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5"/>
  </p:notesMasterIdLst>
  <p:sldIdLst>
    <p:sldId id="294" r:id="rId5"/>
    <p:sldId id="257" r:id="rId6"/>
    <p:sldId id="260" r:id="rId7"/>
    <p:sldId id="261" r:id="rId8"/>
    <p:sldId id="285" r:id="rId9"/>
    <p:sldId id="286" r:id="rId10"/>
    <p:sldId id="266" r:id="rId11"/>
    <p:sldId id="268" r:id="rId12"/>
    <p:sldId id="292" r:id="rId13"/>
    <p:sldId id="296" r:id="rId14"/>
    <p:sldId id="297" r:id="rId15"/>
    <p:sldId id="295" r:id="rId16"/>
    <p:sldId id="271" r:id="rId17"/>
    <p:sldId id="287" r:id="rId18"/>
    <p:sldId id="293" r:id="rId19"/>
    <p:sldId id="282" r:id="rId20"/>
    <p:sldId id="283" r:id="rId21"/>
    <p:sldId id="290" r:id="rId22"/>
    <p:sldId id="291" r:id="rId23"/>
    <p:sldId id="28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9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AD10F-1A2E-4FE8-8EFD-5698AD1B2D57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554B0-A628-443C-A6D2-6A37EEAED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17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8554B0-A628-443C-A6D2-6A37EEAED0B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49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60FA7-B704-49BA-AD79-41C4625E7C4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559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60FA7-B704-49BA-AD79-41C4625E7C4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154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EC401-FB9B-4A8F-AE32-91F6980C32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463C50-C38D-41A5-A4B0-9D0FAA207B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20EC57-7C34-4554-ADA9-0B8A9F270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4D242-11E3-4585-BE3F-87E8E78A1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32D2C-0089-412A-8EB9-8B380FDDB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0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92A07-21FF-482D-9914-62AE6DCB5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48DE3-4C20-4567-BD5E-91640A45B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9DACA-8E6C-4A82-ADB1-FEDA10F54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79DDF7-C63A-46DE-85E2-DE885457A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368FD-4842-4635-9CFE-4DF0B2C18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83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F20A9-CAF7-431B-A9F0-3F413DCC1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12002D-956B-427B-B5F0-990466540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A24AC1-A099-44BD-A44F-1F2A1F72A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AFB4B-D36E-4963-962E-74F5751DD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C8B31-77F7-4CD4-9DC9-10B300F36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79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05EA7-DA3D-4A2C-9CC1-31B4BFB35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B835A-16C6-4877-9B05-AEF437BAF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29F258-797A-4206-A655-2A2314097A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6B0748-53C0-4045-B22D-63DED81FD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06AD47-942C-4CBB-9EC5-A6F3FA54A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DA3F70-D316-4091-99D5-EBF9CC729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24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DDF38-C1A0-4143-B2DE-941636BD7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CB24FA-569E-4D87-8DBC-79128D174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FC8232-6780-47DC-99CB-19AEA64726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EFE049-BD15-470D-ADFB-46B37008F8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C35430-4148-4023-B7C2-507C817D29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C5ACD-6E35-41A1-A80F-9140A58BD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8D821C-A703-4290-9DBF-627FED6F3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98C2EE-219A-45F8-9F4E-D3D3A46F2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597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519F9-37C0-4841-84AD-84AA1566D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8E7596-8C01-4B1D-B6ED-62BF03FA8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E4232A-6134-4892-B9ED-8BD378776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7F5780-770E-4366-8E90-EF9D72AF5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83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9F6F14-476B-45F0-A9FA-FCB07C83D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065596-BF40-4321-BF91-279B47040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5D306F-8F58-414A-B61B-6451DAF8D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937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652FA-CC2B-4B5F-BF6F-3BECD30E6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7627C-D2DF-4DAA-96DA-0E516B2A7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39027-2953-4C2C-AD81-6AB9DDA080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244CE3-06E7-418D-BF38-803429E4D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55369B-C995-45B4-B607-6ABC91848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46C25E-C369-47C0-8867-9D5E13519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217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27E7F-9A28-43E0-B7D3-EA2CB23FA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C20848-B658-48D7-B1CF-1B233270CA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132DD-C372-49D1-B140-59466A537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E37FCA-3674-4E5C-B766-43EBF4C06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815B80-2E6D-4338-BDD7-1380E55F1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07B45-4059-4ED7-AAE3-E7472B1C2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14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E579B-459C-4F26-A177-8B9D725EC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48E6C7-2787-474D-AA16-DA2611D390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49E63-A7F1-4FC7-9291-849E26C99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8E5F9-51B8-49E3-BA51-DF9C43BB9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909B20-8884-420B-A600-CE4A0EF7B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90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677ED4-4F58-4280-A8E8-E25FBE540D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370765-1186-48AB-9300-0BCCE5783C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B2BEF-363E-4C2C-8639-F4B0F387D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355C4-B15E-4C04-9F14-893A01BB8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C58EB-FCFB-406B-8910-39E1E8796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835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357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2918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026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286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845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800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752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881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24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7573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0507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240101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3613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9685808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884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202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377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97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81517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983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6435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905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928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0931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325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3589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2730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3559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2768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0616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6765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335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77522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957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5704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9522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6718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482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2E461B-EA63-488B-A5AB-E49F0659C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62A607-2FD4-4E68-AB5B-ECD011EE9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0274B-A26B-402A-9E45-4093A2FF15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942FF-A6B6-4B6E-BC47-7D263E70FD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0B867-BE4E-4DEF-B5FC-3C0A25C371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481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041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67225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D7DF6-7630-494C-8D08-6A69C3C68E2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5AE7F04-891D-4AAB-B513-5607B83EDD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35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B2E42CF-CE20-4952-814A-3FAFCC1EB5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4" y="1"/>
            <a:ext cx="12044516" cy="674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39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59F791C-73E0-418F-9F27-566412C19A98}"/>
              </a:ext>
            </a:extLst>
          </p:cNvPr>
          <p:cNvSpPr txBox="1"/>
          <p:nvPr/>
        </p:nvSpPr>
        <p:spPr>
          <a:xfrm>
            <a:off x="3731342" y="589935"/>
            <a:ext cx="3716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u="sng" dirty="0"/>
              <a:t>Introducing: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B7CC25-CC84-44BA-B765-07276593820D}"/>
              </a:ext>
            </a:extLst>
          </p:cNvPr>
          <p:cNvSpPr txBox="1"/>
          <p:nvPr/>
        </p:nvSpPr>
        <p:spPr>
          <a:xfrm>
            <a:off x="117987" y="2468414"/>
            <a:ext cx="66662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Md. Saiful Islam</a:t>
            </a:r>
          </a:p>
          <a:p>
            <a:r>
              <a:rPr lang="en-US" sz="3600" dirty="0"/>
              <a:t>Assistant Teacher (English)</a:t>
            </a:r>
          </a:p>
          <a:p>
            <a:r>
              <a:rPr lang="en-US" sz="3600" dirty="0"/>
              <a:t>Bagbari Chowbaria High School, Tangail Sadar Tangail</a:t>
            </a:r>
          </a:p>
          <a:p>
            <a:r>
              <a:rPr lang="en-US" sz="3600" dirty="0"/>
              <a:t>E-mail: hridoy9555@gmail.com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427D48-1770-4EFC-80F0-3284D5EC9641}"/>
              </a:ext>
            </a:extLst>
          </p:cNvPr>
          <p:cNvSpPr txBox="1"/>
          <p:nvPr/>
        </p:nvSpPr>
        <p:spPr>
          <a:xfrm>
            <a:off x="6784258" y="2086896"/>
            <a:ext cx="52897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Class: nine-ten</a:t>
            </a:r>
          </a:p>
          <a:p>
            <a:r>
              <a:rPr lang="en-US" sz="3600" dirty="0"/>
              <a:t>Subject: English for today</a:t>
            </a:r>
          </a:p>
          <a:p>
            <a:r>
              <a:rPr lang="en-US" sz="3600" dirty="0"/>
              <a:t>Unit: 05</a:t>
            </a:r>
          </a:p>
          <a:p>
            <a:r>
              <a:rPr lang="en-US" sz="3600" dirty="0"/>
              <a:t>Lesson: 02</a:t>
            </a:r>
          </a:p>
          <a:p>
            <a:r>
              <a:rPr lang="en-US" sz="3600" dirty="0"/>
              <a:t>Time: 50 Minutes</a:t>
            </a:r>
          </a:p>
          <a:p>
            <a:r>
              <a:rPr lang="en-US" sz="3600" dirty="0"/>
              <a:t>Date: 30-08-2019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EAACAF-648E-4DA4-BBFE-40A3CD41D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6107" y="163253"/>
            <a:ext cx="2133296" cy="2004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1591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2D45E6-6BEB-4EDA-A2F4-15AB4656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29" y="1047750"/>
            <a:ext cx="6061588" cy="491059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2262D7E-961E-4AC7-9611-03807882A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982" y="1063112"/>
            <a:ext cx="5727289" cy="49259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AD2960-2CE9-4337-8AAA-3707D08E3A0F}"/>
              </a:ext>
            </a:extLst>
          </p:cNvPr>
          <p:cNvSpPr txBox="1"/>
          <p:nvPr/>
        </p:nvSpPr>
        <p:spPr>
          <a:xfrm>
            <a:off x="2418735" y="100949"/>
            <a:ext cx="595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What is the picture about?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02AB54-B389-47B9-BC1F-6D4264DB78EE}"/>
              </a:ext>
            </a:extLst>
          </p:cNvPr>
          <p:cNvSpPr txBox="1"/>
          <p:nvPr/>
        </p:nvSpPr>
        <p:spPr>
          <a:xfrm>
            <a:off x="3396671" y="6197263"/>
            <a:ext cx="36530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Air pollution</a:t>
            </a:r>
          </a:p>
        </p:txBody>
      </p:sp>
    </p:spTree>
    <p:extLst>
      <p:ext uri="{BB962C8B-B14F-4D97-AF65-F5344CB8AC3E}">
        <p14:creationId xmlns:p14="http://schemas.microsoft.com/office/powerpoint/2010/main" val="24051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A34B71-76D5-495F-A647-3EF8358A02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32" y="973394"/>
            <a:ext cx="5933768" cy="52651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5EEF49-6CC4-4FB8-9B0E-D55C40DBB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973394"/>
            <a:ext cx="5933768" cy="52651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AB1700-84AB-43BD-970A-04B80E9C98D9}"/>
              </a:ext>
            </a:extLst>
          </p:cNvPr>
          <p:cNvSpPr txBox="1"/>
          <p:nvPr/>
        </p:nvSpPr>
        <p:spPr>
          <a:xfrm>
            <a:off x="2418735" y="100949"/>
            <a:ext cx="595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What is the picture about?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A2C832-FDAC-4CA7-8FE2-D9A97B996562}"/>
              </a:ext>
            </a:extLst>
          </p:cNvPr>
          <p:cNvSpPr txBox="1"/>
          <p:nvPr/>
        </p:nvSpPr>
        <p:spPr>
          <a:xfrm>
            <a:off x="2536724" y="6179712"/>
            <a:ext cx="41295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Water pollution</a:t>
            </a:r>
          </a:p>
        </p:txBody>
      </p:sp>
    </p:spTree>
    <p:extLst>
      <p:ext uri="{BB962C8B-B14F-4D97-AF65-F5344CB8AC3E}">
        <p14:creationId xmlns:p14="http://schemas.microsoft.com/office/powerpoint/2010/main" val="85943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9E1424-454A-473D-BC7A-932FE87582FE}"/>
              </a:ext>
            </a:extLst>
          </p:cNvPr>
          <p:cNvSpPr txBox="1"/>
          <p:nvPr/>
        </p:nvSpPr>
        <p:spPr>
          <a:xfrm>
            <a:off x="2743200" y="1371600"/>
            <a:ext cx="71382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/>
              <a:t>Lesson declaration: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887086-E51B-428E-AD1F-15D282D143B7}"/>
              </a:ext>
            </a:extLst>
          </p:cNvPr>
          <p:cNvSpPr txBox="1"/>
          <p:nvPr/>
        </p:nvSpPr>
        <p:spPr>
          <a:xfrm>
            <a:off x="2743200" y="4513006"/>
            <a:ext cx="8244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Environment pollution</a:t>
            </a:r>
          </a:p>
        </p:txBody>
      </p:sp>
    </p:spTree>
    <p:extLst>
      <p:ext uri="{BB962C8B-B14F-4D97-AF65-F5344CB8AC3E}">
        <p14:creationId xmlns:p14="http://schemas.microsoft.com/office/powerpoint/2010/main" val="198374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952034-AAF2-44A2-A304-D774F0542F90}"/>
              </a:ext>
            </a:extLst>
          </p:cNvPr>
          <p:cNvSpPr txBox="1"/>
          <p:nvPr/>
        </p:nvSpPr>
        <p:spPr>
          <a:xfrm>
            <a:off x="3259394" y="117988"/>
            <a:ext cx="5899354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Learning outcomes: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5975D8-53AC-4982-B56A-4FA508DC10E7}"/>
              </a:ext>
            </a:extLst>
          </p:cNvPr>
          <p:cNvSpPr txBox="1"/>
          <p:nvPr/>
        </p:nvSpPr>
        <p:spPr>
          <a:xfrm>
            <a:off x="589936" y="1887794"/>
            <a:ext cx="11602064" cy="424731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600" dirty="0"/>
              <a:t>After finishing the lessons, learners will be able to -----</a:t>
            </a:r>
          </a:p>
          <a:p>
            <a:pPr marL="342900" indent="-342900">
              <a:buAutoNum type="arabicPeriod"/>
            </a:pPr>
            <a:r>
              <a:rPr lang="en-US" sz="3600" dirty="0"/>
              <a:t>choose the best answer from the alternatives</a:t>
            </a:r>
          </a:p>
          <a:p>
            <a:pPr marL="342900" indent="-342900">
              <a:buAutoNum type="arabicPeriod"/>
            </a:pPr>
            <a:r>
              <a:rPr lang="en-US" sz="3600" dirty="0"/>
              <a:t> fill in the gaps</a:t>
            </a:r>
          </a:p>
          <a:p>
            <a:pPr marL="342900" indent="-342900">
              <a:buAutoNum type="arabicPeriod"/>
            </a:pPr>
            <a:r>
              <a:rPr lang="en-US" sz="3600" dirty="0"/>
              <a:t> answer the questions</a:t>
            </a:r>
          </a:p>
          <a:p>
            <a:pPr marL="342900" indent="-342900">
              <a:buFontTx/>
              <a:buAutoNum type="arabicPeriod"/>
            </a:pPr>
            <a:r>
              <a:rPr lang="en-US" sz="3600" dirty="0"/>
              <a:t> make a dialogue</a:t>
            </a:r>
          </a:p>
          <a:p>
            <a:pPr marL="342900" indent="-342900">
              <a:buAutoNum type="arabicPeriod"/>
            </a:pPr>
            <a:r>
              <a:rPr lang="en-US" sz="3600" dirty="0"/>
              <a:t>write a paragraph</a:t>
            </a:r>
          </a:p>
          <a:p>
            <a:pPr marL="342900" indent="-342900">
              <a:buAutoNum type="arabicPeriod"/>
            </a:pPr>
            <a:r>
              <a:rPr lang="en-US" sz="3600" dirty="0"/>
              <a:t> say the meaning of the words.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05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5554E3-455A-462C-BD17-85E18D2BA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45" y="958645"/>
            <a:ext cx="11267768" cy="52504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284A73-9212-4AD4-A2AD-D1DD63304E10}"/>
              </a:ext>
            </a:extLst>
          </p:cNvPr>
          <p:cNvSpPr txBox="1"/>
          <p:nvPr/>
        </p:nvSpPr>
        <p:spPr>
          <a:xfrm>
            <a:off x="2418735" y="100949"/>
            <a:ext cx="595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What is the picture about?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AB0F64-3E03-46D1-8291-BBA72F994533}"/>
              </a:ext>
            </a:extLst>
          </p:cNvPr>
          <p:cNvSpPr txBox="1"/>
          <p:nvPr/>
        </p:nvSpPr>
        <p:spPr>
          <a:xfrm>
            <a:off x="2536723" y="6179712"/>
            <a:ext cx="40115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Sound pollution</a:t>
            </a:r>
          </a:p>
        </p:txBody>
      </p:sp>
    </p:spTree>
    <p:extLst>
      <p:ext uri="{BB962C8B-B14F-4D97-AF65-F5344CB8AC3E}">
        <p14:creationId xmlns:p14="http://schemas.microsoft.com/office/powerpoint/2010/main" val="282078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794D47-8CFD-43E8-8B15-3864D2FA7DDD}"/>
              </a:ext>
            </a:extLst>
          </p:cNvPr>
          <p:cNvSpPr txBox="1"/>
          <p:nvPr/>
        </p:nvSpPr>
        <p:spPr>
          <a:xfrm>
            <a:off x="2418735" y="100949"/>
            <a:ext cx="595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What is the picture about?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D6109D-B93E-4BBE-A874-935033834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5" y="1128183"/>
            <a:ext cx="5909186" cy="51768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1B0146-0021-4CD7-AF37-F92A5465F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819" y="1175638"/>
            <a:ext cx="5796115" cy="51293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3859F94-CF9D-4171-9DF5-F15831C5DE41}"/>
              </a:ext>
            </a:extLst>
          </p:cNvPr>
          <p:cNvSpPr txBox="1"/>
          <p:nvPr/>
        </p:nvSpPr>
        <p:spPr>
          <a:xfrm>
            <a:off x="2418734" y="6239079"/>
            <a:ext cx="595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Cutting and burning trees</a:t>
            </a:r>
          </a:p>
        </p:txBody>
      </p:sp>
    </p:spTree>
    <p:extLst>
      <p:ext uri="{BB962C8B-B14F-4D97-AF65-F5344CB8AC3E}">
        <p14:creationId xmlns:p14="http://schemas.microsoft.com/office/powerpoint/2010/main" val="226697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9DF78B-1E2E-4425-B3AD-34E5CB216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26" y="917474"/>
            <a:ext cx="11422237" cy="51293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6A05AA-03DE-4968-B043-586E0259E388}"/>
              </a:ext>
            </a:extLst>
          </p:cNvPr>
          <p:cNvSpPr txBox="1"/>
          <p:nvPr/>
        </p:nvSpPr>
        <p:spPr>
          <a:xfrm>
            <a:off x="2418735" y="100949"/>
            <a:ext cx="595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What is the picture about?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925D7-EFE4-4535-8293-F89AF08A6ACE}"/>
              </a:ext>
            </a:extLst>
          </p:cNvPr>
          <p:cNvSpPr txBox="1"/>
          <p:nvPr/>
        </p:nvSpPr>
        <p:spPr>
          <a:xfrm>
            <a:off x="2787445" y="6046840"/>
            <a:ext cx="42475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Soil pollution</a:t>
            </a:r>
          </a:p>
        </p:txBody>
      </p:sp>
    </p:spTree>
    <p:extLst>
      <p:ext uri="{BB962C8B-B14F-4D97-AF65-F5344CB8AC3E}">
        <p14:creationId xmlns:p14="http://schemas.microsoft.com/office/powerpoint/2010/main" val="212550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418DD1-07F9-4BE3-A5EC-2BE10D22B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5" y="120316"/>
            <a:ext cx="11999495" cy="673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9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CA7785-6A9B-4ACE-B065-8A95A491E9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68" y="84221"/>
            <a:ext cx="11851106" cy="658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56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4033B5-6E11-441D-B404-756470A21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1" y="120317"/>
            <a:ext cx="11610473" cy="665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2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F0BBAC-5843-43C7-9178-ABC4477BFA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68" y="1187245"/>
            <a:ext cx="5953432" cy="49628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50E7AE-A4E3-4B21-9B77-37800DF88F45}"/>
              </a:ext>
            </a:extLst>
          </p:cNvPr>
          <p:cNvSpPr txBox="1"/>
          <p:nvPr/>
        </p:nvSpPr>
        <p:spPr>
          <a:xfrm>
            <a:off x="2418736" y="100949"/>
            <a:ext cx="6902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What does </a:t>
            </a:r>
            <a:r>
              <a:rPr lang="en-US" sz="4000"/>
              <a:t>the pictures </a:t>
            </a:r>
            <a:r>
              <a:rPr lang="en-US" sz="4000" dirty="0"/>
              <a:t>explain?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DDF353-F588-4A1F-9706-1BF8B0B3FF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1203055"/>
            <a:ext cx="5876004" cy="49628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5021A9-1449-4E4D-8C03-0E0300A8A96F}"/>
              </a:ext>
            </a:extLst>
          </p:cNvPr>
          <p:cNvSpPr txBox="1"/>
          <p:nvPr/>
        </p:nvSpPr>
        <p:spPr>
          <a:xfrm>
            <a:off x="1091380" y="6120580"/>
            <a:ext cx="8672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The results of environmental pollution</a:t>
            </a:r>
          </a:p>
        </p:txBody>
      </p:sp>
    </p:spTree>
    <p:extLst>
      <p:ext uri="{BB962C8B-B14F-4D97-AF65-F5344CB8AC3E}">
        <p14:creationId xmlns:p14="http://schemas.microsoft.com/office/powerpoint/2010/main" val="165431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Right 4">
            <a:extLst>
              <a:ext uri="{FF2B5EF4-FFF2-40B4-BE49-F238E27FC236}">
                <a16:creationId xmlns:a16="http://schemas.microsoft.com/office/drawing/2014/main" id="{297F1C9A-64F2-4B71-B304-A4A5BE5CCBCB}"/>
              </a:ext>
            </a:extLst>
          </p:cNvPr>
          <p:cNvSpPr/>
          <p:nvPr/>
        </p:nvSpPr>
        <p:spPr>
          <a:xfrm>
            <a:off x="2209800" y="0"/>
            <a:ext cx="7347155" cy="1103531"/>
          </a:xfrm>
          <a:prstGeom prst="rightArrow">
            <a:avLst/>
          </a:prstGeom>
          <a:pattFill prst="dashUpDiag">
            <a:fgClr>
              <a:schemeClr val="accent1"/>
            </a:fgClr>
            <a:bgClr>
              <a:schemeClr val="bg1"/>
            </a:bgClr>
          </a:patt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Individual work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77C2A3F-031A-42E9-B33A-98E4015BE1F3}"/>
              </a:ext>
            </a:extLst>
          </p:cNvPr>
          <p:cNvSpPr/>
          <p:nvPr/>
        </p:nvSpPr>
        <p:spPr>
          <a:xfrm>
            <a:off x="206476" y="1227802"/>
            <a:ext cx="11985523" cy="2201198"/>
          </a:xfrm>
          <a:prstGeom prst="round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 What do you see in each picture?</a:t>
            </a:r>
          </a:p>
          <a:p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What are some of the common sources of environmental pollution?</a:t>
            </a:r>
          </a:p>
          <a:p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(c) Which of these sources are most threatening for your environment?</a:t>
            </a:r>
          </a:p>
          <a:p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(d) What are the most important elements of our environment?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B9FD44-B5E9-4CD7-A4F9-D2241A1D79A4}"/>
              </a:ext>
            </a:extLst>
          </p:cNvPr>
          <p:cNvSpPr txBox="1"/>
          <p:nvPr/>
        </p:nvSpPr>
        <p:spPr>
          <a:xfrm>
            <a:off x="0" y="3553271"/>
            <a:ext cx="119904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Answer: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Different kinds of pollutions.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 Water, air, sound, soil are some common sources of environmental pollution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 Water and air pollution are most threatening for our environment.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 Water, air and soil are the most important elements of our environment.</a:t>
            </a:r>
          </a:p>
        </p:txBody>
      </p:sp>
    </p:spTree>
    <p:extLst>
      <p:ext uri="{BB962C8B-B14F-4D97-AF65-F5344CB8AC3E}">
        <p14:creationId xmlns:p14="http://schemas.microsoft.com/office/powerpoint/2010/main" val="45309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12CB1F-4D8C-4CCC-9929-2E0710305137}"/>
              </a:ext>
            </a:extLst>
          </p:cNvPr>
          <p:cNvSpPr txBox="1"/>
          <p:nvPr/>
        </p:nvSpPr>
        <p:spPr>
          <a:xfrm>
            <a:off x="678426" y="958645"/>
            <a:ext cx="92837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/>
              <a:t>Pair work: </a:t>
            </a:r>
          </a:p>
          <a:p>
            <a:r>
              <a:rPr lang="en-US" sz="3600" dirty="0"/>
              <a:t>Make a dialogue about environmental pollution</a:t>
            </a:r>
          </a:p>
        </p:txBody>
      </p:sp>
    </p:spTree>
    <p:extLst>
      <p:ext uri="{BB962C8B-B14F-4D97-AF65-F5344CB8AC3E}">
        <p14:creationId xmlns:p14="http://schemas.microsoft.com/office/powerpoint/2010/main" val="3554215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5921" y="762967"/>
            <a:ext cx="10151807" cy="5755422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Group work: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the meaning of the following  words: Erosion, automobile, pesticide, fertility leakages</a:t>
            </a: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  <a:p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F06CE1-7DF0-4279-BBF7-DC5097A8E922}"/>
              </a:ext>
            </a:extLst>
          </p:cNvPr>
          <p:cNvSpPr txBox="1"/>
          <p:nvPr/>
        </p:nvSpPr>
        <p:spPr>
          <a:xfrm>
            <a:off x="5582529" y="372793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A3C3A7-EC38-4BDE-9F4E-8AADF893456A}"/>
              </a:ext>
            </a:extLst>
          </p:cNvPr>
          <p:cNvSpPr txBox="1"/>
          <p:nvPr/>
        </p:nvSpPr>
        <p:spPr>
          <a:xfrm>
            <a:off x="5582529" y="372793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6277A6-454B-41E4-B729-367ADC57B9C1}"/>
              </a:ext>
            </a:extLst>
          </p:cNvPr>
          <p:cNvSpPr txBox="1"/>
          <p:nvPr/>
        </p:nvSpPr>
        <p:spPr>
          <a:xfrm>
            <a:off x="1676400" y="3429001"/>
            <a:ext cx="10151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Erosion- degradation  -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ক্ষয়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28C88D-70FD-4AA2-9DF3-34403D416ADA}"/>
              </a:ext>
            </a:extLst>
          </p:cNvPr>
          <p:cNvSpPr txBox="1"/>
          <p:nvPr/>
        </p:nvSpPr>
        <p:spPr>
          <a:xfrm>
            <a:off x="1314449" y="5800129"/>
            <a:ext cx="8213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leakage- a thing that has leaked-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ফুটো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হওয়া</a:t>
            </a:r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AC1EBB-6793-41F6-A1CF-15E24D71CAB2}"/>
              </a:ext>
            </a:extLst>
          </p:cNvPr>
          <p:cNvSpPr txBox="1"/>
          <p:nvPr/>
        </p:nvSpPr>
        <p:spPr>
          <a:xfrm>
            <a:off x="1540590" y="5238959"/>
            <a:ext cx="6095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Fertility- fruitfulness-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উ</a:t>
            </a:r>
            <a:r>
              <a:rPr lang="b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র্বরতা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8DF3B99-7134-483F-A6AF-88E774470871}"/>
              </a:ext>
            </a:extLst>
          </p:cNvPr>
          <p:cNvSpPr txBox="1"/>
          <p:nvPr/>
        </p:nvSpPr>
        <p:spPr>
          <a:xfrm>
            <a:off x="1597742" y="4017607"/>
            <a:ext cx="6685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Automobile- motor car-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মোটর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গাড়ি</a:t>
            </a: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758115E-9DA0-4A57-B20E-52292E6EFC9D}"/>
              </a:ext>
            </a:extLst>
          </p:cNvPr>
          <p:cNvSpPr txBox="1"/>
          <p:nvPr/>
        </p:nvSpPr>
        <p:spPr>
          <a:xfrm flipH="1">
            <a:off x="1473606" y="4694844"/>
            <a:ext cx="10287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pesticide- insect killer-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কীট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নাশক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56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 dir="in"/>
      </p:transition>
    </mc:Choice>
    <mc:Fallback xmlns="">
      <p:transition spd="slow">
        <p:zoom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  <p:bldP spid="23" grpId="0"/>
      <p:bldP spid="28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8529" y="-321765"/>
            <a:ext cx="91440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  </a:t>
            </a:r>
            <a:r>
              <a:rPr lang="bn-BD" sz="115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Evaluation:</a:t>
            </a:r>
            <a:endParaRPr lang="bn-BD" sz="40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F47BA9-EA60-416C-BD26-EC3B546C5E49}"/>
              </a:ext>
            </a:extLst>
          </p:cNvPr>
          <p:cNvSpPr txBox="1"/>
          <p:nvPr/>
        </p:nvSpPr>
        <p:spPr>
          <a:xfrm>
            <a:off x="0" y="1356852"/>
            <a:ext cx="1207893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Choose the best answer from the alternatives:</a:t>
            </a:r>
          </a:p>
          <a:p>
            <a:r>
              <a:rPr lang="en-US" sz="2000" dirty="0"/>
              <a:t> (a) Who are the worst sufferers of pollution ?</a:t>
            </a:r>
          </a:p>
          <a:p>
            <a:r>
              <a:rPr lang="en-US" sz="2000" dirty="0"/>
              <a:t>  (</a:t>
            </a:r>
            <a:r>
              <a:rPr lang="en-US" sz="2000" dirty="0" err="1"/>
              <a:t>i</a:t>
            </a:r>
            <a:r>
              <a:rPr lang="en-US" sz="2000" dirty="0"/>
              <a:t>)  rural people    (ii)  urban people   (iii) hilly people   (iv) forest people</a:t>
            </a:r>
          </a:p>
          <a:p>
            <a:r>
              <a:rPr lang="en-US" sz="2000" dirty="0"/>
              <a:t> (b) Which pollution comes from a wide variety of sources ?</a:t>
            </a:r>
          </a:p>
          <a:p>
            <a:r>
              <a:rPr lang="en-US" sz="2000" dirty="0"/>
              <a:t>    (</a:t>
            </a:r>
            <a:r>
              <a:rPr lang="en-US" sz="2000" dirty="0" err="1"/>
              <a:t>i</a:t>
            </a:r>
            <a:r>
              <a:rPr lang="en-US" sz="2000" dirty="0"/>
              <a:t>) water    (ii) soil  (iii) air    (iv)  all</a:t>
            </a:r>
          </a:p>
          <a:p>
            <a:r>
              <a:rPr lang="en-US" sz="2000" dirty="0"/>
              <a:t>(c) We should avoid the vehicles those are older than ---------- years.</a:t>
            </a:r>
          </a:p>
          <a:p>
            <a:r>
              <a:rPr lang="en-US" sz="2000" dirty="0"/>
              <a:t>    (</a:t>
            </a:r>
            <a:r>
              <a:rPr lang="en-US" sz="2000" dirty="0" err="1"/>
              <a:t>i</a:t>
            </a:r>
            <a:r>
              <a:rPr lang="en-US" sz="2000" dirty="0"/>
              <a:t>)  10        (ii) 15        (iii)  20       (iv)  25</a:t>
            </a:r>
          </a:p>
          <a:p>
            <a:pPr marL="342900" indent="-342900">
              <a:buAutoNum type="alphaLcParenBoth"/>
            </a:pPr>
            <a:endParaRPr lang="en-US" sz="2000" dirty="0"/>
          </a:p>
          <a:p>
            <a:r>
              <a:rPr lang="en-US" sz="2000" dirty="0"/>
              <a:t>(d) The elaboration of CNG is------</a:t>
            </a:r>
          </a:p>
          <a:p>
            <a:r>
              <a:rPr lang="en-US" sz="2000" dirty="0"/>
              <a:t>    (</a:t>
            </a:r>
            <a:r>
              <a:rPr lang="en-US" sz="2000" dirty="0" err="1"/>
              <a:t>i</a:t>
            </a:r>
            <a:r>
              <a:rPr lang="en-US" sz="2000" dirty="0"/>
              <a:t>)  Continuous National Growth    (ii) Complete Natural Gas    (iii) Commercial Natural Gas  (</a:t>
            </a:r>
            <a:r>
              <a:rPr lang="en-US" sz="2000" u="sng" dirty="0"/>
              <a:t>iv) </a:t>
            </a:r>
            <a:r>
              <a:rPr lang="en-US" sz="2000" dirty="0"/>
              <a:t>Compressed</a:t>
            </a:r>
            <a:r>
              <a:rPr lang="en-US" sz="2000" u="sng" dirty="0"/>
              <a:t> </a:t>
            </a:r>
            <a:r>
              <a:rPr lang="en-US" sz="2000" dirty="0"/>
              <a:t>Natural</a:t>
            </a:r>
            <a:r>
              <a:rPr lang="en-US" sz="2000" u="sng" dirty="0"/>
              <a:t> </a:t>
            </a:r>
            <a:r>
              <a:rPr lang="en-US" sz="2000" dirty="0"/>
              <a:t>Gas</a:t>
            </a:r>
            <a:r>
              <a:rPr lang="en-US" sz="2000" u="sng" dirty="0"/>
              <a:t> </a:t>
            </a:r>
          </a:p>
          <a:p>
            <a:pPr marL="342900" indent="-342900">
              <a:buAutoNum type="alphaLcParenBoth"/>
            </a:pPr>
            <a:endParaRPr lang="en-US" sz="2000" u="sng" dirty="0"/>
          </a:p>
          <a:p>
            <a:r>
              <a:rPr lang="en-US" sz="2000" u="sng" dirty="0"/>
              <a:t>(</a:t>
            </a:r>
            <a:r>
              <a:rPr lang="en-US" sz="2000" dirty="0"/>
              <a:t>e)  Which pollution occurs in oceans, rivers, lakes and ponds ?</a:t>
            </a:r>
          </a:p>
          <a:p>
            <a:r>
              <a:rPr lang="en-US" sz="2000" dirty="0"/>
              <a:t>                             (</a:t>
            </a:r>
            <a:r>
              <a:rPr lang="en-US" sz="2000" dirty="0" err="1"/>
              <a:t>i</a:t>
            </a:r>
            <a:r>
              <a:rPr lang="en-US" sz="2000" dirty="0"/>
              <a:t>) air      (ii)  soil         (iii)  water    (iv) all</a:t>
            </a:r>
          </a:p>
          <a:p>
            <a:endParaRPr lang="en-US" sz="2000" dirty="0"/>
          </a:p>
          <a:p>
            <a:endParaRPr lang="en-US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6FA71C0-AF5A-4541-81B9-27F8813DE1BB}"/>
              </a:ext>
            </a:extLst>
          </p:cNvPr>
          <p:cNvSpPr/>
          <p:nvPr/>
        </p:nvSpPr>
        <p:spPr>
          <a:xfrm rot="7644730" flipV="1">
            <a:off x="1936109" y="1978704"/>
            <a:ext cx="489629" cy="325180"/>
          </a:xfrm>
          <a:custGeom>
            <a:avLst/>
            <a:gdLst>
              <a:gd name="connsiteX0" fmla="*/ 0 w 1414011"/>
              <a:gd name="connsiteY0" fmla="*/ 29497 h 58994"/>
              <a:gd name="connsiteX1" fmla="*/ 1268361 w 1414011"/>
              <a:gd name="connsiteY1" fmla="*/ 58994 h 58994"/>
              <a:gd name="connsiteX2" fmla="*/ 1386348 w 1414011"/>
              <a:gd name="connsiteY2" fmla="*/ 0 h 58994"/>
              <a:gd name="connsiteX3" fmla="*/ 1386348 w 1414011"/>
              <a:gd name="connsiteY3" fmla="*/ 0 h 5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4011" h="58994">
                <a:moveTo>
                  <a:pt x="0" y="29497"/>
                </a:moveTo>
                <a:lnTo>
                  <a:pt x="1268361" y="58994"/>
                </a:lnTo>
                <a:cubicBezTo>
                  <a:pt x="1499419" y="54078"/>
                  <a:pt x="1386348" y="0"/>
                  <a:pt x="1386348" y="0"/>
                </a:cubicBezTo>
                <a:lnTo>
                  <a:pt x="138634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F741EE17-B947-46B0-B4A6-91FB8B7A6781}"/>
              </a:ext>
            </a:extLst>
          </p:cNvPr>
          <p:cNvSpPr/>
          <p:nvPr/>
        </p:nvSpPr>
        <p:spPr>
          <a:xfrm rot="7644730" flipV="1">
            <a:off x="2204123" y="2618919"/>
            <a:ext cx="502892" cy="254774"/>
          </a:xfrm>
          <a:custGeom>
            <a:avLst/>
            <a:gdLst>
              <a:gd name="connsiteX0" fmla="*/ 0 w 1414011"/>
              <a:gd name="connsiteY0" fmla="*/ 29497 h 58994"/>
              <a:gd name="connsiteX1" fmla="*/ 1268361 w 1414011"/>
              <a:gd name="connsiteY1" fmla="*/ 58994 h 58994"/>
              <a:gd name="connsiteX2" fmla="*/ 1386348 w 1414011"/>
              <a:gd name="connsiteY2" fmla="*/ 0 h 58994"/>
              <a:gd name="connsiteX3" fmla="*/ 1386348 w 1414011"/>
              <a:gd name="connsiteY3" fmla="*/ 0 h 5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4011" h="58994">
                <a:moveTo>
                  <a:pt x="0" y="29497"/>
                </a:moveTo>
                <a:lnTo>
                  <a:pt x="1268361" y="58994"/>
                </a:lnTo>
                <a:cubicBezTo>
                  <a:pt x="1499419" y="54078"/>
                  <a:pt x="1386348" y="0"/>
                  <a:pt x="1386348" y="0"/>
                </a:cubicBezTo>
                <a:lnTo>
                  <a:pt x="138634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98096A73-6E1D-46A5-952F-E8B85C65B9A3}"/>
              </a:ext>
            </a:extLst>
          </p:cNvPr>
          <p:cNvSpPr/>
          <p:nvPr/>
        </p:nvSpPr>
        <p:spPr>
          <a:xfrm rot="7644730" flipV="1">
            <a:off x="2488633" y="3355473"/>
            <a:ext cx="489629" cy="325180"/>
          </a:xfrm>
          <a:custGeom>
            <a:avLst/>
            <a:gdLst>
              <a:gd name="connsiteX0" fmla="*/ 0 w 1414011"/>
              <a:gd name="connsiteY0" fmla="*/ 29497 h 58994"/>
              <a:gd name="connsiteX1" fmla="*/ 1268361 w 1414011"/>
              <a:gd name="connsiteY1" fmla="*/ 58994 h 58994"/>
              <a:gd name="connsiteX2" fmla="*/ 1386348 w 1414011"/>
              <a:gd name="connsiteY2" fmla="*/ 0 h 58994"/>
              <a:gd name="connsiteX3" fmla="*/ 1386348 w 1414011"/>
              <a:gd name="connsiteY3" fmla="*/ 0 h 5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4011" h="58994">
                <a:moveTo>
                  <a:pt x="0" y="29497"/>
                </a:moveTo>
                <a:lnTo>
                  <a:pt x="1268361" y="58994"/>
                </a:lnTo>
                <a:cubicBezTo>
                  <a:pt x="1499419" y="54078"/>
                  <a:pt x="1386348" y="0"/>
                  <a:pt x="1386348" y="0"/>
                </a:cubicBezTo>
                <a:lnTo>
                  <a:pt x="138634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6B1FAB53-6B48-471C-A458-5F636DE44A5D}"/>
              </a:ext>
            </a:extLst>
          </p:cNvPr>
          <p:cNvSpPr/>
          <p:nvPr/>
        </p:nvSpPr>
        <p:spPr>
          <a:xfrm rot="7644730" flipV="1">
            <a:off x="9766261" y="4189137"/>
            <a:ext cx="489629" cy="325180"/>
          </a:xfrm>
          <a:custGeom>
            <a:avLst/>
            <a:gdLst>
              <a:gd name="connsiteX0" fmla="*/ 0 w 1414011"/>
              <a:gd name="connsiteY0" fmla="*/ 29497 h 58994"/>
              <a:gd name="connsiteX1" fmla="*/ 1268361 w 1414011"/>
              <a:gd name="connsiteY1" fmla="*/ 58994 h 58994"/>
              <a:gd name="connsiteX2" fmla="*/ 1386348 w 1414011"/>
              <a:gd name="connsiteY2" fmla="*/ 0 h 58994"/>
              <a:gd name="connsiteX3" fmla="*/ 1386348 w 1414011"/>
              <a:gd name="connsiteY3" fmla="*/ 0 h 5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4011" h="58994">
                <a:moveTo>
                  <a:pt x="0" y="29497"/>
                </a:moveTo>
                <a:lnTo>
                  <a:pt x="1268361" y="58994"/>
                </a:lnTo>
                <a:cubicBezTo>
                  <a:pt x="1499419" y="54078"/>
                  <a:pt x="1386348" y="0"/>
                  <a:pt x="1386348" y="0"/>
                </a:cubicBezTo>
                <a:lnTo>
                  <a:pt x="138634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16A9824E-C195-404C-AFCA-C41BC2CEB94E}"/>
              </a:ext>
            </a:extLst>
          </p:cNvPr>
          <p:cNvSpPr/>
          <p:nvPr/>
        </p:nvSpPr>
        <p:spPr>
          <a:xfrm rot="7644730" flipV="1">
            <a:off x="3861991" y="5338558"/>
            <a:ext cx="489629" cy="325180"/>
          </a:xfrm>
          <a:custGeom>
            <a:avLst/>
            <a:gdLst>
              <a:gd name="connsiteX0" fmla="*/ 0 w 1414011"/>
              <a:gd name="connsiteY0" fmla="*/ 29497 h 58994"/>
              <a:gd name="connsiteX1" fmla="*/ 1268361 w 1414011"/>
              <a:gd name="connsiteY1" fmla="*/ 58994 h 58994"/>
              <a:gd name="connsiteX2" fmla="*/ 1386348 w 1414011"/>
              <a:gd name="connsiteY2" fmla="*/ 0 h 58994"/>
              <a:gd name="connsiteX3" fmla="*/ 1386348 w 1414011"/>
              <a:gd name="connsiteY3" fmla="*/ 0 h 5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4011" h="58994">
                <a:moveTo>
                  <a:pt x="0" y="29497"/>
                </a:moveTo>
                <a:lnTo>
                  <a:pt x="1268361" y="58994"/>
                </a:lnTo>
                <a:cubicBezTo>
                  <a:pt x="1499419" y="54078"/>
                  <a:pt x="1386348" y="0"/>
                  <a:pt x="1386348" y="0"/>
                </a:cubicBezTo>
                <a:lnTo>
                  <a:pt x="138634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17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36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4296EB-24D0-4B3C-9246-52117BC08C84}"/>
              </a:ext>
            </a:extLst>
          </p:cNvPr>
          <p:cNvSpPr/>
          <p:nvPr/>
        </p:nvSpPr>
        <p:spPr>
          <a:xfrm>
            <a:off x="388374" y="856566"/>
            <a:ext cx="11415251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Fill in the gaps without clues: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Among the most (a) ---            causes of soil pollution is the (b) ----      -  volume of industrial waste which is being 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   ----------  every day but not disposed (d) --------.The mismanagement of household wastes,(e) ----           the polythene shopping bags, has caused serious threat to the soil, and the drainage system.</a:t>
            </a:r>
          </a:p>
          <a:p>
            <a:pPr algn="ctr"/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9F86FC-DD0B-4ADA-8005-B02375D2F271}"/>
              </a:ext>
            </a:extLst>
          </p:cNvPr>
          <p:cNvSpPr txBox="1"/>
          <p:nvPr/>
        </p:nvSpPr>
        <p:spPr>
          <a:xfrm>
            <a:off x="4224182" y="1519081"/>
            <a:ext cx="1774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significant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70D0C-994F-4E4A-A914-C7B27EC2ECF0}"/>
              </a:ext>
            </a:extLst>
          </p:cNvPr>
          <p:cNvSpPr txBox="1"/>
          <p:nvPr/>
        </p:nvSpPr>
        <p:spPr>
          <a:xfrm>
            <a:off x="973394" y="2042301"/>
            <a:ext cx="181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enormous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F0FF41-1533-4A53-8BDE-74D54290587D}"/>
              </a:ext>
            </a:extLst>
          </p:cNvPr>
          <p:cNvSpPr txBox="1"/>
          <p:nvPr/>
        </p:nvSpPr>
        <p:spPr>
          <a:xfrm>
            <a:off x="1197078" y="2647357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produced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C8FFC4-282E-4AF2-8840-C22655A35F50}"/>
              </a:ext>
            </a:extLst>
          </p:cNvPr>
          <p:cNvSpPr txBox="1"/>
          <p:nvPr/>
        </p:nvSpPr>
        <p:spPr>
          <a:xfrm>
            <a:off x="8652386" y="2647357"/>
            <a:ext cx="150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properly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A8FBAC-229F-483E-83C0-C8413C576154}"/>
              </a:ext>
            </a:extLst>
          </p:cNvPr>
          <p:cNvSpPr txBox="1"/>
          <p:nvPr/>
        </p:nvSpPr>
        <p:spPr>
          <a:xfrm flipH="1">
            <a:off x="7929713" y="3149501"/>
            <a:ext cx="1818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particularly</a:t>
            </a:r>
          </a:p>
        </p:txBody>
      </p:sp>
    </p:spTree>
    <p:extLst>
      <p:ext uri="{BB962C8B-B14F-4D97-AF65-F5344CB8AC3E}">
        <p14:creationId xmlns:p14="http://schemas.microsoft.com/office/powerpoint/2010/main" val="301196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5F42D8B-3864-4F98-BD7E-C24861EF86B4}"/>
              </a:ext>
            </a:extLst>
          </p:cNvPr>
          <p:cNvSpPr txBox="1"/>
          <p:nvPr/>
        </p:nvSpPr>
        <p:spPr>
          <a:xfrm>
            <a:off x="3436374" y="0"/>
            <a:ext cx="38493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Home 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8742E0-114F-434D-BD19-8FA291372CF2}"/>
              </a:ext>
            </a:extLst>
          </p:cNvPr>
          <p:cNvSpPr txBox="1"/>
          <p:nvPr/>
        </p:nvSpPr>
        <p:spPr>
          <a:xfrm>
            <a:off x="0" y="5855110"/>
            <a:ext cx="118577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Write a paragraph about environmental pollution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85C4FD-78E8-48F7-A8C6-C1B5D9A73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2890"/>
            <a:ext cx="12191999" cy="485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87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C7DA9A5-D161-44F1-9FFB-ED7C98CC019A}"/>
              </a:ext>
            </a:extLst>
          </p:cNvPr>
          <p:cNvSpPr txBox="1"/>
          <p:nvPr/>
        </p:nvSpPr>
        <p:spPr>
          <a:xfrm>
            <a:off x="2315496" y="0"/>
            <a:ext cx="78461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/>
              <a:t>Thank you very much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2C78C4-798C-44C5-BF53-2C5A92EA9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8645"/>
            <a:ext cx="11916695" cy="570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117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3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4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585</Words>
  <Application>Microsoft Office PowerPoint</Application>
  <PresentationFormat>Widescreen</PresentationFormat>
  <Paragraphs>83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34" baseType="lpstr">
      <vt:lpstr>Arial</vt:lpstr>
      <vt:lpstr>Calibri</vt:lpstr>
      <vt:lpstr>Calibri Light</vt:lpstr>
      <vt:lpstr>Century Gothic</vt:lpstr>
      <vt:lpstr>Century Schoolbook</vt:lpstr>
      <vt:lpstr>Corbel</vt:lpstr>
      <vt:lpstr>Gill Sans MT</vt:lpstr>
      <vt:lpstr>Impact</vt:lpstr>
      <vt:lpstr>Times New Roman</vt:lpstr>
      <vt:lpstr>Wingdings 3</vt:lpstr>
      <vt:lpstr>Office Theme</vt:lpstr>
      <vt:lpstr>Feathered</vt:lpstr>
      <vt:lpstr>Badge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116</cp:revision>
  <dcterms:created xsi:type="dcterms:W3CDTF">2019-08-16T11:43:03Z</dcterms:created>
  <dcterms:modified xsi:type="dcterms:W3CDTF">2019-09-25T02:06:04Z</dcterms:modified>
</cp:coreProperties>
</file>