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77" r:id="rId4"/>
    <p:sldId id="260" r:id="rId5"/>
    <p:sldId id="272" r:id="rId6"/>
    <p:sldId id="258" r:id="rId7"/>
    <p:sldId id="259" r:id="rId8"/>
    <p:sldId id="268" r:id="rId9"/>
    <p:sldId id="261" r:id="rId10"/>
    <p:sldId id="262" r:id="rId11"/>
    <p:sldId id="264" r:id="rId12"/>
    <p:sldId id="265" r:id="rId13"/>
    <p:sldId id="271" r:id="rId14"/>
    <p:sldId id="263" r:id="rId15"/>
    <p:sldId id="266" r:id="rId16"/>
    <p:sldId id="267" r:id="rId17"/>
    <p:sldId id="270" r:id="rId18"/>
    <p:sldId id="273" r:id="rId19"/>
    <p:sldId id="269" r:id="rId20"/>
    <p:sldId id="274" r:id="rId21"/>
    <p:sldId id="276" r:id="rId22"/>
    <p:sldId id="27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45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476" y="-4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1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A77F79-DA7B-452D-AB88-087A3074F882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6ECB59-2770-4EB4-B070-12925FD1F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786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B502-B0B6-426A-BC0F-AE393F2ABC7F}" type="datetime3">
              <a:rPr lang="en-US" smtClean="0"/>
              <a:t>20 October 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সিদ্দিকী,০১৭১৫২৯৫৯৫৪</a:t>
            </a: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1288896-459E-4F3B-8656-688F81EE9AF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2134-EB68-48EB-9729-704C9A191C8B}" type="datetime3">
              <a:rPr lang="en-US" smtClean="0"/>
              <a:t>20 October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সিদ্দিকী,০১৭১৫২৯৫৯৫৪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fld id="{91288896-459E-4F3B-8656-688F81EE9AF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সিদ্দিকী,০১৭১৫২৯৫৯৫৪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466FE-0236-4B50-9265-7F0FEFBE541C}" type="datetime3">
              <a:rPr lang="en-US" smtClean="0"/>
              <a:t>20 October 2019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1288896-459E-4F3B-8656-688F81EE9AF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fld id="{FB398620-8994-4914-B887-DA1A081F176A}" type="datetime3">
              <a:rPr lang="en-US" smtClean="0"/>
              <a:t>20 October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সিদ্দিকী,০১৭১৫২৯৫৯৫৪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8896-459E-4F3B-8656-688F81EE9AF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6084107" y="1575653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5151B-A561-4EAF-941D-C8F4E888A581}" type="datetime3">
              <a:rPr lang="en-US" smtClean="0"/>
              <a:t>20 October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r>
              <a:rPr lang="as-IN" smtClean="0"/>
              <a:t>মোহাম্মদ আতাউর রহমান সিদ্দিকী,০১৭১৫২৯৫৯৫৪</a:t>
            </a:r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91288896-459E-4F3B-8656-688F81EE9AF4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1E195-E0BC-4B92-BF2E-14190C0110C1}" type="datetime3">
              <a:rPr lang="en-US" smtClean="0"/>
              <a:t>20 October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সিদ্দিকী,০১৭১৫২৯৫৯৫৪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fld id="{91288896-459E-4F3B-8656-688F81EE9A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E9E1-05C6-41AC-AA4C-BD1887999B82}" type="datetime3">
              <a:rPr lang="en-US" smtClean="0"/>
              <a:t>20 October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সিদ্দিকী,০১৭১৫২৯৫৯৫৪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1288896-459E-4F3B-8656-688F81EE9A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1288896-459E-4F3B-8656-688F81EE9AF4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DB06C-6493-4C8D-9BFD-1AC818EDA5E5}" type="datetime3">
              <a:rPr lang="en-US" smtClean="0"/>
              <a:t>20 October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r>
              <a:rPr lang="as-IN" smtClean="0"/>
              <a:t>মোহাম্মদ আতাউর রহমান সিদ্দিকী,০১৭১৫২৯৫৯৫৪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fld id="{91288896-459E-4F3B-8656-688F81EE9AF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fld id="{AB8C3A1A-8B13-4A98-B0E6-FF5868395BA4}" type="datetime3">
              <a:rPr lang="en-US" smtClean="0"/>
              <a:t>20 October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r>
              <a:rPr lang="as-IN" smtClean="0"/>
              <a:t>মোহাম্মদ আতাউর রহমান সিদ্দিকী,০১৭১৫২৯৫৯৫৪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6C82F-C7F7-4642-9FFC-ACB291DCE9B3}" type="datetime3">
              <a:rPr lang="en-US" smtClean="0"/>
              <a:t>20 October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সিদ্দিকী,০১৭১৫২৯৫৯৫৪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8896-459E-4F3B-8656-688F81EE9AF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fld id="{91288896-459E-4F3B-8656-688F81EE9AF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E08CF-0EE3-4D85-B172-CE80B51EAF7D}" type="datetime3">
              <a:rPr lang="en-US" smtClean="0"/>
              <a:t>20 October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সিদ্দিকী,০১৭১৫২৯৫৯৫৪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55536CDD-18EA-4546-9135-2D9CA7B5242E}" type="datetime3">
              <a:rPr lang="en-US" smtClean="0"/>
              <a:t>20 October 2019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r>
              <a:rPr kumimoji="0" lang="as-IN" smtClean="0">
                <a:solidFill>
                  <a:srgbClr val="FFFFFF"/>
                </a:solidFill>
              </a:rPr>
              <a:t>মোহাম্মদ আতাউর রহমান সিদ্দিকী,০১৭১৫২৯৫৯৫৪</a:t>
            </a:r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0" name="Frame 19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2905"/>
            </a:avLst>
          </a:prstGeom>
          <a:solidFill>
            <a:srgbClr val="EB45D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mailto:tahminaict84@gmail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06789" y="161817"/>
            <a:ext cx="484495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IN" sz="13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7B339-587D-4C96-BCC4-A7F62DA59BB5}" type="datetime3">
              <a:rPr lang="en-US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 October 2019</a:t>
            </a:fld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5750" y="6376345"/>
            <a:ext cx="6057900" cy="365760"/>
          </a:xfrm>
        </p:spPr>
        <p:txBody>
          <a:bodyPr/>
          <a:lstStyle/>
          <a:p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 আতাউর রহমান সিদ্দিকী,</a:t>
            </a:r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০১৭১৫২৯৫৯৫৪</a:t>
            </a:r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847850"/>
            <a:ext cx="8096250" cy="443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69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629" y="3671626"/>
            <a:ext cx="564446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মোহাম্মদ আতাউর রহমান সিদ্দিকী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ী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সুলতান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খান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কান্দি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শিবচর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মাদারীপুর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Email:</a:t>
            </a:r>
            <a:r>
              <a:rPr lang="b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‍ </a:t>
            </a:r>
            <a:r>
              <a:rPr lang="en-US" sz="2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ataursagar1981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2"/>
              </a:rPr>
              <a:t>@gmail.com</a:t>
            </a:r>
            <a:endParaRPr lang="en-US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0530" y="392011"/>
            <a:ext cx="3136103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n w="12700">
                  <a:solidFill>
                    <a:schemeClr val="accent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dirty="0">
              <a:ln w="12700">
                <a:solidFill>
                  <a:schemeClr val="accent1"/>
                </a:solidFill>
                <a:prstDash val="solid"/>
              </a:ln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059606" y="1924334"/>
            <a:ext cx="0" cy="403973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171211" y="2279998"/>
            <a:ext cx="0" cy="40397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5954973" y="2279998"/>
            <a:ext cx="0" cy="40397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878" y="1204473"/>
            <a:ext cx="1721499" cy="20530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5" name="Rectangle 4"/>
          <p:cNvSpPr/>
          <p:nvPr/>
        </p:nvSpPr>
        <p:spPr>
          <a:xfrm>
            <a:off x="6616057" y="3347811"/>
            <a:ext cx="4584908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তৃতীয়</a:t>
            </a:r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বিশ্বপরিচয়</a:t>
            </a:r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বঙ্গবন্ধু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মুক্তিযুদ্ধ</a:t>
            </a:r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৩৫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মিনিট</a:t>
            </a:r>
          </a:p>
          <a:p>
            <a:pPr algn="ctr">
              <a:spcAft>
                <a:spcPts val="600"/>
              </a:spcAft>
            </a:pP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তারিখ: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20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/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10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/১৯ খ্রি: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843" y="1315341"/>
            <a:ext cx="2317207" cy="2317207"/>
          </a:xfrm>
          <a:prstGeom prst="rect">
            <a:avLst/>
          </a:prstGeom>
        </p:spPr>
      </p:pic>
      <p:sp>
        <p:nvSpPr>
          <p:cNvPr id="12" name="Date Placeholder 1"/>
          <p:cNvSpPr>
            <a:spLocks noGrp="1"/>
          </p:cNvSpPr>
          <p:nvPr>
            <p:ph type="dt" sz="half" idx="10"/>
          </p:nvPr>
        </p:nvSpPr>
        <p:spPr>
          <a:xfrm>
            <a:off x="7721600" y="6404984"/>
            <a:ext cx="4059936" cy="365760"/>
          </a:xfrm>
        </p:spPr>
        <p:txBody>
          <a:bodyPr/>
          <a:lstStyle/>
          <a:p>
            <a:fld id="{0F87B339-587D-4C96-BCC4-A7F62DA59BB5}" type="datetime3">
              <a:rPr lang="en-US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 October 2019</a:t>
            </a:fld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5750" y="6376345"/>
            <a:ext cx="6057900" cy="365760"/>
          </a:xfrm>
        </p:spPr>
        <p:txBody>
          <a:bodyPr/>
          <a:lstStyle/>
          <a:p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 আতাউর রহমান সিদ্দিকী,</a:t>
            </a:r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০১৭১৫২৯৫৯৫৪</a:t>
            </a:r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1406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>
          <a:xfrm>
            <a:off x="7721600" y="6404984"/>
            <a:ext cx="4059936" cy="365760"/>
          </a:xfrm>
        </p:spPr>
        <p:txBody>
          <a:bodyPr/>
          <a:lstStyle/>
          <a:p>
            <a:fld id="{0F87B339-587D-4C96-BCC4-A7F62DA59BB5}" type="datetime3">
              <a:rPr lang="en-US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 October 2019</a:t>
            </a:fld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5750" y="6376345"/>
            <a:ext cx="6057900" cy="365760"/>
          </a:xfrm>
        </p:spPr>
        <p:txBody>
          <a:bodyPr/>
          <a:lstStyle/>
          <a:p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 আতাউর রহমান সিদ্দিকী,</a:t>
            </a:r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০১৭১৫২৯৫৯৫৪</a:t>
            </a:r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7400" y="819150"/>
            <a:ext cx="887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" name="Object 6">
            <a:hlinkClick r:id="" action="ppaction://ole?verb=0">
              <a:snd r:embed="rId3" name="bomb.wav"/>
            </a:hlinkClick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1357377"/>
              </p:ext>
            </p:extLst>
          </p:nvPr>
        </p:nvGraphicFramePr>
        <p:xfrm>
          <a:off x="5640387" y="3074988"/>
          <a:ext cx="855663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Packager Shell Object" showAsIcon="1" r:id="rId4" imgW="855000" imgH="437760" progId="Package">
                  <p:embed/>
                </p:oleObj>
              </mc:Choice>
              <mc:Fallback>
                <p:oleObj name="Packager Shell Object" showAsIcon="1" r:id="rId4" imgW="85500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40387" y="3074988"/>
                        <a:ext cx="855663" cy="43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14450" y="4724399"/>
            <a:ext cx="6534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ভিডিওটিতে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9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19826" y="239072"/>
            <a:ext cx="6387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9775" y="239072"/>
            <a:ext cx="7466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“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”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জানব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76" y="1046397"/>
            <a:ext cx="5335274" cy="4753550"/>
          </a:xfrm>
          <a:prstGeom prst="rect">
            <a:avLst/>
          </a:prstGeom>
        </p:spPr>
      </p:pic>
      <p:sp>
        <p:nvSpPr>
          <p:cNvPr id="11" name="Date Placeholder 1"/>
          <p:cNvSpPr>
            <a:spLocks noGrp="1"/>
          </p:cNvSpPr>
          <p:nvPr>
            <p:ph type="dt" sz="half" idx="10"/>
          </p:nvPr>
        </p:nvSpPr>
        <p:spPr>
          <a:xfrm>
            <a:off x="7721600" y="6404984"/>
            <a:ext cx="4059936" cy="365760"/>
          </a:xfrm>
        </p:spPr>
        <p:txBody>
          <a:bodyPr/>
          <a:lstStyle/>
          <a:p>
            <a:fld id="{0F87B339-587D-4C96-BCC4-A7F62DA59BB5}" type="datetime3">
              <a:rPr lang="en-US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 October 2019</a:t>
            </a:fld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5750" y="6376345"/>
            <a:ext cx="6057900" cy="365760"/>
          </a:xfrm>
        </p:spPr>
        <p:txBody>
          <a:bodyPr/>
          <a:lstStyle/>
          <a:p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 আতাউর রহমান সিদ্দিকী,</a:t>
            </a:r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০১৭১৫২৯৫৯৫৪</a:t>
            </a:r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752" y="1181100"/>
            <a:ext cx="5665514" cy="461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7306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65541" y="464977"/>
            <a:ext cx="845411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8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বঙ্গবন্ধু ও মুক্তিযুদ্ধ</a:t>
            </a:r>
            <a:endParaRPr lang="en-US" sz="8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>
          <a:xfrm>
            <a:off x="7721600" y="6404984"/>
            <a:ext cx="4059936" cy="365760"/>
          </a:xfrm>
        </p:spPr>
        <p:txBody>
          <a:bodyPr/>
          <a:lstStyle/>
          <a:p>
            <a:fld id="{0F87B339-587D-4C96-BCC4-A7F62DA59BB5}" type="datetime3">
              <a:rPr lang="en-US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 October 2019</a:t>
            </a:fld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5750" y="6376345"/>
            <a:ext cx="6057900" cy="365760"/>
          </a:xfrm>
        </p:spPr>
        <p:txBody>
          <a:bodyPr/>
          <a:lstStyle/>
          <a:p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 আতাউর রহমান সিদ্দিকী,</a:t>
            </a:r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০১৭১৫২৯৫৯৫৪</a:t>
            </a:r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499" y="1817076"/>
            <a:ext cx="7843157" cy="437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7004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942528" y="634300"/>
            <a:ext cx="25330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bn-BD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bn-IN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22072" y="2138544"/>
            <a:ext cx="39453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শিক্ষার্থীরা...</a:t>
            </a:r>
          </a:p>
        </p:txBody>
      </p:sp>
      <p:sp>
        <p:nvSpPr>
          <p:cNvPr id="6" name="Rectangle 5"/>
          <p:cNvSpPr/>
          <p:nvPr/>
        </p:nvSpPr>
        <p:spPr>
          <a:xfrm>
            <a:off x="1075950" y="2917522"/>
            <a:ext cx="69349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14.1.2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জাতির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পিতার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জীবনী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সংক্ষেপে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5950" y="3760046"/>
            <a:ext cx="104406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১৪.১.৩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স্বাধীনতা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অর্জনে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জাতির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পিতার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অবদান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উল্লেখ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করতে পারবে।</a:t>
            </a: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7721600" y="6404984"/>
            <a:ext cx="4059936" cy="365760"/>
          </a:xfrm>
        </p:spPr>
        <p:txBody>
          <a:bodyPr/>
          <a:lstStyle/>
          <a:p>
            <a:fld id="{0F87B339-587D-4C96-BCC4-A7F62DA59BB5}" type="datetime3">
              <a:rPr lang="en-US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 October 2019</a:t>
            </a:fld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5750" y="6376345"/>
            <a:ext cx="6057900" cy="365760"/>
          </a:xfrm>
        </p:spPr>
        <p:txBody>
          <a:bodyPr/>
          <a:lstStyle/>
          <a:p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 আতাউর রহমান সিদ্দিকী,</a:t>
            </a:r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০১৭১৫২৯৫৯৫৪</a:t>
            </a:r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8036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155613" y="2679101"/>
            <a:ext cx="1883667" cy="1890031"/>
            <a:chOff x="4119277" y="2272548"/>
            <a:chExt cx="1525472" cy="149368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4" name="Oval 33"/>
            <p:cNvSpPr/>
            <p:nvPr/>
          </p:nvSpPr>
          <p:spPr>
            <a:xfrm>
              <a:off x="4119277" y="2272548"/>
              <a:ext cx="1525472" cy="1493680"/>
            </a:xfrm>
            <a:prstGeom prst="ellipse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Oval 4"/>
            <p:cNvSpPr/>
            <p:nvPr/>
          </p:nvSpPr>
          <p:spPr>
            <a:xfrm>
              <a:off x="4342677" y="2491292"/>
              <a:ext cx="1078672" cy="105619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00" kern="12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826107" y="2440253"/>
            <a:ext cx="539786" cy="320939"/>
            <a:chOff x="4612120" y="1818387"/>
            <a:chExt cx="539786" cy="320939"/>
          </a:xfrm>
          <a:solidFill>
            <a:schemeClr val="accent6"/>
          </a:solidFill>
        </p:grpSpPr>
        <p:sp>
          <p:nvSpPr>
            <p:cNvPr id="32" name="Right Arrow 31"/>
            <p:cNvSpPr/>
            <p:nvPr/>
          </p:nvSpPr>
          <p:spPr>
            <a:xfrm rot="16200000">
              <a:off x="4721543" y="1708964"/>
              <a:ext cx="320939" cy="539786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Right Arrow 6"/>
            <p:cNvSpPr/>
            <p:nvPr/>
          </p:nvSpPr>
          <p:spPr>
            <a:xfrm rot="16200000">
              <a:off x="4769684" y="1865062"/>
              <a:ext cx="224657" cy="32387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018594" y="548136"/>
            <a:ext cx="2154812" cy="1740732"/>
            <a:chOff x="3804607" y="-73730"/>
            <a:chExt cx="2154812" cy="174073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0" name="Oval 29"/>
            <p:cNvSpPr/>
            <p:nvPr/>
          </p:nvSpPr>
          <p:spPr>
            <a:xfrm>
              <a:off x="3804607" y="-73730"/>
              <a:ext cx="2154812" cy="174073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Oval 8"/>
            <p:cNvSpPr/>
            <p:nvPr/>
          </p:nvSpPr>
          <p:spPr>
            <a:xfrm>
              <a:off x="4120172" y="181194"/>
              <a:ext cx="1523682" cy="1230884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জ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্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১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৯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০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ল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ে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১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৭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ই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্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চ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8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915010" y="3074614"/>
            <a:ext cx="217593" cy="539786"/>
            <a:chOff x="5686509" y="2452748"/>
            <a:chExt cx="217593" cy="539786"/>
          </a:xfrm>
          <a:solidFill>
            <a:srgbClr val="FFC000"/>
          </a:solidFill>
        </p:grpSpPr>
        <p:sp>
          <p:nvSpPr>
            <p:cNvPr id="28" name="Right Arrow 27"/>
            <p:cNvSpPr/>
            <p:nvPr/>
          </p:nvSpPr>
          <p:spPr>
            <a:xfrm rot="20520000">
              <a:off x="5686509" y="2452748"/>
              <a:ext cx="217593" cy="539786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Right Arrow 10"/>
            <p:cNvSpPr/>
            <p:nvPr/>
          </p:nvSpPr>
          <p:spPr>
            <a:xfrm rot="20520000">
              <a:off x="5688106" y="2570791"/>
              <a:ext cx="152315" cy="32387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132557" y="2084019"/>
            <a:ext cx="2154812" cy="1740732"/>
            <a:chOff x="5918570" y="1462153"/>
            <a:chExt cx="2154812" cy="174073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6" name="Oval 25"/>
            <p:cNvSpPr/>
            <p:nvPr/>
          </p:nvSpPr>
          <p:spPr>
            <a:xfrm>
              <a:off x="5918570" y="1462153"/>
              <a:ext cx="2154812" cy="174073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Oval 12"/>
            <p:cNvSpPr/>
            <p:nvPr/>
          </p:nvSpPr>
          <p:spPr>
            <a:xfrm>
              <a:off x="6234135" y="1717077"/>
              <a:ext cx="1523682" cy="1230884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গ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ো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ল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গ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ঞ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্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জ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জ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ে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ল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ট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ু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ঙ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্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গ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ি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ড়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 </a:t>
              </a:r>
              <a:r>
                <a:rPr lang="en-US" sz="2800" kern="12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গ্রামে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8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422963" y="4318938"/>
            <a:ext cx="539786" cy="287634"/>
            <a:chOff x="5208976" y="3697072"/>
            <a:chExt cx="539786" cy="287634"/>
          </a:xfrm>
          <a:solidFill>
            <a:srgbClr val="00B0F0"/>
          </a:solidFill>
        </p:grpSpPr>
        <p:sp>
          <p:nvSpPr>
            <p:cNvPr id="24" name="Right Arrow 23"/>
            <p:cNvSpPr/>
            <p:nvPr/>
          </p:nvSpPr>
          <p:spPr>
            <a:xfrm rot="3240000">
              <a:off x="5335052" y="3570996"/>
              <a:ext cx="287634" cy="539786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Right Arrow 14"/>
            <p:cNvSpPr/>
            <p:nvPr/>
          </p:nvSpPr>
          <p:spPr>
            <a:xfrm rot="3240000">
              <a:off x="5352837" y="3644048"/>
              <a:ext cx="201344" cy="32387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325095" y="4569132"/>
            <a:ext cx="2154812" cy="1740732"/>
            <a:chOff x="5111108" y="3947266"/>
            <a:chExt cx="2154812" cy="174073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2" name="Oval 21"/>
            <p:cNvSpPr/>
            <p:nvPr/>
          </p:nvSpPr>
          <p:spPr>
            <a:xfrm>
              <a:off x="5111108" y="3947266"/>
              <a:ext cx="2154812" cy="1740732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Oval 16"/>
            <p:cNvSpPr/>
            <p:nvPr/>
          </p:nvSpPr>
          <p:spPr>
            <a:xfrm>
              <a:off x="5426673" y="4202190"/>
              <a:ext cx="1523682" cy="1230884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ে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খ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ল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ু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ৎ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ফ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হ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8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228904" y="4348121"/>
            <a:ext cx="539786" cy="288279"/>
            <a:chOff x="4014917" y="3697227"/>
            <a:chExt cx="539786" cy="288279"/>
          </a:xfrm>
          <a:solidFill>
            <a:schemeClr val="accent2">
              <a:lumMod val="75000"/>
            </a:schemeClr>
          </a:solidFill>
        </p:grpSpPr>
        <p:sp>
          <p:nvSpPr>
            <p:cNvPr id="20" name="Right Arrow 19"/>
            <p:cNvSpPr/>
            <p:nvPr/>
          </p:nvSpPr>
          <p:spPr>
            <a:xfrm rot="7560000">
              <a:off x="4140670" y="3571474"/>
              <a:ext cx="288279" cy="539786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ight Arrow 18"/>
            <p:cNvSpPr/>
            <p:nvPr/>
          </p:nvSpPr>
          <p:spPr>
            <a:xfrm rot="18360000">
              <a:off x="4209329" y="3644447"/>
              <a:ext cx="201795" cy="32387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717578" y="4569132"/>
            <a:ext cx="2143842" cy="1740732"/>
            <a:chOff x="2503591" y="3947266"/>
            <a:chExt cx="2143842" cy="174073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8" name="Oval 17"/>
            <p:cNvSpPr/>
            <p:nvPr/>
          </p:nvSpPr>
          <p:spPr>
            <a:xfrm>
              <a:off x="2503591" y="3947266"/>
              <a:ext cx="2143842" cy="174073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Oval 20"/>
            <p:cNvSpPr/>
            <p:nvPr/>
          </p:nvSpPr>
          <p:spPr>
            <a:xfrm>
              <a:off x="2817549" y="4202190"/>
              <a:ext cx="1515926" cy="1230884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য়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ে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</a:t>
              </a:r>
              <a:r>
                <a:rPr lang="en-US" sz="2800" kern="12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ায়ে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খ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ত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ু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8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15854" y="3074614"/>
            <a:ext cx="217593" cy="539786"/>
            <a:chOff x="3859923" y="2452748"/>
            <a:chExt cx="217593" cy="539786"/>
          </a:xfrm>
          <a:solidFill>
            <a:schemeClr val="accent1">
              <a:lumMod val="75000"/>
            </a:schemeClr>
          </a:solidFill>
        </p:grpSpPr>
        <p:sp>
          <p:nvSpPr>
            <p:cNvPr id="16" name="Right Arrow 15"/>
            <p:cNvSpPr/>
            <p:nvPr/>
          </p:nvSpPr>
          <p:spPr>
            <a:xfrm rot="11880000">
              <a:off x="3859923" y="2452748"/>
              <a:ext cx="217593" cy="539786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ight Arrow 22"/>
            <p:cNvSpPr/>
            <p:nvPr/>
          </p:nvSpPr>
          <p:spPr>
            <a:xfrm rot="22680000">
              <a:off x="3923604" y="2570791"/>
              <a:ext cx="152315" cy="32387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904630" y="2084019"/>
            <a:ext cx="2154812" cy="1740732"/>
            <a:chOff x="1690643" y="1462153"/>
            <a:chExt cx="2154812" cy="174073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4" name="Oval 13"/>
            <p:cNvSpPr/>
            <p:nvPr/>
          </p:nvSpPr>
          <p:spPr>
            <a:xfrm>
              <a:off x="1690643" y="1462153"/>
              <a:ext cx="2154812" cy="1740732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Oval 24"/>
            <p:cNvSpPr/>
            <p:nvPr/>
          </p:nvSpPr>
          <p:spPr>
            <a:xfrm>
              <a:off x="2006208" y="1717077"/>
              <a:ext cx="1523682" cy="1230884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ঙ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্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গ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্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ধ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ু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ড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খ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ো</a:t>
              </a:r>
              <a:r>
                <a:rPr lang="bn-IN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</a:t>
              </a:r>
              <a:r>
                <a:rPr lang="en-US" sz="28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া।</a:t>
              </a:r>
              <a:endParaRPr lang="en-US" sz="28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EE6D59AD-8E65-43DC-85BC-44F6FB6040E4}"/>
              </a:ext>
            </a:extLst>
          </p:cNvPr>
          <p:cNvSpPr txBox="1"/>
          <p:nvPr/>
        </p:nvSpPr>
        <p:spPr>
          <a:xfrm>
            <a:off x="215636" y="418339"/>
            <a:ext cx="414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</a:p>
        </p:txBody>
      </p:sp>
      <p:sp>
        <p:nvSpPr>
          <p:cNvPr id="39" name="Date Placeholder 1"/>
          <p:cNvSpPr>
            <a:spLocks noGrp="1"/>
          </p:cNvSpPr>
          <p:nvPr>
            <p:ph type="dt" sz="half" idx="10"/>
          </p:nvPr>
        </p:nvSpPr>
        <p:spPr>
          <a:xfrm>
            <a:off x="7721600" y="6404984"/>
            <a:ext cx="4059936" cy="365760"/>
          </a:xfrm>
        </p:spPr>
        <p:txBody>
          <a:bodyPr/>
          <a:lstStyle/>
          <a:p>
            <a:fld id="{0F87B339-587D-4C96-BCC4-A7F62DA59BB5}" type="datetime3">
              <a:rPr lang="en-US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 October 2019</a:t>
            </a:fld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5750" y="6376345"/>
            <a:ext cx="6057900" cy="365760"/>
          </a:xfrm>
        </p:spPr>
        <p:txBody>
          <a:bodyPr/>
          <a:lstStyle/>
          <a:p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 আতাউর রহমান সিদ্দিকী,</a:t>
            </a:r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০১৭১৫২৯৫৯৫৪</a:t>
            </a:r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266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51730" y="404203"/>
            <a:ext cx="4335813" cy="1455998"/>
          </a:xfrm>
          <a:prstGeom prst="ellipse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61" b="1" dirty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bn-IN" sz="6061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061" b="1" dirty="0"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r>
              <a:rPr lang="bn-IN" sz="6061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061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6061" b="1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6061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Box 104">
            <a:extLst>
              <a:ext uri="{FF2B5EF4-FFF2-40B4-BE49-F238E27FC236}">
                <a16:creationId xmlns:a16="http://schemas.microsoft.com/office/drawing/2014/main" xmlns="" id="{170156B6-6D6B-42B9-A6F8-E204E6D7E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4016" y="4178579"/>
            <a:ext cx="65679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0" indent="-571500" algn="ctr">
              <a:spcBef>
                <a:spcPct val="50000"/>
              </a:spcBef>
              <a:buFont typeface="Wingdings" panose="05000000000000000000" pitchFamily="2" charset="2"/>
              <a:buChar char="q"/>
            </a:pP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বঙ্গবন্ধুর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GB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59" y="1234995"/>
            <a:ext cx="4054926" cy="505441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</p:pic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>
          <a:xfrm>
            <a:off x="7721600" y="6404984"/>
            <a:ext cx="4059936" cy="365760"/>
          </a:xfrm>
        </p:spPr>
        <p:txBody>
          <a:bodyPr/>
          <a:lstStyle/>
          <a:p>
            <a:fld id="{0F87B339-587D-4C96-BCC4-A7F62DA59BB5}" type="datetime3">
              <a:rPr lang="en-US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 October 2019</a:t>
            </a:fld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5750" y="6376345"/>
            <a:ext cx="6057900" cy="365760"/>
          </a:xfrm>
        </p:spPr>
        <p:txBody>
          <a:bodyPr/>
          <a:lstStyle/>
          <a:p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 আতাউর রহমান সিদ্দিকী,</a:t>
            </a:r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০১৭১৫২৯৫৯৫৪</a:t>
            </a:r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54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50" y="1124255"/>
            <a:ext cx="5574740" cy="381060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971" y="1124255"/>
            <a:ext cx="5202135" cy="381060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</p:pic>
      <p:sp>
        <p:nvSpPr>
          <p:cNvPr id="4" name="TextBox 3"/>
          <p:cNvSpPr txBox="1"/>
          <p:nvPr/>
        </p:nvSpPr>
        <p:spPr>
          <a:xfrm>
            <a:off x="4180228" y="416369"/>
            <a:ext cx="45718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 দেখছ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5683" y="5308979"/>
            <a:ext cx="97250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১৯৭১ সালের ৭ই মার্চ ঢাকার রেসকোর্স ময়দানে এক বিশাল জনসভায় এক ঐতিহাসিক ভাষণের মাধ্যমে বঙ্গবন্ধু স্বাধীনতার ডাক দেন।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7721600" y="6404984"/>
            <a:ext cx="4059936" cy="365760"/>
          </a:xfrm>
        </p:spPr>
        <p:txBody>
          <a:bodyPr/>
          <a:lstStyle/>
          <a:p>
            <a:fld id="{0F87B339-587D-4C96-BCC4-A7F62DA59BB5}" type="datetime3">
              <a:rPr lang="en-US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 October 2019</a:t>
            </a:fld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5750" y="6376345"/>
            <a:ext cx="6057900" cy="365760"/>
          </a:xfrm>
        </p:spPr>
        <p:txBody>
          <a:bodyPr/>
          <a:lstStyle/>
          <a:p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 আতাউর রহমান সিদ্দিকী,</a:t>
            </a:r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০১৭১৫২৯৫৯৫৪</a:t>
            </a:r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31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87" y="1562563"/>
            <a:ext cx="5389785" cy="377869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887" y="1562563"/>
            <a:ext cx="5341256" cy="377869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</p:pic>
      <p:sp>
        <p:nvSpPr>
          <p:cNvPr id="5" name="TextBox 4"/>
          <p:cNvSpPr txBox="1"/>
          <p:nvPr/>
        </p:nvSpPr>
        <p:spPr>
          <a:xfrm>
            <a:off x="4002392" y="449234"/>
            <a:ext cx="45174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 দেখছ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7891" y="5801728"/>
            <a:ext cx="10839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২৫শে মার্চ রাতে পাকিস্তানি বাহিনী নিরস্ত্র বাঙালিদের উপর হামলা করে।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7721600" y="6404984"/>
            <a:ext cx="4059936" cy="365760"/>
          </a:xfrm>
        </p:spPr>
        <p:txBody>
          <a:bodyPr/>
          <a:lstStyle/>
          <a:p>
            <a:fld id="{0F87B339-587D-4C96-BCC4-A7F62DA59BB5}" type="datetime3">
              <a:rPr lang="en-US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 October 2019</a:t>
            </a:fld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5750" y="6376345"/>
            <a:ext cx="6057900" cy="365760"/>
          </a:xfrm>
        </p:spPr>
        <p:txBody>
          <a:bodyPr/>
          <a:lstStyle/>
          <a:p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 আতাউর রহমান সিদ্দিকী,</a:t>
            </a:r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০১৭১৫২৯৫৯৫৪</a:t>
            </a:r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1800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4237" y="384448"/>
            <a:ext cx="51135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 দেখছ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268" y="1365046"/>
            <a:ext cx="3281503" cy="41496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TextBox 6"/>
          <p:cNvSpPr txBox="1"/>
          <p:nvPr/>
        </p:nvSpPr>
        <p:spPr>
          <a:xfrm>
            <a:off x="2568399" y="5787408"/>
            <a:ext cx="7438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২৬শে মার্চ প্রথম বঙ্গবন্ধু স্বাধীনতার ঘোষণা দেন। 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30" y="1365046"/>
            <a:ext cx="6402614" cy="41496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>
          <a:xfrm>
            <a:off x="7721600" y="6404984"/>
            <a:ext cx="4059936" cy="365760"/>
          </a:xfrm>
        </p:spPr>
        <p:txBody>
          <a:bodyPr/>
          <a:lstStyle/>
          <a:p>
            <a:fld id="{0F87B339-587D-4C96-BCC4-A7F62DA59BB5}" type="datetime3">
              <a:rPr lang="en-US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 October 2019</a:t>
            </a:fld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5750" y="6376345"/>
            <a:ext cx="6057900" cy="365760"/>
          </a:xfrm>
        </p:spPr>
        <p:txBody>
          <a:bodyPr/>
          <a:lstStyle/>
          <a:p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 আতাউর রহমান সিদ্দিকী,</a:t>
            </a:r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০১৭১৫২৯৫৯৫৪</a:t>
            </a:r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9015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31" y="1291770"/>
            <a:ext cx="5226009" cy="397691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" name="TextBox 3"/>
          <p:cNvSpPr txBox="1"/>
          <p:nvPr/>
        </p:nvSpPr>
        <p:spPr>
          <a:xfrm>
            <a:off x="4238171" y="412915"/>
            <a:ext cx="45865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 দেখছ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6783" y="5608590"/>
            <a:ext cx="10691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দীর্ঘ নয় মাস যুদ্ধের পর ১৯৭১ সালের ১৬ই ডিসেম্বর আমরা বিজয় লাভ করি।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83" y="1337330"/>
            <a:ext cx="5624562" cy="393135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7721600" y="6404984"/>
            <a:ext cx="4059936" cy="365760"/>
          </a:xfrm>
        </p:spPr>
        <p:txBody>
          <a:bodyPr/>
          <a:lstStyle/>
          <a:p>
            <a:fld id="{0F87B339-587D-4C96-BCC4-A7F62DA59BB5}" type="datetime3">
              <a:rPr lang="en-US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 October 2019</a:t>
            </a:fld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5750" y="6376345"/>
            <a:ext cx="6057900" cy="365760"/>
          </a:xfrm>
        </p:spPr>
        <p:txBody>
          <a:bodyPr/>
          <a:lstStyle/>
          <a:p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 আতাউর রহমান সিদ্দিকী,</a:t>
            </a:r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০১৭১৫২৯৫৯৫৪</a:t>
            </a:r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0502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4603" y="445867"/>
            <a:ext cx="4705332" cy="1441378"/>
          </a:xfrm>
          <a:prstGeom prst="ellipse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61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6061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61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061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6061" b="1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6061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Box 104">
            <a:extLst>
              <a:ext uri="{FF2B5EF4-FFF2-40B4-BE49-F238E27FC236}">
                <a16:creationId xmlns:a16="http://schemas.microsoft.com/office/drawing/2014/main" xmlns="" id="{170156B6-6D6B-42B9-A6F8-E204E6D7E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491" y="5879424"/>
            <a:ext cx="63015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0" indent="-571500" algn="ctr">
              <a:spcBef>
                <a:spcPct val="50000"/>
              </a:spcBef>
              <a:buFont typeface="Wingdings" panose="05000000000000000000" pitchFamily="2" charset="2"/>
              <a:buChar char="q"/>
            </a:pP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মুক্তিযুদ্ধ কত মাস ধরে স্থায়ী হয়েছিল?</a:t>
            </a:r>
            <a:endParaRPr lang="en-GB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768" y="2182987"/>
            <a:ext cx="5266145" cy="352114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>
          <a:xfrm>
            <a:off x="7721600" y="6404984"/>
            <a:ext cx="4059936" cy="365760"/>
          </a:xfrm>
        </p:spPr>
        <p:txBody>
          <a:bodyPr/>
          <a:lstStyle/>
          <a:p>
            <a:fld id="{0F87B339-587D-4C96-BCC4-A7F62DA59BB5}" type="datetime3">
              <a:rPr lang="en-US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 October 2019</a:t>
            </a:fld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5750" y="6376345"/>
            <a:ext cx="6057900" cy="365760"/>
          </a:xfrm>
        </p:spPr>
        <p:txBody>
          <a:bodyPr/>
          <a:lstStyle/>
          <a:p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 আতাউর রহমান সিদ্দিকী,</a:t>
            </a:r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০১৭১৫২৯৫৯৫৪</a:t>
            </a:r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0932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36" y="1190173"/>
            <a:ext cx="5461817" cy="400594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211" y="1190172"/>
            <a:ext cx="5449818" cy="400594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4" name="TextBox 3"/>
          <p:cNvSpPr txBox="1"/>
          <p:nvPr/>
        </p:nvSpPr>
        <p:spPr>
          <a:xfrm>
            <a:off x="4000743" y="265522"/>
            <a:ext cx="4466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 দেখছ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1842" y="5403760"/>
            <a:ext cx="10481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বিজয় লাভের পর পাকিস্তানের কারাগার থেকে মুক্তি পেয়ে বঙ্গবন্ধু ১৯৭২ সালের ১০ই জানুয়ারি স্বাধীন বাংলাদেশে ফিরে আসেন।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7721600" y="6404984"/>
            <a:ext cx="4059936" cy="365760"/>
          </a:xfrm>
        </p:spPr>
        <p:txBody>
          <a:bodyPr/>
          <a:lstStyle/>
          <a:p>
            <a:fld id="{0F87B339-587D-4C96-BCC4-A7F62DA59BB5}" type="datetime3">
              <a:rPr lang="en-US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 October 2019</a:t>
            </a:fld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5750" y="6376345"/>
            <a:ext cx="6057900" cy="365760"/>
          </a:xfrm>
        </p:spPr>
        <p:txBody>
          <a:bodyPr/>
          <a:lstStyle/>
          <a:p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 আতাউর রহমান সিদ্দিকী,</a:t>
            </a:r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০১৭১৫২৯৫৯৫৪</a:t>
            </a:r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4144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856" y="1098494"/>
            <a:ext cx="5404514" cy="40395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82" y="1098493"/>
            <a:ext cx="5417132" cy="403956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5" name="TextBox 4"/>
          <p:cNvSpPr txBox="1"/>
          <p:nvPr/>
        </p:nvSpPr>
        <p:spPr>
          <a:xfrm>
            <a:off x="2237210" y="5415658"/>
            <a:ext cx="85876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মহান নেতা ১৯৭৫ সালের ১৫ই আগষ্ট একদল ষড়যন্ত্রকারী ও দেশের শত্রুদের হাতে সপরিবারে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শহিদ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হন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28571" y="265522"/>
            <a:ext cx="4839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 কী দেখছ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7721600" y="6404984"/>
            <a:ext cx="4059936" cy="365760"/>
          </a:xfrm>
        </p:spPr>
        <p:txBody>
          <a:bodyPr/>
          <a:lstStyle/>
          <a:p>
            <a:fld id="{0F87B339-587D-4C96-BCC4-A7F62DA59BB5}" type="datetime3">
              <a:rPr lang="en-US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 October 2019</a:t>
            </a:fld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5750" y="6376345"/>
            <a:ext cx="6057900" cy="365760"/>
          </a:xfrm>
        </p:spPr>
        <p:txBody>
          <a:bodyPr/>
          <a:lstStyle/>
          <a:p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 আতাউর রহমান সিদ্দিকী,</a:t>
            </a:r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০১৭১৫২৯৫৯৫৪</a:t>
            </a:r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44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167650" y="2771567"/>
            <a:ext cx="2790723" cy="1920028"/>
            <a:chOff x="5057873" y="2496670"/>
            <a:chExt cx="2790723" cy="1920028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5057873" y="2496670"/>
              <a:ext cx="2790723" cy="1920028"/>
            </a:xfrm>
            <a:prstGeom prst="round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5151601" y="2590398"/>
              <a:ext cx="2603267" cy="1732572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800" kern="1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800" kern="1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kern="12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বঙ্গবন্ধু</a:t>
              </a:r>
              <a:endParaRPr lang="en-US" sz="2800" b="1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383295" y="272107"/>
            <a:ext cx="4121619" cy="1672644"/>
            <a:chOff x="368490" y="1601757"/>
            <a:chExt cx="3762418" cy="2255448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7" name="Rounded Rectangle 16"/>
            <p:cNvSpPr/>
            <p:nvPr/>
          </p:nvSpPr>
          <p:spPr>
            <a:xfrm>
              <a:off x="368490" y="1601757"/>
              <a:ext cx="3762418" cy="2255448"/>
            </a:xfrm>
            <a:prstGeom prst="round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62101" y="1960515"/>
              <a:ext cx="3357349" cy="1475993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/>
            <a:p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১৯৭১ সালের ৭ই মার্চ ঐতিহাসিক ভাষণের মাধ্যমে বঙ্গবন্ধু স্বাধীনতার ডাক দেন।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382814" y="2133366"/>
            <a:ext cx="3285362" cy="1669137"/>
            <a:chOff x="8978298" y="2647667"/>
            <a:chExt cx="2972713" cy="1281890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0" name="Rounded Rectangle 19"/>
            <p:cNvSpPr/>
            <p:nvPr/>
          </p:nvSpPr>
          <p:spPr>
            <a:xfrm>
              <a:off x="8978298" y="2647667"/>
              <a:ext cx="2972713" cy="1281890"/>
            </a:xfrm>
            <a:prstGeom prst="round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155459" y="2965113"/>
              <a:ext cx="2523057" cy="646996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/>
            <a:p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২৬শে মার্চ প্রথম বঙ্গবন্ধু স্বাধীনতার ঘোষণা দেন।  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952162" y="4623398"/>
            <a:ext cx="3689514" cy="1658596"/>
            <a:chOff x="917396" y="4971357"/>
            <a:chExt cx="3689514" cy="1658596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4" name="Rounded Rectangle 23"/>
            <p:cNvSpPr/>
            <p:nvPr/>
          </p:nvSpPr>
          <p:spPr>
            <a:xfrm>
              <a:off x="917396" y="4971357"/>
              <a:ext cx="3689514" cy="1658596"/>
            </a:xfrm>
            <a:prstGeom prst="round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41695" y="5138720"/>
              <a:ext cx="3665215" cy="1384995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/>
            <a:p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বিজয় লাভের পর বঙ্গবন্ধু ১৯৭২ সালের ১০ই জানুয়ারি স্বাধীন বাংলাদেশে ফিরে আসেন।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81756" y="2133366"/>
            <a:ext cx="4085169" cy="1669137"/>
            <a:chOff x="2574938" y="5111098"/>
            <a:chExt cx="4085169" cy="1669137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7" name="Rounded Rectangle 26"/>
            <p:cNvSpPr/>
            <p:nvPr/>
          </p:nvSpPr>
          <p:spPr>
            <a:xfrm>
              <a:off x="2574938" y="5111098"/>
              <a:ext cx="4085169" cy="1669137"/>
            </a:xfrm>
            <a:prstGeom prst="round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574938" y="5264411"/>
              <a:ext cx="4085169" cy="1384995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/>
            <a:p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এই মহান নেতা ১৯৭৫ সালের ১৫ই আগষ্ট একদল ষড়যন্ত্রকারী ও দেশের শত্রুদের হাতে সপরিবারে সহিদ হন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259527" y="4623397"/>
            <a:ext cx="3408649" cy="1927527"/>
            <a:chOff x="8978298" y="2647667"/>
            <a:chExt cx="3117217" cy="1344613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0" name="Rounded Rectangle 29"/>
            <p:cNvSpPr/>
            <p:nvPr/>
          </p:nvSpPr>
          <p:spPr>
            <a:xfrm>
              <a:off x="8978298" y="2647667"/>
              <a:ext cx="2972713" cy="1281890"/>
            </a:xfrm>
            <a:prstGeom prst="round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122802" y="2695241"/>
              <a:ext cx="2972713" cy="1297039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/>
            <a:p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পাকিস্তানি সেনাবাহিনী বঙ্গবন্ধুকে গ্রেফতার করে পাকিস্তানের কারাগারে বন্দি করে রাখে।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cxnSp>
        <p:nvCxnSpPr>
          <p:cNvPr id="33" name="Straight Arrow Connector 32"/>
          <p:cNvCxnSpPr/>
          <p:nvPr/>
        </p:nvCxnSpPr>
        <p:spPr>
          <a:xfrm flipV="1">
            <a:off x="6563011" y="1898819"/>
            <a:ext cx="1" cy="8173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20" idx="1"/>
          </p:cNvCxnSpPr>
          <p:nvPr/>
        </p:nvCxnSpPr>
        <p:spPr>
          <a:xfrm flipV="1">
            <a:off x="8005237" y="2967935"/>
            <a:ext cx="377577" cy="1437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27" idx="3"/>
          </p:cNvCxnSpPr>
          <p:nvPr/>
        </p:nvCxnSpPr>
        <p:spPr>
          <a:xfrm flipH="1" flipV="1">
            <a:off x="4566925" y="2967935"/>
            <a:ext cx="600725" cy="1437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4659040" y="4653383"/>
            <a:ext cx="508610" cy="2345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8005237" y="4533482"/>
            <a:ext cx="377577" cy="2572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Date Placeholder 1"/>
          <p:cNvSpPr>
            <a:spLocks noGrp="1"/>
          </p:cNvSpPr>
          <p:nvPr>
            <p:ph type="dt" sz="half" idx="10"/>
          </p:nvPr>
        </p:nvSpPr>
        <p:spPr>
          <a:xfrm>
            <a:off x="7721600" y="6404984"/>
            <a:ext cx="4059936" cy="365760"/>
          </a:xfrm>
        </p:spPr>
        <p:txBody>
          <a:bodyPr/>
          <a:lstStyle/>
          <a:p>
            <a:fld id="{0F87B339-587D-4C96-BCC4-A7F62DA59BB5}" type="datetime3">
              <a:rPr lang="en-US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 October 2019</a:t>
            </a:fld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5750" y="6376345"/>
            <a:ext cx="6057900" cy="365760"/>
          </a:xfrm>
        </p:spPr>
        <p:txBody>
          <a:bodyPr/>
          <a:lstStyle/>
          <a:p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 আতাউর রহমান সিদ্দিকী,</a:t>
            </a:r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০১৭১৫২৯৫৯৫৪</a:t>
            </a:r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27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528" y="1594937"/>
            <a:ext cx="3622189" cy="431985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7" name="Rectangle 6"/>
          <p:cNvSpPr/>
          <p:nvPr/>
        </p:nvSpPr>
        <p:spPr>
          <a:xfrm>
            <a:off x="2496122" y="626055"/>
            <a:ext cx="78903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তোমার পাঠ্য </a:t>
            </a:r>
            <a:r>
              <a:rPr lang="bn-IN" sz="3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বইয়ের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60 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ষ্ঠা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খোল এবং নিচু স্বরে পড়।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BookAnim.gif">
            <a:extLst>
              <a:ext uri="{FF2B5EF4-FFF2-40B4-BE49-F238E27FC236}">
                <a16:creationId xmlns="" xmlns:a16="http://schemas.microsoft.com/office/drawing/2014/main" id="{4A9141FF-7F40-4DE9-96E6-AC8B24CEB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350" y="2169495"/>
            <a:ext cx="4819650" cy="2867025"/>
          </a:xfrm>
          <a:prstGeom prst="rect">
            <a:avLst/>
          </a:prstGeom>
        </p:spPr>
      </p:pic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>
          <a:xfrm>
            <a:off x="7721600" y="6404984"/>
            <a:ext cx="4059936" cy="365760"/>
          </a:xfrm>
        </p:spPr>
        <p:txBody>
          <a:bodyPr/>
          <a:lstStyle/>
          <a:p>
            <a:fld id="{0F87B339-587D-4C96-BCC4-A7F62DA59BB5}" type="datetime3">
              <a:rPr lang="en-US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 October 2019</a:t>
            </a:fld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5750" y="6376345"/>
            <a:ext cx="6057900" cy="365760"/>
          </a:xfrm>
        </p:spPr>
        <p:txBody>
          <a:bodyPr/>
          <a:lstStyle/>
          <a:p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 আতাউর রহমান সিদ্দিকী,</a:t>
            </a:r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০১৭১৫২৯৫৯৫৪</a:t>
            </a:r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4113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41359" y="294261"/>
            <a:ext cx="4374598" cy="144137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61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en-US" sz="6061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61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061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6061" b="1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6061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67342" y="5818585"/>
            <a:ext cx="87414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স্বাধীনতা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অর্জনে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জাতির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পিতার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দুইটি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অবদান</a:t>
            </a:r>
            <a:r>
              <a:rPr lang="bn-IN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লেখ।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783" y="1995937"/>
            <a:ext cx="3333750" cy="35623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>
          <a:xfrm>
            <a:off x="7721600" y="6404984"/>
            <a:ext cx="4059936" cy="365760"/>
          </a:xfrm>
        </p:spPr>
        <p:txBody>
          <a:bodyPr/>
          <a:lstStyle/>
          <a:p>
            <a:fld id="{0F87B339-587D-4C96-BCC4-A7F62DA59BB5}" type="datetime3">
              <a:rPr lang="en-US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 October 2019</a:t>
            </a:fld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5750" y="6376345"/>
            <a:ext cx="6057900" cy="365760"/>
          </a:xfrm>
        </p:spPr>
        <p:txBody>
          <a:bodyPr/>
          <a:lstStyle/>
          <a:p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 আতাউর রহমান সিদ্দিকী,</a:t>
            </a:r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০১৭১৫২৯৫৯৫৪</a:t>
            </a:r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7886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4">
            <a:extLst>
              <a:ext uri="{FF2B5EF4-FFF2-40B4-BE49-F238E27FC236}">
                <a16:creationId xmlns:a16="http://schemas.microsoft.com/office/drawing/2014/main" xmlns="" id="{170156B6-6D6B-42B9-A6F8-E204E6D7E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1895" y="737314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 b="1" dirty="0" err="1">
                <a:latin typeface="NikoshBAN" pitchFamily="2" charset="0"/>
                <a:cs typeface="NikoshBAN" pitchFamily="2" charset="0"/>
              </a:rPr>
              <a:t>মৌখিক</a:t>
            </a:r>
            <a:r>
              <a:rPr lang="en-GB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b="1" dirty="0" err="1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GB" sz="4000" b="1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GB" sz="4000" b="1" dirty="0" err="1">
                <a:latin typeface="NikoshBAN" pitchFamily="2" charset="0"/>
                <a:cs typeface="NikoshBAN" pitchFamily="2" charset="0"/>
              </a:rPr>
              <a:t>শূণ্যস্থান</a:t>
            </a:r>
            <a:r>
              <a:rPr lang="en-GB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b="1" dirty="0" err="1">
                <a:latin typeface="NikoshBAN" pitchFamily="2" charset="0"/>
                <a:cs typeface="NikoshBAN" pitchFamily="2" charset="0"/>
              </a:rPr>
              <a:t>পূরণ</a:t>
            </a:r>
            <a:r>
              <a:rPr lang="en-GB" sz="4000" b="1" dirty="0">
                <a:latin typeface="NikoshBAN" pitchFamily="2" charset="0"/>
                <a:cs typeface="NikoshBAN" pitchFamily="2" charset="0"/>
              </a:rPr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8248043" y="2771437"/>
            <a:ext cx="11352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জাতির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1676454" y="2928373"/>
            <a:ext cx="96584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শেখ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মুজিবুর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রহমান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--------------------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পিতা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76454" y="3731640"/>
            <a:ext cx="51651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তাঁর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7" name="Rectangle 6"/>
          <p:cNvSpPr/>
          <p:nvPr/>
        </p:nvSpPr>
        <p:spPr>
          <a:xfrm>
            <a:off x="1676454" y="4534908"/>
            <a:ext cx="94676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১৯৭১ সালের ১৬ই ডিসেম্বর আমরা ----------------- লাভ করি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4783786" y="3574703"/>
            <a:ext cx="10086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খোকা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7824689" y="4377971"/>
            <a:ext cx="9909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বিজয়</a:t>
            </a:r>
            <a:endParaRPr lang="en-US" sz="3600" dirty="0"/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10"/>
          </p:nvPr>
        </p:nvSpPr>
        <p:spPr>
          <a:xfrm>
            <a:off x="7721600" y="6404984"/>
            <a:ext cx="4059936" cy="365760"/>
          </a:xfrm>
        </p:spPr>
        <p:txBody>
          <a:bodyPr/>
          <a:lstStyle/>
          <a:p>
            <a:fld id="{0F87B339-587D-4C96-BCC4-A7F62DA59BB5}" type="datetime3">
              <a:rPr lang="en-US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 October 2019</a:t>
            </a:fld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5750" y="6376345"/>
            <a:ext cx="6057900" cy="365760"/>
          </a:xfrm>
        </p:spPr>
        <p:txBody>
          <a:bodyPr/>
          <a:lstStyle/>
          <a:p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 আতাউর রহমান সিদ্দিকী,</a:t>
            </a:r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০১৭১৫২৯৫৯৫৪</a:t>
            </a:r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1498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4">
            <a:extLst>
              <a:ext uri="{FF2B5EF4-FFF2-40B4-BE49-F238E27FC236}">
                <a16:creationId xmlns:a16="http://schemas.microsoft.com/office/drawing/2014/main" xmlns="" id="{170156B6-6D6B-42B9-A6F8-E204E6D7E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713" y="557077"/>
            <a:ext cx="3954141" cy="83099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800" b="1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GB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67523" y="3308482"/>
            <a:ext cx="69140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স্বাধীনতার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ঘোষণা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67523" y="2348278"/>
            <a:ext cx="47916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২৫শে মার্চ রাতে কী ঘটেছিল?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67523" y="4078631"/>
            <a:ext cx="42530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১৯৭৫ সালে কী হয়েছিল?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76491-4616-4F85-81E3-E0D05B598DD0}" type="datetime3">
              <a:rPr lang="en-US" smtClean="0"/>
              <a:t>20 October 2019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আতাউর রহমান সিদ্দিকী,০১৭১৫২৯৫৯৫৪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999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6364" y="294261"/>
            <a:ext cx="4126494" cy="144137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61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</a:t>
            </a:r>
            <a:r>
              <a:rPr lang="en-US" sz="6061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6061" b="1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6061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8542" y="5789557"/>
            <a:ext cx="112998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তোমার গ্রামের মুক্তিযোদ্ধার কাছে মুক্তি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যু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দ্ধের ঘটনা শুনে লিখে নিয়ে আসবে।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385" y="2017484"/>
            <a:ext cx="5496941" cy="3664627"/>
          </a:xfrm>
          <a:prstGeom prst="rect">
            <a:avLst/>
          </a:prstGeom>
        </p:spPr>
      </p:pic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>
          <a:xfrm>
            <a:off x="7721600" y="6404984"/>
            <a:ext cx="4059936" cy="365760"/>
          </a:xfrm>
        </p:spPr>
        <p:txBody>
          <a:bodyPr/>
          <a:lstStyle/>
          <a:p>
            <a:fld id="{0F87B339-587D-4C96-BCC4-A7F62DA59BB5}" type="datetime3">
              <a:rPr lang="en-US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 October 2019</a:t>
            </a:fld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5750" y="6376345"/>
            <a:ext cx="6057900" cy="365760"/>
          </a:xfrm>
        </p:spPr>
        <p:txBody>
          <a:bodyPr/>
          <a:lstStyle/>
          <a:p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 আতাউর রহমান সিদ্দিকী,</a:t>
            </a:r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০১৭১৫২৯৫৯৫৪</a:t>
            </a:r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02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16332" y="150125"/>
            <a:ext cx="4407658" cy="2215991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bn-IN" sz="13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>
          <a:xfrm>
            <a:off x="7721600" y="6404984"/>
            <a:ext cx="4059936" cy="365760"/>
          </a:xfrm>
        </p:spPr>
        <p:txBody>
          <a:bodyPr/>
          <a:lstStyle/>
          <a:p>
            <a:fld id="{0F87B339-587D-4C96-BCC4-A7F62DA59BB5}" type="datetime3">
              <a:rPr lang="en-US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 October 2019</a:t>
            </a:fld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5750" y="6376345"/>
            <a:ext cx="6057900" cy="365760"/>
          </a:xfrm>
        </p:spPr>
        <p:txBody>
          <a:bodyPr/>
          <a:lstStyle/>
          <a:p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 আতাউর রহমান সিদ্দিকী,</a:t>
            </a:r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1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০১৭১৫২৯৫৯৫৪</a:t>
            </a:r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50" y="1799125"/>
            <a:ext cx="7048500" cy="453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4478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959</TotalTime>
  <Words>808</Words>
  <Application>Microsoft Office PowerPoint</Application>
  <PresentationFormat>Custom</PresentationFormat>
  <Paragraphs>112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Civic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User</cp:lastModifiedBy>
  <cp:revision>85</cp:revision>
  <dcterms:created xsi:type="dcterms:W3CDTF">2019-09-16T12:40:26Z</dcterms:created>
  <dcterms:modified xsi:type="dcterms:W3CDTF">2019-10-20T16:22:25Z</dcterms:modified>
</cp:coreProperties>
</file>