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72" r:id="rId3"/>
    <p:sldId id="259" r:id="rId4"/>
    <p:sldId id="257" r:id="rId5"/>
    <p:sldId id="265" r:id="rId6"/>
    <p:sldId id="271" r:id="rId7"/>
    <p:sldId id="266" r:id="rId8"/>
    <p:sldId id="260" r:id="rId9"/>
    <p:sldId id="261" r:id="rId10"/>
    <p:sldId id="262" r:id="rId11"/>
    <p:sldId id="267" r:id="rId12"/>
    <p:sldId id="264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7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83792-47C9-4841-A8BC-FE9E355CAFDA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32A08-AA0B-4DC6-BE5F-006933EBC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1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2A08-AA0B-4DC6-BE5F-006933EBC3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7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বর্ণনা নিজের মত করে উপস্থাপন করতে হবে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2A08-AA0B-4DC6-BE5F-006933EBC3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4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2A08-AA0B-4DC6-BE5F-006933EBC3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1"/>
            <a:ext cx="9144000" cy="3429000"/>
          </a:xfrm>
        </p:spPr>
        <p:txBody>
          <a:bodyPr>
            <a:noAutofit/>
          </a:bodyPr>
          <a:lstStyle/>
          <a:p>
            <a:r>
              <a:rPr lang="bn-BD" sz="15000" b="1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স্বাগতম</a:t>
            </a:r>
            <a:r>
              <a:rPr lang="en-US" sz="15000" b="1" dirty="0"/>
              <a:t/>
            </a:r>
            <a:br>
              <a:rPr lang="en-US" sz="15000" b="1" dirty="0"/>
            </a:br>
            <a:r>
              <a:rPr lang="bn-BD" sz="150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সবাইকে</a:t>
            </a:r>
            <a:endParaRPr lang="en-US" sz="15000" b="1" dirty="0"/>
          </a:p>
        </p:txBody>
      </p:sp>
    </p:spTree>
    <p:extLst>
      <p:ext uri="{BB962C8B-B14F-4D97-AF65-F5344CB8AC3E}">
        <p14:creationId xmlns:p14="http://schemas.microsoft.com/office/powerpoint/2010/main" val="211440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2514600"/>
            <a:ext cx="8229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bn-BD" sz="11500" b="1" kern="0" smtClean="0"/>
              <a:t>সার সংক্ষেপ</a:t>
            </a:r>
            <a:endParaRPr lang="en-US" sz="11500" b="1" kern="0" dirty="0"/>
          </a:p>
        </p:txBody>
      </p:sp>
    </p:spTree>
    <p:extLst>
      <p:ext uri="{BB962C8B-B14F-4D97-AF65-F5344CB8AC3E}">
        <p14:creationId xmlns:p14="http://schemas.microsoft.com/office/powerpoint/2010/main" val="29619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399" y="152401"/>
            <a:ext cx="914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0" b="1" dirty="0" smtClean="0">
                <a:solidFill>
                  <a:srgbClr val="FF0000"/>
                </a:solidFill>
              </a:rPr>
              <a:t>?</a:t>
            </a:r>
            <a:endParaRPr lang="en-US" sz="20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DOEL\Downloads\ta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242" y="895350"/>
            <a:ext cx="4611757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0" y="2819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5005626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000" b="1" dirty="0" smtClean="0">
                <a:solidFill>
                  <a:srgbClr val="7030A0"/>
                </a:solidFill>
              </a:rPr>
              <a:t>প্রশ্ন-উত্তর</a:t>
            </a:r>
            <a:r>
              <a:rPr lang="en-US" sz="5000" b="1" dirty="0" smtClean="0">
                <a:solidFill>
                  <a:srgbClr val="7030A0"/>
                </a:solidFill>
              </a:rPr>
              <a:t>  </a:t>
            </a:r>
            <a:r>
              <a:rPr lang="bn-BD" sz="5000" b="1" dirty="0" smtClean="0">
                <a:solidFill>
                  <a:srgbClr val="7030A0"/>
                </a:solidFill>
              </a:rPr>
              <a:t>পর্ব</a:t>
            </a:r>
            <a:r>
              <a:rPr lang="en-US" sz="5000" b="1" dirty="0" smtClean="0">
                <a:solidFill>
                  <a:srgbClr val="7030A0"/>
                </a:solidFill>
              </a:rPr>
              <a:t>  </a:t>
            </a:r>
            <a:endParaRPr lang="en-US" sz="5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4167 -0.19751 C 0.25278 -0.19751 0.425 -0.00717 0.425 0.22988 C 0.425 0.46554 0.25278 0.65726 0.04167 0.65726 C -0.17014 0.65726 -0.34167 0.46554 -0.34167 0.22988 C -0.34167 -0.00717 -0.17014 -0.19751 0.04167 -0.19751 Z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-1046687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bn-BD" sz="1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bn-BD" sz="1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বাড়ির কাজ</a:t>
            </a:r>
            <a:endParaRPr kumimoji="0" lang="en-US" sz="1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7200" y="362873"/>
            <a:ext cx="8229600" cy="264687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bn-BD" sz="16600" b="1" kern="0" dirty="0" smtClean="0"/>
              <a:t>মূল্যায়ন</a:t>
            </a:r>
            <a:endParaRPr lang="en-US" sz="16600" b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5052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দেহকোষ</a:t>
            </a:r>
          </a:p>
          <a:p>
            <a:r>
              <a:rPr lang="bn-BD" sz="2800" dirty="0" smtClean="0"/>
              <a:t>প্রকৃতকোষ</a:t>
            </a:r>
          </a:p>
          <a:p>
            <a:r>
              <a:rPr lang="bn-BD" sz="2800" b="1" dirty="0">
                <a:solidFill>
                  <a:schemeClr val="bg2"/>
                </a:solidFill>
              </a:rPr>
              <a:t>নিউক্লিয়াস</a:t>
            </a:r>
            <a:endParaRPr lang="en-US" sz="2800" b="1" dirty="0">
              <a:solidFill>
                <a:schemeClr val="bg2"/>
              </a:solidFill>
            </a:endParaRPr>
          </a:p>
          <a:p>
            <a:endParaRPr lang="en-US" sz="2800" dirty="0"/>
          </a:p>
          <a:p>
            <a:endParaRPr lang="bn-BD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75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D73-D8B4-46A6-BD82-AE9E29F240C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S. M.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/>
              <a:t>বাড়ির কাজ</a:t>
            </a:r>
            <a:endParaRPr lang="en-US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7432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C000"/>
                </a:solidFill>
              </a:rPr>
              <a:t>উদ্ভিদকোষ ও প্রাণিকোষের ছবি পাশাপাশি একে নিয়ে আসবে 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1D73-D8B4-46A6-BD82-AE9E29F240C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S. M.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889337"/>
            <a:ext cx="73436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/>
              <a:t>সাহায়ক গ্রন্থ/সূত্র</a:t>
            </a:r>
            <a:endParaRPr lang="en-US" sz="8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399" y="2819400"/>
            <a:ext cx="76484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জীববিজ্ঞান ১ম পত্র</a:t>
            </a:r>
          </a:p>
          <a:p>
            <a:r>
              <a:rPr lang="bn-BD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bn-BD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bn-BD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-গাজী আজমল</a:t>
            </a:r>
          </a:p>
          <a:p>
            <a:r>
              <a:rPr lang="bn-BD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ইন্টারনেট</a:t>
            </a:r>
          </a:p>
          <a:p>
            <a:r>
              <a:rPr lang="bn-BD" sz="5400" b="1" dirty="0"/>
              <a:t> </a:t>
            </a:r>
            <a:r>
              <a:rPr lang="bn-BD" sz="5400" b="1" dirty="0" smtClean="0"/>
              <a:t>        </a:t>
            </a:r>
          </a:p>
          <a:p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300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1371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bn-BD" sz="9600" b="1" kern="0" dirty="0" smtClean="0"/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bn-BD" sz="9600" b="1" kern="0" dirty="0" smtClean="0"/>
              <a:t>ধন্যবাদ সবাইকে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en-US" sz="9600" b="1" kern="0" dirty="0"/>
          </a:p>
        </p:txBody>
      </p:sp>
    </p:spTree>
    <p:extLst>
      <p:ext uri="{BB962C8B-B14F-4D97-AF65-F5344CB8AC3E}">
        <p14:creationId xmlns:p14="http://schemas.microsoft.com/office/powerpoint/2010/main" val="15365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0" b="1" dirty="0" err="1" smtClean="0"/>
              <a:t>পরিচয়</a:t>
            </a:r>
            <a:r>
              <a:rPr lang="en-US" sz="13000" b="1" dirty="0" smtClean="0"/>
              <a:t>  </a:t>
            </a:r>
            <a:r>
              <a:rPr lang="en-US" sz="13000" b="1" dirty="0" err="1" smtClean="0"/>
              <a:t>পর্ব</a:t>
            </a:r>
            <a:endParaRPr lang="en-US" sz="13000" b="1" dirty="0"/>
          </a:p>
        </p:txBody>
      </p:sp>
    </p:spTree>
    <p:extLst>
      <p:ext uri="{BB962C8B-B14F-4D97-AF65-F5344CB8AC3E}">
        <p14:creationId xmlns:p14="http://schemas.microsoft.com/office/powerpoint/2010/main" val="16859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88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bn-BD" sz="8800" b="1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উপস্থপনায়</a:t>
            </a:r>
            <a:r>
              <a:rPr lang="en-US" sz="8800" b="1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8800" b="1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067800" cy="4525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6000" b="1" dirty="0">
                <a:solidFill>
                  <a:srgbClr val="FFFF00"/>
                </a:solidFill>
                <a:latin typeface="Trebuchet MS"/>
              </a:rPr>
              <a:t>আ.স.ম. তৌহিদুর রহমান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endParaRPr lang="en-US" sz="200" b="1" dirty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2400" b="1" dirty="0">
                <a:solidFill>
                  <a:prstClr val="black"/>
                </a:solidFill>
                <a:latin typeface="Trebuchet MS"/>
              </a:rPr>
              <a:t>পিএইচ. ডি. </a:t>
            </a:r>
            <a:r>
              <a:rPr lang="bn-BD" sz="2400" b="1" dirty="0" smtClean="0">
                <a:solidFill>
                  <a:prstClr val="black"/>
                </a:solidFill>
                <a:latin typeface="Trebuchet MS"/>
              </a:rPr>
              <a:t>গবেষক</a:t>
            </a:r>
            <a:endParaRPr lang="en-US" sz="2200" b="1" dirty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en-US" sz="3600" b="1" dirty="0" err="1" smtClean="0">
                <a:solidFill>
                  <a:schemeClr val="accent1"/>
                </a:solidFill>
                <a:latin typeface="Trebuchet MS"/>
              </a:rPr>
              <a:t>সহকারী</a:t>
            </a:r>
            <a:r>
              <a:rPr lang="en-US" sz="3600" b="1" dirty="0" smtClean="0">
                <a:solidFill>
                  <a:schemeClr val="accent1"/>
                </a:solidFill>
                <a:latin typeface="Trebuchet MS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rebuchet MS"/>
              </a:rPr>
              <a:t>অধ্যাপক</a:t>
            </a:r>
            <a:endParaRPr lang="en-US" sz="3600" b="1" dirty="0">
              <a:solidFill>
                <a:schemeClr val="accent1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endParaRPr lang="en-US" sz="3600" b="1" dirty="0" smtClean="0">
              <a:solidFill>
                <a:srgbClr val="00B050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3600" b="1" dirty="0" smtClean="0">
                <a:solidFill>
                  <a:srgbClr val="00B050"/>
                </a:solidFill>
                <a:latin typeface="Trebuchet MS"/>
              </a:rPr>
              <a:t>জীববিজ্ঞান </a:t>
            </a:r>
            <a:r>
              <a:rPr lang="bn-BD" sz="3600" b="1" dirty="0">
                <a:solidFill>
                  <a:srgbClr val="00B050"/>
                </a:solidFill>
                <a:latin typeface="Trebuchet MS"/>
              </a:rPr>
              <a:t>বিভাগ 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3600" b="1" dirty="0">
                <a:solidFill>
                  <a:srgbClr val="00B050"/>
                </a:solidFill>
                <a:latin typeface="Trebuchet MS"/>
              </a:rPr>
              <a:t>বঙ্গবন্ধু কলেজ </a:t>
            </a:r>
            <a:endParaRPr lang="en-US" sz="3600" b="1" dirty="0">
              <a:solidFill>
                <a:srgbClr val="00B050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3600" b="1" dirty="0">
                <a:solidFill>
                  <a:srgbClr val="00B050"/>
                </a:solidFill>
                <a:latin typeface="Trebuchet MS"/>
              </a:rPr>
              <a:t>বোয়ালমারি- </a:t>
            </a:r>
            <a:r>
              <a:rPr lang="bn-BD" sz="3600" b="1" dirty="0" smtClean="0">
                <a:solidFill>
                  <a:srgbClr val="00B050"/>
                </a:solidFill>
                <a:latin typeface="Trebuchet MS"/>
              </a:rPr>
              <a:t>ফরিদপুর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6000" b="1" dirty="0" smtClean="0">
                <a:solidFill>
                  <a:srgbClr val="FF0000"/>
                </a:solidFill>
                <a:latin typeface="Trebuchet MS"/>
              </a:rPr>
              <a:t>০১৭১৫-২৮০১০০ </a:t>
            </a:r>
            <a:endParaRPr lang="en-US" sz="6000" b="1" dirty="0">
              <a:solidFill>
                <a:srgbClr val="FF0000"/>
              </a:solidFill>
              <a:latin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64873"/>
            <a:ext cx="2971800" cy="374072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1562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TAWHID\DNA\Copy (13) of Cell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3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ownloads\cell-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781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524000" y="2057400"/>
            <a:ext cx="10759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</a:rPr>
              <a:t>?</a:t>
            </a:r>
            <a:endParaRPr lang="en-US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63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28000" decel="12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61163 -0.39676 C 0.80243 -0.39676 0.95781 -0.19074 0.95781 0.06389 C 0.95781 0.31736 0.80243 0.52454 0.61163 0.52454 C 0.42118 0.52454 0.26614 0.31736 0.26614 0.06389 C 0.26614 -0.19074 0.42118 -0.39676 0.61163 -0.3967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257800"/>
            <a:ext cx="39693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কাকে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বলে</a:t>
            </a:r>
            <a:r>
              <a:rPr lang="en-US" sz="6000" dirty="0" smtClean="0"/>
              <a:t> -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1905000" y="457200"/>
            <a:ext cx="49103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 err="1" smtClean="0"/>
              <a:t>কোষ</a:t>
            </a:r>
            <a:endParaRPr lang="en-US" sz="15000" b="1" dirty="0"/>
          </a:p>
        </p:txBody>
      </p:sp>
    </p:spTree>
    <p:extLst>
      <p:ext uri="{BB962C8B-B14F-4D97-AF65-F5344CB8AC3E}">
        <p14:creationId xmlns:p14="http://schemas.microsoft.com/office/powerpoint/2010/main" val="38938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457200"/>
            <a:ext cx="43396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FFFF00"/>
                </a:solidFill>
              </a:rPr>
              <a:t>আদর্শ কোষ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606" y="1752600"/>
            <a:ext cx="6855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</a:rPr>
              <a:t>কোষের প্রকারভেদ </a:t>
            </a:r>
          </a:p>
          <a:p>
            <a:endParaRPr lang="bn-BD" sz="2400" dirty="0" smtClean="0"/>
          </a:p>
          <a:p>
            <a:r>
              <a:rPr lang="bn-BD" sz="3200" b="1" dirty="0" smtClean="0">
                <a:solidFill>
                  <a:srgbClr val="7030A0"/>
                </a:solidFill>
              </a:rPr>
              <a:t>অবস্থান ও কার্যভেদে</a:t>
            </a:r>
            <a:r>
              <a:rPr lang="en-US" sz="3200" b="1" dirty="0" smtClean="0">
                <a:solidFill>
                  <a:srgbClr val="7030A0"/>
                </a:solidFill>
              </a:rPr>
              <a:t> -</a:t>
            </a:r>
            <a:endParaRPr lang="bn-BD" sz="3200" b="1" dirty="0" smtClean="0">
              <a:solidFill>
                <a:srgbClr val="7030A0"/>
              </a:solidFill>
            </a:endParaRPr>
          </a:p>
          <a:p>
            <a:r>
              <a:rPr lang="bn-BD" sz="3200" dirty="0"/>
              <a:t> </a:t>
            </a:r>
            <a:r>
              <a:rPr lang="bn-BD" sz="3200" dirty="0" smtClean="0"/>
              <a:t>   ক)  দেহকোষ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খ)  জননকোষ</a:t>
            </a:r>
          </a:p>
          <a:p>
            <a:endParaRPr lang="bn-BD" sz="3200" dirty="0"/>
          </a:p>
          <a:p>
            <a:r>
              <a:rPr lang="bn-BD" sz="3200" b="1" dirty="0" smtClean="0">
                <a:solidFill>
                  <a:srgbClr val="7030A0"/>
                </a:solidFill>
              </a:rPr>
              <a:t>নিউক্লিয়াসের গঠনের উপর ভিত্তিকরে</a:t>
            </a:r>
            <a:r>
              <a:rPr lang="en-US" sz="3200" b="1" dirty="0" smtClean="0">
                <a:solidFill>
                  <a:srgbClr val="7030A0"/>
                </a:solidFill>
              </a:rPr>
              <a:t> -</a:t>
            </a:r>
            <a:endParaRPr lang="bn-BD" sz="3200" b="1" dirty="0" smtClean="0">
              <a:solidFill>
                <a:srgbClr val="7030A0"/>
              </a:solidFill>
            </a:endParaRPr>
          </a:p>
          <a:p>
            <a:r>
              <a:rPr lang="bn-BD" sz="3200" dirty="0"/>
              <a:t> </a:t>
            </a:r>
            <a:r>
              <a:rPr lang="bn-BD" sz="3200" dirty="0" smtClean="0"/>
              <a:t>   ক)  আদিকোষ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খ)  প্রকৃতকোষ</a:t>
            </a:r>
            <a:endParaRPr lang="en-US" sz="3200" dirty="0"/>
          </a:p>
        </p:txBody>
      </p:sp>
      <p:pic>
        <p:nvPicPr>
          <p:cNvPr id="4" name="Picture 3" descr="F:\TAWHID\DNA\Copy (13) of Cell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247" y="1565196"/>
            <a:ext cx="3572441" cy="300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29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48510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000" b="1" dirty="0" smtClean="0"/>
              <a:t>আদর্শ উদ্ভিদকোষ</a:t>
            </a:r>
            <a:endParaRPr lang="en-US" sz="5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4999"/>
            <a:ext cx="32287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FFC000"/>
                </a:solidFill>
              </a:rPr>
              <a:t>জড় বস্তু</a:t>
            </a:r>
          </a:p>
          <a:p>
            <a:pPr marL="742950" indent="-742950">
              <a:buAutoNum type="arabicPeriod"/>
            </a:pPr>
            <a:r>
              <a:rPr lang="bn-BD" sz="3000" b="1" dirty="0" smtClean="0">
                <a:solidFill>
                  <a:srgbClr val="00B0F0"/>
                </a:solidFill>
              </a:rPr>
              <a:t>সঞ্চিত পদার্থ</a:t>
            </a:r>
          </a:p>
          <a:p>
            <a:pPr marL="742950" indent="-742950">
              <a:buAutoNum type="arabicPeriod"/>
            </a:pPr>
            <a:r>
              <a:rPr lang="bn-BD" sz="3000" b="1" dirty="0" smtClean="0">
                <a:solidFill>
                  <a:srgbClr val="00B0F0"/>
                </a:solidFill>
              </a:rPr>
              <a:t>নিঃসৃত পদার্থ</a:t>
            </a:r>
          </a:p>
          <a:p>
            <a:pPr marL="742950" indent="-742950">
              <a:buAutoNum type="arabicPeriod"/>
            </a:pPr>
            <a:r>
              <a:rPr lang="bn-BD" sz="3000" b="1" dirty="0" smtClean="0">
                <a:solidFill>
                  <a:srgbClr val="00B0F0"/>
                </a:solidFill>
              </a:rPr>
              <a:t>বর্জ্য পদার্থ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4101" y="1905000"/>
            <a:ext cx="33554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FFC000"/>
                </a:solidFill>
              </a:rPr>
              <a:t>প্রোটোপ্লাজম</a:t>
            </a:r>
          </a:p>
          <a:p>
            <a:pPr marL="742950" indent="-742950">
              <a:buAutoNum type="arabicPeriod"/>
            </a:pPr>
            <a:r>
              <a:rPr lang="bn-BD" sz="3000" b="1" dirty="0" smtClean="0">
                <a:solidFill>
                  <a:srgbClr val="00B0F0"/>
                </a:solidFill>
              </a:rPr>
              <a:t>কোষঝিল্লি</a:t>
            </a:r>
          </a:p>
          <a:p>
            <a:pPr marL="742950" indent="-742950">
              <a:buAutoNum type="arabicPeriod"/>
            </a:pPr>
            <a:r>
              <a:rPr lang="bn-BD" sz="3000" b="1" dirty="0" smtClean="0">
                <a:solidFill>
                  <a:srgbClr val="00B0F0"/>
                </a:solidFill>
              </a:rPr>
              <a:t>সাইটোপ্লাজম</a:t>
            </a:r>
          </a:p>
          <a:p>
            <a:pPr marL="742950" indent="-742950">
              <a:buAutoNum type="arabicPeriod"/>
            </a:pPr>
            <a:r>
              <a:rPr lang="bn-BD" sz="3000" b="1" dirty="0" smtClean="0">
                <a:solidFill>
                  <a:srgbClr val="00B0F0"/>
                </a:solidFill>
              </a:rPr>
              <a:t>নিউক্লিয়াস</a:t>
            </a:r>
            <a:endParaRPr lang="en-US" sz="3000" b="1" dirty="0">
              <a:solidFill>
                <a:srgbClr val="00B0F0"/>
              </a:solidFill>
            </a:endParaRPr>
          </a:p>
        </p:txBody>
      </p:sp>
      <p:pic>
        <p:nvPicPr>
          <p:cNvPr id="6" name="Picture 5" descr="F:\TAWHID\DNA\Copy (13) of Cell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496" y="3810000"/>
            <a:ext cx="3572441" cy="300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228600"/>
            <a:ext cx="533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    </a:t>
            </a:r>
            <a:r>
              <a:rPr lang="bn-BD" sz="5000" b="1" dirty="0" smtClean="0">
                <a:solidFill>
                  <a:srgbClr val="FF0000"/>
                </a:solidFill>
              </a:rPr>
              <a:t>নিউক্লিয়াস</a:t>
            </a:r>
          </a:p>
          <a:p>
            <a:pPr marL="742950" indent="-742950">
              <a:buAutoNum type="arabicPeriod"/>
            </a:pPr>
            <a:r>
              <a:rPr lang="bn-BD" sz="4000" b="1" dirty="0" smtClean="0">
                <a:solidFill>
                  <a:srgbClr val="FFFF00"/>
                </a:solidFill>
              </a:rPr>
              <a:t>নিউক্লিয়ার মেমব্রেন</a:t>
            </a:r>
          </a:p>
          <a:p>
            <a:pPr marL="742950" indent="-742950">
              <a:buAutoNum type="arabicPeriod"/>
            </a:pPr>
            <a:r>
              <a:rPr lang="bn-BD" sz="4000" b="1" dirty="0" smtClean="0">
                <a:solidFill>
                  <a:srgbClr val="FFFF00"/>
                </a:solidFill>
              </a:rPr>
              <a:t>নিউক্লিয়োপ্লাজম</a:t>
            </a:r>
          </a:p>
          <a:p>
            <a:pPr marL="742950" indent="-742950">
              <a:buAutoNum type="arabicPeriod"/>
            </a:pPr>
            <a:r>
              <a:rPr lang="bn-BD" sz="4000" b="1" dirty="0" smtClean="0">
                <a:solidFill>
                  <a:srgbClr val="FFFF00"/>
                </a:solidFill>
              </a:rPr>
              <a:t>নিউক্লিয়োলাস</a:t>
            </a:r>
          </a:p>
          <a:p>
            <a:pPr marL="742950" indent="-742950">
              <a:buAutoNum type="arabicPeriod"/>
            </a:pPr>
            <a:r>
              <a:rPr lang="bn-BD" sz="4000" b="1" dirty="0" smtClean="0">
                <a:solidFill>
                  <a:srgbClr val="FFFF00"/>
                </a:solidFill>
              </a:rPr>
              <a:t>ক্রোমোসোম </a:t>
            </a:r>
            <a:endParaRPr lang="en-US" sz="4000" b="1" dirty="0">
              <a:solidFill>
                <a:srgbClr val="FFFF00"/>
              </a:solidFill>
            </a:endParaRPr>
          </a:p>
          <a:p>
            <a:endParaRPr lang="en-US" sz="5000" dirty="0"/>
          </a:p>
        </p:txBody>
      </p:sp>
      <p:pic>
        <p:nvPicPr>
          <p:cNvPr id="4" name="Picture 3" descr="F:\TAWHID\DNA\Copy (13) of Cell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62400"/>
            <a:ext cx="3420041" cy="287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228600"/>
            <a:ext cx="42672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000" b="1" dirty="0" smtClean="0">
                <a:solidFill>
                  <a:srgbClr val="FF0000"/>
                </a:solidFill>
              </a:rPr>
              <a:t>সাইটোপ্লাজম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১.প্লাষ্টিড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২.মাইটোকন্ড্রিয়া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৩.এন্ডোপ্লাজমিক রেটিকুলাম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৪.রাবোজোম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৫.লাইসোজোম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৬.গলগিবস্তু</a:t>
            </a:r>
          </a:p>
          <a:p>
            <a:r>
              <a:rPr lang="bn-BD" sz="4000" b="1" dirty="0" smtClean="0">
                <a:solidFill>
                  <a:srgbClr val="FFFF00"/>
                </a:solidFill>
              </a:rPr>
              <a:t>৭. কোষ গহ্বর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0"/>
            <a:ext cx="0" cy="4953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153</Words>
  <Application>Microsoft Office PowerPoint</Application>
  <PresentationFormat>On-screen Show (4:3)</PresentationFormat>
  <Paragraphs>76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Trebuchet MS</vt:lpstr>
      <vt:lpstr>Vrinda</vt:lpstr>
      <vt:lpstr>Office Theme</vt:lpstr>
      <vt:lpstr>স্বাগতম সবাইকে</vt:lpstr>
      <vt:lpstr>PowerPoint Presentation</vt:lpstr>
      <vt:lpstr> উপস্থপনায়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বাড়ির 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JJQBN72</cp:lastModifiedBy>
  <cp:revision>31</cp:revision>
  <dcterms:created xsi:type="dcterms:W3CDTF">2006-08-16T00:00:00Z</dcterms:created>
  <dcterms:modified xsi:type="dcterms:W3CDTF">2019-10-18T02:44:40Z</dcterms:modified>
</cp:coreProperties>
</file>