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6C7CAC-735D-4912-B07B-48FCA84E52C4}" type="datetimeFigureOut">
              <a:rPr lang="en-US" smtClean="0"/>
              <a:t>9/25/2019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A1E2B0-8A29-4336-BDE3-41EA7F86C3D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C7CAC-735D-4912-B07B-48FCA84E52C4}"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C7CAC-735D-4912-B07B-48FCA84E52C4}"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C7CAC-735D-4912-B07B-48FCA84E52C4}"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6C7CAC-735D-4912-B07B-48FCA84E52C4}"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E2B0-8A29-4336-BDE3-41EA7F86C3D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6C7CAC-735D-4912-B07B-48FCA84E52C4}"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6C7CAC-735D-4912-B07B-48FCA84E52C4}"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6C7CAC-735D-4912-B07B-48FCA84E52C4}"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7CAC-735D-4912-B07B-48FCA84E52C4}"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6C7CAC-735D-4912-B07B-48FCA84E52C4}"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E2B0-8A29-4336-BDE3-41EA7F86C3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6C7CAC-735D-4912-B07B-48FCA84E52C4}"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A1E2B0-8A29-4336-BDE3-41EA7F86C3D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6C7CAC-735D-4912-B07B-48FCA84E52C4}" type="datetimeFigureOut">
              <a:rPr lang="en-US" smtClean="0"/>
              <a:t>9/25/2019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A1E2B0-8A29-4336-BDE3-41EA7F86C3D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09800"/>
            <a:ext cx="8991600" cy="4495800"/>
          </a:xfrm>
          <a:prstGeom prst="rect">
            <a:avLst/>
          </a:prstGeom>
          <a:ln>
            <a:noFill/>
          </a:ln>
          <a:effectLst>
            <a:outerShdw blurRad="44450" dist="27940" dir="5400000" algn="ctr">
              <a:srgbClr val="000000">
                <a:alpha val="32000"/>
              </a:srgbClr>
            </a:outerShdw>
          </a:effectLst>
        </p:spPr>
      </p:pic>
      <p:sp>
        <p:nvSpPr>
          <p:cNvPr id="5" name="Title 1"/>
          <p:cNvSpPr txBox="1">
            <a:spLocks/>
          </p:cNvSpPr>
          <p:nvPr/>
        </p:nvSpPr>
        <p:spPr>
          <a:xfrm>
            <a:off x="2971800" y="235527"/>
            <a:ext cx="3352800" cy="1143000"/>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bn-BD" sz="8800" b="1" dirty="0" smtClean="0">
                <a:solidFill>
                  <a:schemeClr val="accent3">
                    <a:lumMod val="50000"/>
                  </a:schemeClr>
                </a:solidFill>
                <a:latin typeface="NikoshBAN" pitchFamily="2" charset="0"/>
                <a:cs typeface="NikoshBAN" pitchFamily="2" charset="0"/>
              </a:rPr>
              <a:t>স্বাগতম</a:t>
            </a:r>
            <a:endParaRPr lang="en-US" sz="8800" b="1" dirty="0">
              <a:solidFill>
                <a:schemeClr val="accent3">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32289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87777" y="144959"/>
            <a:ext cx="4194022" cy="830997"/>
          </a:xfrm>
          <a:prstGeom prst="rect">
            <a:avLst/>
          </a:prstGeom>
          <a:solidFill>
            <a:schemeClr val="accent2">
              <a:lumMod val="40000"/>
              <a:lumOff val="60000"/>
            </a:schemeClr>
          </a:solidFill>
        </p:spPr>
        <p:txBody>
          <a:bodyPr wrap="square">
            <a:spAutoFit/>
          </a:bodyPr>
          <a:lstStyle/>
          <a:p>
            <a:r>
              <a:rPr lang="bn-BD" sz="4800" b="1" u="sng" dirty="0">
                <a:latin typeface="NikoshBAN" pitchFamily="2" charset="0"/>
                <a:cs typeface="NikoshBAN" pitchFamily="2" charset="0"/>
              </a:rPr>
              <a:t>মুক্তি </a:t>
            </a:r>
            <a:r>
              <a:rPr lang="bn-BD" sz="4800" b="1" u="sng" dirty="0" smtClean="0">
                <a:latin typeface="NikoshBAN" pitchFamily="2" charset="0"/>
                <a:cs typeface="NikoshBAN" pitchFamily="2" charset="0"/>
              </a:rPr>
              <a:t>যুদ্ধে ভয়াবহতা </a:t>
            </a:r>
            <a:endParaRPr lang="en-US" sz="48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226641"/>
            <a:ext cx="4267200" cy="54027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26641"/>
            <a:ext cx="4419599" cy="5402759"/>
          </a:xfrm>
          <a:prstGeom prst="rect">
            <a:avLst/>
          </a:prstGeom>
        </p:spPr>
      </p:pic>
    </p:spTree>
    <p:extLst>
      <p:ext uri="{BB962C8B-B14F-4D97-AF65-F5344CB8AC3E}">
        <p14:creationId xmlns:p14="http://schemas.microsoft.com/office/powerpoint/2010/main" val="26628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2700" y="304800"/>
            <a:ext cx="3771900" cy="830997"/>
          </a:xfrm>
          <a:prstGeom prst="rect">
            <a:avLst/>
          </a:prstGeom>
          <a:solidFill>
            <a:schemeClr val="tx1"/>
          </a:solidFill>
        </p:spPr>
        <p:txBody>
          <a:bodyPr wrap="square" rtlCol="0">
            <a:spAutoFit/>
          </a:bodyPr>
          <a:lstStyle/>
          <a:p>
            <a:r>
              <a:rPr lang="bn-BD" sz="4800" b="1" dirty="0" smtClean="0">
                <a:solidFill>
                  <a:schemeClr val="accent6">
                    <a:lumMod val="50000"/>
                  </a:schemeClr>
                </a:solidFill>
                <a:latin typeface="NikoshBAN" pitchFamily="2" charset="0"/>
                <a:cs typeface="NikoshBAN" pitchFamily="2" charset="0"/>
              </a:rPr>
              <a:t>সোনা ধানে মুজিব</a:t>
            </a:r>
            <a:endParaRPr lang="en-US" sz="4800" b="1" dirty="0">
              <a:solidFill>
                <a:schemeClr val="accent6">
                  <a:lumMod val="50000"/>
                </a:schemeClr>
              </a:solidFill>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8229600" cy="4648200"/>
          </a:xfrm>
          <a:prstGeom prst="rect">
            <a:avLst/>
          </a:prstGeom>
        </p:spPr>
      </p:pic>
    </p:spTree>
    <p:extLst>
      <p:ext uri="{BB962C8B-B14F-4D97-AF65-F5344CB8AC3E}">
        <p14:creationId xmlns:p14="http://schemas.microsoft.com/office/powerpoint/2010/main" val="17949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228600"/>
            <a:ext cx="3810000" cy="769441"/>
          </a:xfrm>
          <a:prstGeom prst="rect">
            <a:avLst/>
          </a:prstGeom>
          <a:solidFill>
            <a:schemeClr val="tx2">
              <a:lumMod val="40000"/>
              <a:lumOff val="60000"/>
            </a:schemeClr>
          </a:solidFill>
        </p:spPr>
        <p:txBody>
          <a:bodyPr wrap="square" rtlCol="0">
            <a:spAutoFit/>
          </a:bodyPr>
          <a:lstStyle/>
          <a:p>
            <a:r>
              <a:rPr lang="bn-BD" sz="4400" b="1" dirty="0" smtClean="0">
                <a:solidFill>
                  <a:srgbClr val="7030A0"/>
                </a:solidFill>
                <a:latin typeface="NikoshBAN" pitchFamily="2" charset="0"/>
                <a:cs typeface="NikoshBAN" pitchFamily="2" charset="0"/>
              </a:rPr>
              <a:t>শিশুর হাসিতে মুজিব</a:t>
            </a:r>
            <a:endParaRPr lang="en-US" sz="4400" b="1" dirty="0">
              <a:solidFill>
                <a:srgbClr val="7030A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9200"/>
            <a:ext cx="5943600" cy="5402759"/>
          </a:xfrm>
          <a:prstGeom prst="rect">
            <a:avLst/>
          </a:prstGeom>
        </p:spPr>
      </p:pic>
    </p:spTree>
    <p:extLst>
      <p:ext uri="{BB962C8B-B14F-4D97-AF65-F5344CB8AC3E}">
        <p14:creationId xmlns:p14="http://schemas.microsoft.com/office/powerpoint/2010/main" val="42791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52400"/>
            <a:ext cx="4357255" cy="830997"/>
          </a:xfrm>
          <a:prstGeom prst="rect">
            <a:avLst/>
          </a:prstGeom>
          <a:solidFill>
            <a:schemeClr val="accent1">
              <a:lumMod val="50000"/>
            </a:schemeClr>
          </a:solidFill>
        </p:spPr>
        <p:txBody>
          <a:bodyPr wrap="square" rtlCol="0">
            <a:spAutoFit/>
          </a:bodyPr>
          <a:lstStyle/>
          <a:p>
            <a:r>
              <a:rPr lang="bn-BD" sz="4800" dirty="0" smtClean="0">
                <a:solidFill>
                  <a:srgbClr val="FFFF00"/>
                </a:solidFill>
                <a:latin typeface="NikoshBAN" pitchFamily="2" charset="0"/>
                <a:cs typeface="NikoshBAN" pitchFamily="2" charset="0"/>
              </a:rPr>
              <a:t>স্বাধীন বাংলায় মুজিব</a:t>
            </a:r>
            <a:endParaRPr lang="en-US" sz="4800" dirty="0">
              <a:solidFill>
                <a:srgbClr val="FFFF0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88506"/>
            <a:ext cx="1752600" cy="21594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6" y="1120833"/>
            <a:ext cx="4468177" cy="546779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62400"/>
            <a:ext cx="2209800" cy="2733899"/>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5207951"/>
            <a:ext cx="1120551" cy="1380679"/>
          </a:xfrm>
          <a:prstGeom prst="rect">
            <a:avLst/>
          </a:prstGeom>
        </p:spPr>
      </p:pic>
    </p:spTree>
    <p:extLst>
      <p:ext uri="{BB962C8B-B14F-4D97-AF65-F5344CB8AC3E}">
        <p14:creationId xmlns:p14="http://schemas.microsoft.com/office/powerpoint/2010/main" val="193851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610600" cy="5632311"/>
          </a:xfrm>
          <a:prstGeom prst="rect">
            <a:avLst/>
          </a:prstGeom>
          <a:noFill/>
        </p:spPr>
        <p:txBody>
          <a:bodyPr wrap="square" rtlCol="0">
            <a:spAutoFit/>
          </a:bodyPr>
          <a:lstStyle/>
          <a:p>
            <a:pPr algn="just"/>
            <a:r>
              <a:rPr lang="bn-BD" sz="4000" dirty="0" smtClean="0">
                <a:latin typeface="NikoshBAN" pitchFamily="2" charset="0"/>
                <a:cs typeface="NikoshBAN" pitchFamily="2" charset="0"/>
              </a:rPr>
              <a:t>স্বাধীনতা সংগ্রামে শেখ মুজিবুর রহমানের অবদানে আজ আমরা যে স্বাধীন ও সার্বভেৌম বাংলাদেশ পেয়েছি তার জনক হলেন বঙ্গবন্ধু শেখ মুজিবর রহমান। কারণ তিনি স্বাধীনতা সংগ্রামের নেতৃত্ব দিয়েছেন। তার জ্বালাময়ি ভাষণের মাধ্যমে (এবারের সংগ্রাম মুক্তির সংগ্রাম, এবারের সংগ্রাম স্বাধীনতার সংগ্রাম ইত্যাদি)  দেশের সর্বস্তরের মুক্তিকামী মানুষকে সংগ্রামে ঝাপিয়ে পড়ার প্রেরণা জুগিয়েছে। যার ফলে দীর্ঘ ৯মাস রক্তক্ষয়ী সংগ্রামের মাধ্যমে আমরা একটি স্বাধীন রাষ্ট্র পায়।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2849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693003"/>
            <a:ext cx="3124200" cy="830997"/>
          </a:xfrm>
          <a:prstGeom prst="rect">
            <a:avLst/>
          </a:prstGeom>
          <a:solidFill>
            <a:srgbClr val="00B0F0"/>
          </a:solidFill>
        </p:spPr>
        <p:txBody>
          <a:bodyPr wrap="square" rtlCol="0">
            <a:spAutoFit/>
          </a:bodyPr>
          <a:lstStyle/>
          <a:p>
            <a:r>
              <a:rPr lang="bn-BD" sz="4800" dirty="0" smtClean="0">
                <a:latin typeface="NikoshBAN" pitchFamily="2" charset="0"/>
                <a:cs typeface="NikoshBAN" pitchFamily="2" charset="0"/>
              </a:rPr>
              <a:t>কাজ-১ (একক)</a:t>
            </a:r>
            <a:endParaRPr lang="en-US" sz="4800" dirty="0">
              <a:latin typeface="NikoshBAN" pitchFamily="2" charset="0"/>
              <a:cs typeface="NikoshBAN" pitchFamily="2" charset="0"/>
            </a:endParaRPr>
          </a:p>
        </p:txBody>
      </p:sp>
      <p:sp>
        <p:nvSpPr>
          <p:cNvPr id="6" name="TextBox 5"/>
          <p:cNvSpPr txBox="1"/>
          <p:nvPr/>
        </p:nvSpPr>
        <p:spPr>
          <a:xfrm>
            <a:off x="152400" y="2562761"/>
            <a:ext cx="8839200" cy="1938992"/>
          </a:xfrm>
          <a:prstGeom prst="rect">
            <a:avLst/>
          </a:prstGeom>
          <a:solidFill>
            <a:schemeClr val="accent2">
              <a:lumMod val="20000"/>
              <a:lumOff val="80000"/>
            </a:schemeClr>
          </a:solidFill>
        </p:spPr>
        <p:txBody>
          <a:bodyPr wrap="square" rtlCol="0">
            <a:spAutoFit/>
          </a:bodyPr>
          <a:lstStyle/>
          <a:p>
            <a:pPr marL="571500" indent="-571500">
              <a:buFont typeface="Arial" pitchFamily="34" charset="0"/>
              <a:buChar char="•"/>
            </a:pPr>
            <a:r>
              <a:rPr lang="bn-BD" sz="4000" dirty="0" smtClean="0">
                <a:latin typeface="NikoshBAN" pitchFamily="2" charset="0"/>
                <a:cs typeface="NikoshBAN" pitchFamily="2" charset="0"/>
              </a:rPr>
              <a:t>স্বাধীন বাংলা চিরকাল মুজিব</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 ডাকে কেন বর্ণনা কর</a:t>
            </a:r>
          </a:p>
          <a:p>
            <a:pPr marL="571500" indent="-571500">
              <a:buFont typeface="Arial" pitchFamily="34" charset="0"/>
              <a:buChar char="•"/>
            </a:pPr>
            <a:r>
              <a:rPr lang="bn-BD" sz="4000" dirty="0" smtClean="0">
                <a:latin typeface="NikoshBAN" pitchFamily="2" charset="0"/>
                <a:cs typeface="NikoshBAN" pitchFamily="2" charset="0"/>
              </a:rPr>
              <a:t>বাংলার সবখানেই </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মুজিব</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ব্যাখ্যা কর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293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838200"/>
            <a:ext cx="3200400" cy="830997"/>
          </a:xfrm>
          <a:prstGeom prst="rect">
            <a:avLst/>
          </a:prstGeom>
          <a:solidFill>
            <a:schemeClr val="accent6">
              <a:lumMod val="20000"/>
              <a:lumOff val="80000"/>
            </a:schemeClr>
          </a:solidFill>
        </p:spPr>
        <p:txBody>
          <a:bodyPr wrap="square" rtlCol="0">
            <a:spAutoFit/>
          </a:bodyPr>
          <a:lstStyle/>
          <a:p>
            <a:r>
              <a:rPr lang="bn-BD" sz="4800" dirty="0" smtClean="0">
                <a:solidFill>
                  <a:schemeClr val="bg2">
                    <a:lumMod val="50000"/>
                  </a:schemeClr>
                </a:solidFill>
                <a:latin typeface="NikoshBAN" pitchFamily="2" charset="0"/>
                <a:cs typeface="NikoshBAN" pitchFamily="2" charset="0"/>
              </a:rPr>
              <a:t>কাজ-২ (দলীয়)</a:t>
            </a:r>
            <a:endParaRPr lang="en-US" sz="4800" dirty="0">
              <a:solidFill>
                <a:schemeClr val="bg2">
                  <a:lumMod val="50000"/>
                </a:schemeClr>
              </a:solidFill>
              <a:latin typeface="NikoshBAN" pitchFamily="2" charset="0"/>
              <a:cs typeface="NikoshBAN" pitchFamily="2" charset="0"/>
            </a:endParaRPr>
          </a:p>
        </p:txBody>
      </p:sp>
      <p:sp>
        <p:nvSpPr>
          <p:cNvPr id="5" name="TextBox 4"/>
          <p:cNvSpPr txBox="1"/>
          <p:nvPr/>
        </p:nvSpPr>
        <p:spPr>
          <a:xfrm>
            <a:off x="838200" y="2362200"/>
            <a:ext cx="7620000" cy="2554545"/>
          </a:xfrm>
          <a:prstGeom prst="rect">
            <a:avLst/>
          </a:prstGeom>
          <a:solidFill>
            <a:schemeClr val="accent6">
              <a:lumMod val="60000"/>
              <a:lumOff val="40000"/>
            </a:schemeClr>
          </a:solidFill>
        </p:spPr>
        <p:txBody>
          <a:bodyPr wrap="square" rtlCol="0">
            <a:spAutoFit/>
          </a:bodyPr>
          <a:lstStyle/>
          <a:p>
            <a:pPr marL="571500" indent="-571500">
              <a:buFont typeface="Arial" pitchFamily="34" charset="0"/>
              <a:buChar char="•"/>
            </a:pPr>
            <a:r>
              <a:rPr lang="bn-BD" sz="4000" dirty="0" smtClean="0">
                <a:solidFill>
                  <a:srgbClr val="0070C0"/>
                </a:solidFill>
                <a:latin typeface="NikoshBAN" pitchFamily="2" charset="0"/>
                <a:cs typeface="NikoshBAN" pitchFamily="2" charset="0"/>
              </a:rPr>
              <a:t>‘মুজিব আয় ঘরে ফিরে আয়’ এই বাক্যের তাৎপর্য ব্যাখ্যা কর</a:t>
            </a:r>
          </a:p>
          <a:p>
            <a:pPr marL="571500" indent="-571500">
              <a:buFont typeface="Arial" pitchFamily="34" charset="0"/>
              <a:buChar char="•"/>
            </a:pPr>
            <a:r>
              <a:rPr lang="bn-BD" sz="4000" dirty="0" smtClean="0">
                <a:solidFill>
                  <a:srgbClr val="0070C0"/>
                </a:solidFill>
                <a:latin typeface="NikoshBAN" pitchFamily="2" charset="0"/>
                <a:cs typeface="NikoshBAN" pitchFamily="2" charset="0"/>
              </a:rPr>
              <a:t>স্বাধীনতা সংগ্রামে শেখ মুজিবুরের অবদান বিশ্লেষণ কর </a:t>
            </a:r>
            <a:endParaRPr lang="en-US" sz="40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10086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457200"/>
            <a:ext cx="2057400" cy="923330"/>
          </a:xfrm>
          <a:prstGeom prst="rect">
            <a:avLst/>
          </a:prstGeom>
          <a:solidFill>
            <a:schemeClr val="tx1"/>
          </a:solidFill>
        </p:spPr>
        <p:txBody>
          <a:bodyPr wrap="square" rtlCol="0">
            <a:spAutoFit/>
          </a:bodyPr>
          <a:lstStyle/>
          <a:p>
            <a:r>
              <a:rPr lang="bn-BD" sz="5400" dirty="0" smtClean="0">
                <a:solidFill>
                  <a:srgbClr val="FFFF00"/>
                </a:solidFill>
                <a:latin typeface="NikoshBAN" pitchFamily="2" charset="0"/>
                <a:cs typeface="NikoshBAN" pitchFamily="2" charset="0"/>
              </a:rPr>
              <a:t>মূল্যায়ণ</a:t>
            </a:r>
            <a:endParaRPr lang="en-US" sz="5400" dirty="0">
              <a:solidFill>
                <a:srgbClr val="FFFF00"/>
              </a:solidFill>
              <a:latin typeface="NikoshBAN" pitchFamily="2" charset="0"/>
              <a:cs typeface="NikoshBAN" pitchFamily="2" charset="0"/>
            </a:endParaRPr>
          </a:p>
        </p:txBody>
      </p:sp>
      <p:sp>
        <p:nvSpPr>
          <p:cNvPr id="6" name="TextBox 5"/>
          <p:cNvSpPr txBox="1"/>
          <p:nvPr/>
        </p:nvSpPr>
        <p:spPr>
          <a:xfrm>
            <a:off x="533400" y="2093655"/>
            <a:ext cx="7924800" cy="2554545"/>
          </a:xfrm>
          <a:prstGeom prst="rect">
            <a:avLst/>
          </a:prstGeom>
          <a:noFill/>
        </p:spPr>
        <p:txBody>
          <a:bodyPr wrap="square" rtlCol="0">
            <a:spAutoFit/>
          </a:bodyPr>
          <a:lstStyle/>
          <a:p>
            <a:pPr marL="571500" indent="-571500">
              <a:buFont typeface="Arial" pitchFamily="34" charset="0"/>
              <a:buChar char="•"/>
            </a:pPr>
            <a:r>
              <a:rPr lang="bn-BD" sz="4000" dirty="0" smtClean="0">
                <a:solidFill>
                  <a:srgbClr val="FF0000"/>
                </a:solidFill>
                <a:latin typeface="NikoshBAN" pitchFamily="2" charset="0"/>
                <a:cs typeface="NikoshBAN" pitchFamily="2" charset="0"/>
              </a:rPr>
              <a:t>কার</a:t>
            </a:r>
            <a:r>
              <a:rPr lang="en-US" sz="4000"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মুধুর হাসিতে বাঙ্গালীর ঘর ভরে ওঠে ?</a:t>
            </a:r>
            <a:r>
              <a:rPr lang="en-US" sz="4000"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  </a:t>
            </a:r>
          </a:p>
          <a:p>
            <a:pPr marL="571500" indent="-571500">
              <a:buFont typeface="Arial" pitchFamily="34" charset="0"/>
              <a:buChar char="•"/>
            </a:pPr>
            <a:r>
              <a:rPr lang="bn-BD" sz="4000" dirty="0" smtClean="0">
                <a:solidFill>
                  <a:srgbClr val="FF0000"/>
                </a:solidFill>
                <a:latin typeface="NikoshBAN" pitchFamily="2" charset="0"/>
                <a:cs typeface="NikoshBAN" pitchFamily="2" charset="0"/>
              </a:rPr>
              <a:t>স্বাধীন বাংলা চিরকাল মুজিব কে ডাকে কেন। </a:t>
            </a:r>
          </a:p>
          <a:p>
            <a:pPr marL="571500" indent="-571500">
              <a:buFont typeface="Arial" pitchFamily="34" charset="0"/>
              <a:buChar char="•"/>
            </a:pPr>
            <a:r>
              <a:rPr lang="bn-BD" sz="4000" dirty="0" smtClean="0">
                <a:solidFill>
                  <a:srgbClr val="FF0000"/>
                </a:solidFill>
                <a:latin typeface="NikoshBAN" pitchFamily="2" charset="0"/>
                <a:cs typeface="NikoshBAN" pitchFamily="2" charset="0"/>
              </a:rPr>
              <a:t>মুজিব আয় ঘরে ফিরে দ্বারা কী বুঝানো হয়েছে।</a:t>
            </a:r>
          </a:p>
          <a:p>
            <a:pPr marL="571500" indent="-571500">
              <a:buFont typeface="Arial" pitchFamily="34" charset="0"/>
              <a:buChar char="•"/>
            </a:pPr>
            <a:r>
              <a:rPr lang="bn-BD" sz="4000" dirty="0" smtClean="0">
                <a:solidFill>
                  <a:srgbClr val="FF0000"/>
                </a:solidFill>
                <a:latin typeface="NikoshBAN" pitchFamily="2" charset="0"/>
                <a:cs typeface="NikoshBAN" pitchFamily="2" charset="0"/>
              </a:rPr>
              <a:t>স্বাধীনতা সংগ্রামে মুজিবের অবদান কী।</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111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540603"/>
            <a:ext cx="2362200" cy="830997"/>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4800" b="1" u="sng" dirty="0" smtClean="0">
                <a:solidFill>
                  <a:schemeClr val="bg1"/>
                </a:solidFill>
                <a:latin typeface="NikoshBAN" pitchFamily="2" charset="0"/>
                <a:cs typeface="NikoshBAN" pitchFamily="2" charset="0"/>
              </a:rPr>
              <a:t>বাড়ির কাজ</a:t>
            </a:r>
            <a:endParaRPr lang="en-US" sz="4800" b="1" u="sng" dirty="0">
              <a:solidFill>
                <a:schemeClr val="bg1"/>
              </a:solidFill>
              <a:latin typeface="NikoshBAN" pitchFamily="2" charset="0"/>
              <a:cs typeface="NikoshBAN" pitchFamily="2" charset="0"/>
            </a:endParaRPr>
          </a:p>
        </p:txBody>
      </p:sp>
      <p:sp>
        <p:nvSpPr>
          <p:cNvPr id="5" name="TextBox 4"/>
          <p:cNvSpPr txBox="1"/>
          <p:nvPr/>
        </p:nvSpPr>
        <p:spPr>
          <a:xfrm>
            <a:off x="76200" y="2426724"/>
            <a:ext cx="8915400" cy="769441"/>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spPr>
        <p:txBody>
          <a:bodyPr wrap="square" rtlCol="0">
            <a:spAutoFit/>
          </a:bodyPr>
          <a:lstStyle/>
          <a:p>
            <a:r>
              <a:rPr lang="bn-BD" sz="4400" dirty="0" smtClean="0">
                <a:solidFill>
                  <a:srgbClr val="7030A0"/>
                </a:solidFill>
                <a:latin typeface="NikoshBAN" pitchFamily="2" charset="0"/>
                <a:cs typeface="NikoshBAN" pitchFamily="2" charset="0"/>
              </a:rPr>
              <a:t>“</a:t>
            </a:r>
            <a:r>
              <a:rPr lang="bn-BD" sz="3600" dirty="0" smtClean="0">
                <a:solidFill>
                  <a:srgbClr val="7030A0"/>
                </a:solidFill>
                <a:latin typeface="NikoshBAN" pitchFamily="2" charset="0"/>
                <a:cs typeface="NikoshBAN" pitchFamily="2" charset="0"/>
              </a:rPr>
              <a:t>বাংলার সবখানে মুজিবের অবস্থান” উক্তিটি বিশ্লেষণ কর। </a:t>
            </a:r>
            <a:endParaRPr lang="en-US" sz="3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595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76200"/>
            <a:ext cx="2895600" cy="1323439"/>
          </a:xfrm>
          <a:prstGeom prst="rect">
            <a:avLst/>
          </a:prstGeom>
          <a:solidFill>
            <a:schemeClr val="accent5">
              <a:lumMod val="60000"/>
              <a:lumOff val="40000"/>
            </a:schemeClr>
          </a:solidFill>
          <a:ln w="57150">
            <a:solidFill>
              <a:srgbClr val="FF0000"/>
            </a:solidFill>
          </a:ln>
          <a:effectLst>
            <a:glow rad="228600">
              <a:schemeClr val="accent2">
                <a:satMod val="175000"/>
                <a:alpha val="40000"/>
              </a:schemeClr>
            </a:glow>
            <a:innerShdw blurRad="114300">
              <a:prstClr val="black"/>
            </a:innerShdw>
          </a:effectLst>
        </p:spPr>
        <p:txBody>
          <a:bodyPr wrap="square" rtlCol="0">
            <a:spAutoFit/>
          </a:bodyPr>
          <a:lstStyle/>
          <a:p>
            <a:r>
              <a:rPr lang="bn-BD" sz="8000" b="1" dirty="0" smtClean="0">
                <a:latin typeface="NikoshBAN" pitchFamily="2" charset="0"/>
                <a:cs typeface="NikoshBAN" pitchFamily="2" charset="0"/>
              </a:rPr>
              <a:t>ধন্যবাদ</a:t>
            </a:r>
            <a:endParaRPr lang="en-US" sz="8000" b="1"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43000"/>
            <a:ext cx="7467600" cy="5600700"/>
          </a:xfrm>
          <a:prstGeom prst="rect">
            <a:avLst/>
          </a:prstGeom>
        </p:spPr>
      </p:pic>
    </p:spTree>
    <p:extLst>
      <p:ext uri="{BB962C8B-B14F-4D97-AF65-F5344CB8AC3E}">
        <p14:creationId xmlns:p14="http://schemas.microsoft.com/office/powerpoint/2010/main" val="41784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04800"/>
            <a:ext cx="5029200" cy="1200329"/>
          </a:xfrm>
          <a:prstGeom prst="rect">
            <a:avLst/>
          </a:prstGeom>
          <a:solidFill>
            <a:schemeClr val="tx1"/>
          </a:solidFill>
        </p:spPr>
        <p:txBody>
          <a:bodyPr wrap="square" rtlCol="0">
            <a:spAutoFit/>
          </a:bodyPr>
          <a:lstStyle/>
          <a:p>
            <a:pPr algn="ctr"/>
            <a:r>
              <a:rPr lang="bn-BD" sz="7200" dirty="0">
                <a:solidFill>
                  <a:schemeClr val="accent2"/>
                </a:solidFill>
                <a:latin typeface="NikoshBAN" pitchFamily="2" charset="0"/>
                <a:cs typeface="NikoshBAN" pitchFamily="2" charset="0"/>
              </a:rPr>
              <a:t>শিক্ষক </a:t>
            </a:r>
            <a:r>
              <a:rPr lang="bn-BD" sz="7200" dirty="0" smtClean="0">
                <a:solidFill>
                  <a:schemeClr val="accent2"/>
                </a:solidFill>
                <a:latin typeface="NikoshBAN" pitchFamily="2" charset="0"/>
                <a:cs typeface="NikoshBAN" pitchFamily="2" charset="0"/>
              </a:rPr>
              <a:t>পরিচিতি</a:t>
            </a:r>
            <a:endParaRPr lang="en-US" sz="7200" dirty="0">
              <a:solidFill>
                <a:schemeClr val="accent2"/>
              </a:solidFill>
            </a:endParaRPr>
          </a:p>
        </p:txBody>
      </p:sp>
      <p:sp>
        <p:nvSpPr>
          <p:cNvPr id="5" name="TextBox 4"/>
          <p:cNvSpPr txBox="1"/>
          <p:nvPr/>
        </p:nvSpPr>
        <p:spPr>
          <a:xfrm>
            <a:off x="457200" y="1920419"/>
            <a:ext cx="8229600" cy="4308872"/>
          </a:xfrm>
          <a:prstGeom prst="rect">
            <a:avLst/>
          </a:prstGeom>
          <a:solidFill>
            <a:srgbClr val="002060"/>
          </a:solidFill>
        </p:spPr>
        <p:txBody>
          <a:bodyPr wrap="square" rtlCol="0">
            <a:spAutoFit/>
          </a:bodyPr>
          <a:lstStyle/>
          <a:p>
            <a:pPr algn="ctr"/>
            <a:r>
              <a:rPr lang="bn-BD" sz="5400" b="1" dirty="0" smtClean="0">
                <a:solidFill>
                  <a:srgbClr val="FFFF00"/>
                </a:solidFill>
                <a:latin typeface="NikoshBAN" pitchFamily="2" charset="0"/>
                <a:cs typeface="NikoshBAN" pitchFamily="2" charset="0"/>
              </a:rPr>
              <a:t>মোঃ গোলাম ফারুক</a:t>
            </a:r>
          </a:p>
          <a:p>
            <a:pPr algn="ctr"/>
            <a:r>
              <a:rPr lang="bn-BD" sz="3600" dirty="0" smtClean="0">
                <a:solidFill>
                  <a:srgbClr val="FFFF00"/>
                </a:solidFill>
                <a:latin typeface="NikoshBAN" pitchFamily="2" charset="0"/>
                <a:cs typeface="NikoshBAN" pitchFamily="2" charset="0"/>
              </a:rPr>
              <a:t>আই সি টি শিক্ষক</a:t>
            </a:r>
            <a:endParaRPr lang="bn-BD" sz="3600" dirty="0">
              <a:solidFill>
                <a:srgbClr val="FFFF00"/>
              </a:solidFill>
              <a:latin typeface="NikoshBAN" pitchFamily="2" charset="0"/>
              <a:cs typeface="NikoshBAN" pitchFamily="2" charset="0"/>
            </a:endParaRPr>
          </a:p>
          <a:p>
            <a:pPr algn="ctr"/>
            <a:r>
              <a:rPr lang="bn-BD" sz="3600" dirty="0" smtClean="0">
                <a:solidFill>
                  <a:srgbClr val="FFFF00"/>
                </a:solidFill>
                <a:latin typeface="NikoshBAN" pitchFamily="2" charset="0"/>
                <a:cs typeface="NikoshBAN" pitchFamily="2" charset="0"/>
              </a:rPr>
              <a:t>ভবানীপুর </a:t>
            </a:r>
            <a:r>
              <a:rPr lang="bn-BD" sz="3600" dirty="0">
                <a:solidFill>
                  <a:srgbClr val="FFFF00"/>
                </a:solidFill>
                <a:latin typeface="NikoshBAN" pitchFamily="2" charset="0"/>
                <a:cs typeface="NikoshBAN" pitchFamily="2" charset="0"/>
              </a:rPr>
              <a:t>মাধ্যমিক বিদ্যালয়</a:t>
            </a:r>
          </a:p>
          <a:p>
            <a:pPr algn="ctr"/>
            <a:r>
              <a:rPr lang="bn-BD" sz="3600" dirty="0" smtClean="0">
                <a:solidFill>
                  <a:srgbClr val="FFFF00"/>
                </a:solidFill>
                <a:latin typeface="NikoshBAN" pitchFamily="2" charset="0"/>
                <a:cs typeface="NikoshBAN" pitchFamily="2" charset="0"/>
              </a:rPr>
              <a:t>হরিণাকুণ্ডু,</a:t>
            </a:r>
            <a:r>
              <a:rPr lang="en-US" sz="3600" dirty="0" smtClean="0">
                <a:solidFill>
                  <a:srgbClr val="FFFF00"/>
                </a:solidFill>
                <a:latin typeface="NikoshBAN" pitchFamily="2" charset="0"/>
                <a:cs typeface="NikoshBAN" pitchFamily="2" charset="0"/>
              </a:rPr>
              <a:t> </a:t>
            </a:r>
            <a:r>
              <a:rPr lang="bn-BD" sz="3600" dirty="0" smtClean="0">
                <a:solidFill>
                  <a:srgbClr val="FFFF00"/>
                </a:solidFill>
                <a:latin typeface="NikoshBAN" pitchFamily="2" charset="0"/>
                <a:cs typeface="NikoshBAN" pitchFamily="2" charset="0"/>
              </a:rPr>
              <a:t>ঝিনাইদহ।</a:t>
            </a:r>
            <a:endParaRPr lang="bn-BD" sz="3600" dirty="0">
              <a:solidFill>
                <a:srgbClr val="FFFF00"/>
              </a:solidFill>
              <a:latin typeface="NikoshBAN" pitchFamily="2" charset="0"/>
              <a:cs typeface="NikoshBAN" pitchFamily="2" charset="0"/>
            </a:endParaRPr>
          </a:p>
          <a:p>
            <a:pPr algn="ctr"/>
            <a:r>
              <a:rPr lang="bn-BD" sz="3600" dirty="0" smtClean="0">
                <a:solidFill>
                  <a:srgbClr val="FFFF00"/>
                </a:solidFill>
                <a:latin typeface="NikoshBAN" pitchFamily="2" charset="0"/>
                <a:cs typeface="NikoshBAN" pitchFamily="2" charset="0"/>
              </a:rPr>
              <a:t>মোবাইল</a:t>
            </a:r>
            <a:r>
              <a:rPr lang="en-US" sz="3600" dirty="0" smtClean="0">
                <a:solidFill>
                  <a:srgbClr val="FFFF00"/>
                </a:solidFill>
                <a:latin typeface="NikoshBAN" pitchFamily="2" charset="0"/>
                <a:cs typeface="NikoshBAN" pitchFamily="2" charset="0"/>
              </a:rPr>
              <a:t>:</a:t>
            </a:r>
            <a:r>
              <a:rPr lang="bn-BD" sz="3600" dirty="0" smtClean="0">
                <a:solidFill>
                  <a:srgbClr val="FFFF00"/>
                </a:solidFill>
                <a:latin typeface="NikoshBAN" pitchFamily="2" charset="0"/>
                <a:cs typeface="NikoshBAN" pitchFamily="2" charset="0"/>
              </a:rPr>
              <a:t> ০১৯১৬৫১১৬৯৭</a:t>
            </a:r>
            <a:endParaRPr lang="bn-BD" sz="3600" dirty="0">
              <a:solidFill>
                <a:srgbClr val="FFFF00"/>
              </a:solidFill>
              <a:latin typeface="NikoshBAN" pitchFamily="2" charset="0"/>
              <a:cs typeface="NikoshBAN" pitchFamily="2" charset="0"/>
            </a:endParaRPr>
          </a:p>
          <a:p>
            <a:pPr algn="ctr"/>
            <a:r>
              <a:rPr lang="bn-BD" sz="3200" dirty="0" smtClean="0">
                <a:solidFill>
                  <a:srgbClr val="FFFF00"/>
                </a:solidFill>
                <a:latin typeface="NikoshBAN" pitchFamily="2" charset="0"/>
                <a:cs typeface="NikoshBAN" pitchFamily="2" charset="0"/>
              </a:rPr>
              <a:t>ই-মেইল</a:t>
            </a:r>
            <a:r>
              <a:rPr lang="en-US" sz="3200" dirty="0" smtClean="0">
                <a:solidFill>
                  <a:srgbClr val="FFFF00"/>
                </a:solidFill>
                <a:latin typeface="NikoshBAN" pitchFamily="2" charset="0"/>
                <a:cs typeface="NikoshBAN" pitchFamily="2" charset="0"/>
              </a:rPr>
              <a:t>:</a:t>
            </a:r>
            <a:r>
              <a:rPr lang="bn-BD" sz="4400" dirty="0" smtClean="0">
                <a:solidFill>
                  <a:srgbClr val="FFFF00"/>
                </a:solidFill>
                <a:latin typeface="NikoshBAN" pitchFamily="2" charset="0"/>
                <a:cs typeface="NikoshBAN" pitchFamily="2" charset="0"/>
              </a:rPr>
              <a:t> </a:t>
            </a:r>
            <a:r>
              <a:rPr lang="en-US" sz="2800" dirty="0" smtClean="0">
                <a:solidFill>
                  <a:srgbClr val="FFFF00"/>
                </a:solidFill>
                <a:latin typeface="Times New Roman" pitchFamily="18" charset="0"/>
                <a:cs typeface="Times New Roman" pitchFamily="18" charset="0"/>
              </a:rPr>
              <a:t>golamfaruk2021@gmail.com</a:t>
            </a:r>
            <a:r>
              <a:rPr lang="bn-BD" sz="4400" dirty="0" smtClean="0">
                <a:solidFill>
                  <a:srgbClr val="FFFF00"/>
                </a:solidFill>
                <a:latin typeface="NikoshBAN" pitchFamily="2" charset="0"/>
                <a:cs typeface="NikoshBAN" pitchFamily="2" charset="0"/>
              </a:rPr>
              <a:t>  </a:t>
            </a:r>
            <a:endParaRPr lang="en-US" sz="4400" dirty="0">
              <a:solidFill>
                <a:srgbClr val="FFFF00"/>
              </a:solidFill>
              <a:latin typeface="NikoshBAN" pitchFamily="2" charset="0"/>
              <a:cs typeface="NikoshBAN" pitchFamily="2" charset="0"/>
            </a:endParaRPr>
          </a:p>
          <a:p>
            <a:endParaRPr lang="en-US" sz="3200" dirty="0">
              <a:solidFill>
                <a:srgbClr val="FFFF00"/>
              </a:solidFill>
              <a:latin typeface="NikoshBAN" pitchFamily="2" charset="0"/>
              <a:cs typeface="NikoshBAN" pitchFamily="2" charset="0"/>
            </a:endParaRPr>
          </a:p>
        </p:txBody>
      </p:sp>
      <p:pic>
        <p:nvPicPr>
          <p:cNvPr id="1026" name="Picture 2" descr="C:\Users\Public\Pictures\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95933"/>
            <a:ext cx="14224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8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76646"/>
            <a:ext cx="4419600" cy="1323439"/>
          </a:xfrm>
          <a:prstGeom prst="rect">
            <a:avLst/>
          </a:prstGeom>
          <a:noFill/>
        </p:spPr>
        <p:txBody>
          <a:bodyPr wrap="square" rtlCol="0">
            <a:spAutoFit/>
          </a:bodyPr>
          <a:lstStyle/>
          <a:p>
            <a:r>
              <a:rPr lang="bn-BD" sz="8000" b="1" u="sng" dirty="0">
                <a:solidFill>
                  <a:schemeClr val="bg1"/>
                </a:solidFill>
                <a:latin typeface="NikoshBAN" pitchFamily="2" charset="0"/>
                <a:cs typeface="NikoshBAN" pitchFamily="2" charset="0"/>
              </a:rPr>
              <a:t>পাঠ</a:t>
            </a:r>
            <a:r>
              <a:rPr lang="bn-BD" sz="8000" b="1" u="sng" dirty="0">
                <a:latin typeface="NikoshBAN" pitchFamily="2" charset="0"/>
                <a:cs typeface="NikoshBAN" pitchFamily="2" charset="0"/>
              </a:rPr>
              <a:t> </a:t>
            </a:r>
            <a:r>
              <a:rPr lang="bn-BD" sz="8000" b="1" u="sng" dirty="0">
                <a:solidFill>
                  <a:srgbClr val="FFFF00"/>
                </a:solidFill>
                <a:latin typeface="NikoshBAN" pitchFamily="2" charset="0"/>
                <a:cs typeface="NikoshBAN" pitchFamily="2" charset="0"/>
              </a:rPr>
              <a:t>পরিচিতি</a:t>
            </a:r>
            <a:r>
              <a:rPr lang="bn-BD" sz="8000" dirty="0">
                <a:latin typeface="NikoshBAN" pitchFamily="2" charset="0"/>
                <a:cs typeface="NikoshBAN" pitchFamily="2" charset="0"/>
              </a:rPr>
              <a:t> </a:t>
            </a:r>
            <a:endParaRPr lang="en-US" sz="8000" dirty="0"/>
          </a:p>
        </p:txBody>
      </p:sp>
      <p:sp>
        <p:nvSpPr>
          <p:cNvPr id="5" name="TextBox 4"/>
          <p:cNvSpPr txBox="1"/>
          <p:nvPr/>
        </p:nvSpPr>
        <p:spPr>
          <a:xfrm>
            <a:off x="1625600" y="2575679"/>
            <a:ext cx="6172200" cy="3139321"/>
          </a:xfrm>
          <a:prstGeom prst="rect">
            <a:avLst/>
          </a:prstGeom>
          <a:solidFill>
            <a:schemeClr val="tx1">
              <a:lumMod val="50000"/>
              <a:lumOff val="50000"/>
            </a:schemeClr>
          </a:solidFill>
          <a:ln w="28575">
            <a:solidFill>
              <a:schemeClr val="tx1"/>
            </a:solidFill>
          </a:ln>
        </p:spPr>
        <p:txBody>
          <a:bodyPr wrap="square" rtlCol="0">
            <a:spAutoFit/>
          </a:bodyPr>
          <a:lstStyle/>
          <a:p>
            <a:pPr algn="ctr"/>
            <a:r>
              <a:rPr lang="bn-BD" sz="5400" dirty="0" smtClean="0">
                <a:solidFill>
                  <a:srgbClr val="7030A0"/>
                </a:solidFill>
                <a:latin typeface="NikoshBAN" pitchFamily="2" charset="0"/>
                <a:cs typeface="NikoshBAN" pitchFamily="2" charset="0"/>
              </a:rPr>
              <a:t>বিষয়: </a:t>
            </a:r>
            <a:r>
              <a:rPr lang="bn-BD" sz="5400" b="1" dirty="0" smtClean="0">
                <a:solidFill>
                  <a:srgbClr val="7030A0"/>
                </a:solidFill>
                <a:latin typeface="NikoshBAN" pitchFamily="2" charset="0"/>
                <a:cs typeface="NikoshBAN" pitchFamily="2" charset="0"/>
              </a:rPr>
              <a:t>বাংলা</a:t>
            </a:r>
            <a:r>
              <a:rPr lang="en-US" sz="5400" b="1" dirty="0" smtClean="0">
                <a:solidFill>
                  <a:srgbClr val="7030A0"/>
                </a:solidFill>
                <a:latin typeface="NikoshBAN" pitchFamily="2" charset="0"/>
                <a:cs typeface="NikoshBAN" pitchFamily="2" charset="0"/>
              </a:rPr>
              <a:t>- </a:t>
            </a:r>
            <a:r>
              <a:rPr lang="bn-BD" sz="5400" b="1" dirty="0" smtClean="0">
                <a:solidFill>
                  <a:srgbClr val="7030A0"/>
                </a:solidFill>
                <a:latin typeface="NikoshBAN" pitchFamily="2" charset="0"/>
                <a:cs typeface="NikoshBAN" pitchFamily="2" charset="0"/>
              </a:rPr>
              <a:t>১ম পত্র</a:t>
            </a:r>
          </a:p>
          <a:p>
            <a:pPr algn="ctr"/>
            <a:r>
              <a:rPr lang="bn-BD" sz="40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শ্রেণি: ৬ষ্ঠ</a:t>
            </a:r>
            <a:endParaRPr lang="en-US" sz="4800" dirty="0" smtClean="0">
              <a:solidFill>
                <a:srgbClr val="7030A0"/>
              </a:solidFill>
              <a:latin typeface="NikoshBAN" pitchFamily="2" charset="0"/>
              <a:cs typeface="NikoshBAN" pitchFamily="2" charset="0"/>
            </a:endParaRPr>
          </a:p>
          <a:p>
            <a:pPr algn="ctr"/>
            <a:r>
              <a:rPr lang="bn-BD" sz="4800" dirty="0" smtClean="0">
                <a:solidFill>
                  <a:srgbClr val="7030A0"/>
                </a:solidFill>
                <a:latin typeface="NikoshBAN" pitchFamily="2" charset="0"/>
                <a:cs typeface="NikoshBAN" pitchFamily="2" charset="0"/>
              </a:rPr>
              <a:t>সাধারণ পাঠ: কবিতা</a:t>
            </a:r>
          </a:p>
          <a:p>
            <a:pPr algn="ctr"/>
            <a:r>
              <a:rPr lang="bn-BD" sz="4800" dirty="0" smtClean="0">
                <a:solidFill>
                  <a:srgbClr val="7030A0"/>
                </a:solidFill>
                <a:latin typeface="NikoshBAN" pitchFamily="2" charset="0"/>
                <a:cs typeface="NikoshBAN" pitchFamily="2" charset="0"/>
              </a:rPr>
              <a:t>বিশেষ পাঠ: শেখ মুজিব</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9731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598" y="228600"/>
            <a:ext cx="2590802" cy="1015663"/>
          </a:xfrm>
          <a:prstGeom prst="rect">
            <a:avLst/>
          </a:prstGeom>
        </p:spPr>
        <p:txBody>
          <a:bodyPr wrap="square">
            <a:spAutoFit/>
          </a:bodyPr>
          <a:lstStyle/>
          <a:p>
            <a:r>
              <a:rPr lang="bn-BD" sz="6000" dirty="0" smtClean="0">
                <a:latin typeface="NikoshBAN" pitchFamily="2" charset="0"/>
                <a:cs typeface="NikoshBAN" pitchFamily="2" charset="0"/>
              </a:rPr>
              <a:t>শিখনফল</a:t>
            </a:r>
            <a:endParaRPr lang="en-US" sz="6000" dirty="0"/>
          </a:p>
        </p:txBody>
      </p:sp>
      <p:sp>
        <p:nvSpPr>
          <p:cNvPr id="5" name="TextBox 4"/>
          <p:cNvSpPr txBox="1"/>
          <p:nvPr/>
        </p:nvSpPr>
        <p:spPr>
          <a:xfrm>
            <a:off x="228600" y="2057400"/>
            <a:ext cx="8610600" cy="3724096"/>
          </a:xfrm>
          <a:prstGeom prst="rect">
            <a:avLst/>
          </a:prstGeom>
          <a:noFill/>
        </p:spPr>
        <p:txBody>
          <a:bodyPr wrap="square" rtlCol="0">
            <a:spAutoFit/>
          </a:bodyPr>
          <a:lstStyle/>
          <a:p>
            <a:pPr marL="285750" indent="-285750" algn="just">
              <a:buFont typeface="Arial" pitchFamily="34" charset="0"/>
              <a:buChar char="•"/>
            </a:pPr>
            <a:r>
              <a:rPr lang="bn-BD" sz="4000" dirty="0" smtClean="0">
                <a:latin typeface="NikoshBAN" pitchFamily="2" charset="0"/>
                <a:cs typeface="NikoshBAN" pitchFamily="2" charset="0"/>
              </a:rPr>
              <a:t>কবি পরিচিতি বলতে পারবে।</a:t>
            </a:r>
          </a:p>
          <a:p>
            <a:pPr marL="285750" indent="-285750" algn="just">
              <a:buFont typeface="Arial" pitchFamily="34" charset="0"/>
              <a:buChar char="•"/>
            </a:pPr>
            <a:r>
              <a:rPr lang="bn-BD" sz="4000" dirty="0" smtClean="0">
                <a:latin typeface="NikoshBAN" pitchFamily="2" charset="0"/>
                <a:cs typeface="NikoshBAN" pitchFamily="2" charset="0"/>
              </a:rPr>
              <a:t>স্বাধীন বাংলা চিরকাল কাকে ডাকে এবং কেন বর্ণনা করতে পারবে।</a:t>
            </a:r>
            <a:endParaRPr lang="en-US" sz="4000" dirty="0" smtClean="0">
              <a:latin typeface="NikoshBAN" pitchFamily="2" charset="0"/>
              <a:cs typeface="NikoshBAN" pitchFamily="2" charset="0"/>
            </a:endParaRPr>
          </a:p>
          <a:p>
            <a:pPr marL="285750" indent="-285750" algn="just">
              <a:buFont typeface="Arial" pitchFamily="34" charset="0"/>
              <a:buChar char="•"/>
            </a:pPr>
            <a:r>
              <a:rPr lang="bn-BD" sz="4000" dirty="0" smtClean="0">
                <a:latin typeface="NikoshBAN" pitchFamily="2" charset="0"/>
                <a:cs typeface="NikoshBAN" pitchFamily="2" charset="0"/>
              </a:rPr>
              <a:t>স্বাধীনতা সংগ্রামে শেখ মুজিবুর রহমানের অবদান ব্যাখ্যা করতে পারবে।</a:t>
            </a:r>
          </a:p>
          <a:p>
            <a:pPr marL="285750" indent="-285750">
              <a:buFont typeface="Arial" pitchFamily="34" charset="0"/>
              <a:buChar char="•"/>
            </a:pP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2026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grpId="0" nodeType="clickEffect">
                                  <p:stCondLst>
                                    <p:cond delay="0"/>
                                  </p:stCondLst>
                                  <p:iterate type="lt">
                                    <p:tmPct val="4000"/>
                                  </p:iterate>
                                  <p:childTnLst>
                                    <p:set>
                                      <p:cBhvr override="childStyle">
                                        <p:cTn id="24"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4876800"/>
          </a:xfrm>
          <a:prstGeom prst="rect">
            <a:avLst/>
          </a:prstGeom>
        </p:spPr>
      </p:pic>
      <p:sp>
        <p:nvSpPr>
          <p:cNvPr id="6" name="TextBox 5"/>
          <p:cNvSpPr txBox="1"/>
          <p:nvPr/>
        </p:nvSpPr>
        <p:spPr>
          <a:xfrm>
            <a:off x="990600" y="5616714"/>
            <a:ext cx="6934200" cy="923330"/>
          </a:xfrm>
          <a:prstGeom prst="rect">
            <a:avLst/>
          </a:prstGeom>
          <a:solidFill>
            <a:schemeClr val="tx1"/>
          </a:solidFill>
        </p:spPr>
        <p:txBody>
          <a:bodyPr wrap="square" rtlCol="0">
            <a:spAutoFit/>
          </a:bodyPr>
          <a:lstStyle/>
          <a:p>
            <a:pPr algn="ctr"/>
            <a:r>
              <a:rPr lang="bn-BD" sz="5400" dirty="0" smtClean="0">
                <a:solidFill>
                  <a:srgbClr val="FFFF00"/>
                </a:solidFill>
                <a:latin typeface="NikoshBAN" pitchFamily="2" charset="0"/>
                <a:cs typeface="NikoshBAN" pitchFamily="2" charset="0"/>
              </a:rPr>
              <a:t>লক্ষ কর এবং বল ছবিটি কার ? </a:t>
            </a:r>
            <a:endParaRPr lang="en-US" sz="5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6252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09600"/>
            <a:ext cx="8686800" cy="3293209"/>
          </a:xfrm>
          <a:prstGeom prst="rect">
            <a:avLst/>
          </a:prstGeom>
          <a:noFill/>
        </p:spPr>
        <p:txBody>
          <a:bodyPr wrap="square" rtlCol="0">
            <a:spAutoFit/>
          </a:bodyPr>
          <a:lstStyle/>
          <a:p>
            <a:pPr algn="ctr"/>
            <a:r>
              <a:rPr lang="bn-BD" sz="6600" dirty="0" smtClean="0">
                <a:solidFill>
                  <a:schemeClr val="accent6">
                    <a:lumMod val="75000"/>
                  </a:schemeClr>
                </a:solidFill>
                <a:latin typeface="NikoshBAN" pitchFamily="2" charset="0"/>
                <a:cs typeface="NikoshBAN" pitchFamily="2" charset="0"/>
              </a:rPr>
              <a:t>তাহলে আজকের পাঠ</a:t>
            </a:r>
          </a:p>
          <a:p>
            <a:pPr algn="ctr"/>
            <a:r>
              <a:rPr lang="bn-BD" sz="8800" b="1" dirty="0" smtClean="0">
                <a:solidFill>
                  <a:schemeClr val="accent6">
                    <a:lumMod val="75000"/>
                  </a:schemeClr>
                </a:solidFill>
                <a:latin typeface="NikoshBAN" pitchFamily="2" charset="0"/>
                <a:cs typeface="NikoshBAN" pitchFamily="2" charset="0"/>
              </a:rPr>
              <a:t>মুজিব</a:t>
            </a:r>
          </a:p>
          <a:p>
            <a:pPr algn="ctr"/>
            <a:r>
              <a:rPr lang="bn-BD" sz="4800" dirty="0">
                <a:solidFill>
                  <a:schemeClr val="accent6">
                    <a:lumMod val="75000"/>
                  </a:schemeClr>
                </a:solidFill>
                <a:latin typeface="NikoshBAN" pitchFamily="2" charset="0"/>
                <a:cs typeface="NikoshBAN" pitchFamily="2" charset="0"/>
              </a:rPr>
              <a:t> </a:t>
            </a:r>
            <a:r>
              <a:rPr lang="bn-BD" sz="4800" dirty="0" smtClean="0">
                <a:solidFill>
                  <a:schemeClr val="accent6">
                    <a:lumMod val="75000"/>
                  </a:schemeClr>
                </a:solidFill>
                <a:latin typeface="NikoshBAN" pitchFamily="2" charset="0"/>
                <a:cs typeface="NikoshBAN" pitchFamily="2" charset="0"/>
              </a:rPr>
              <a:t>                        </a:t>
            </a:r>
            <a:r>
              <a:rPr lang="bn-BD" sz="5400" dirty="0" smtClean="0">
                <a:solidFill>
                  <a:schemeClr val="accent6">
                    <a:lumMod val="75000"/>
                  </a:schemeClr>
                </a:solidFill>
                <a:latin typeface="NikoshBAN" pitchFamily="2" charset="0"/>
                <a:cs typeface="NikoshBAN" pitchFamily="2" charset="0"/>
              </a:rPr>
              <a:t>---রোকনুজ্জামান খান  </a:t>
            </a:r>
            <a:endParaRPr lang="en-US" sz="4800"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387389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76200"/>
            <a:ext cx="3352800" cy="923330"/>
          </a:xfrm>
          <a:prstGeom prst="rect">
            <a:avLst/>
          </a:prstGeom>
          <a:solidFill>
            <a:schemeClr val="accent2">
              <a:lumMod val="75000"/>
            </a:schemeClr>
          </a:solidFill>
        </p:spPr>
        <p:txBody>
          <a:bodyPr wrap="square" rtlCol="0">
            <a:spAutoFit/>
          </a:bodyPr>
          <a:lstStyle/>
          <a:p>
            <a:pPr algn="ctr"/>
            <a:r>
              <a:rPr lang="bn-BD" sz="5400" b="1" u="sng" dirty="0" smtClean="0">
                <a:solidFill>
                  <a:srgbClr val="FFFF00"/>
                </a:solidFill>
                <a:latin typeface="NikoshBAN" pitchFamily="2" charset="0"/>
                <a:cs typeface="NikoshBAN" pitchFamily="2" charset="0"/>
              </a:rPr>
              <a:t>কবি পরিচিতি</a:t>
            </a:r>
            <a:endParaRPr lang="en-US" sz="5400" b="1" u="sng" dirty="0">
              <a:solidFill>
                <a:srgbClr val="FFFF00"/>
              </a:solidFill>
              <a:latin typeface="NikoshBAN" pitchFamily="2" charset="0"/>
              <a:cs typeface="NikoshBAN" pitchFamily="2" charset="0"/>
            </a:endParaRPr>
          </a:p>
        </p:txBody>
      </p:sp>
      <p:sp>
        <p:nvSpPr>
          <p:cNvPr id="5" name="Oval 4"/>
          <p:cNvSpPr/>
          <p:nvPr/>
        </p:nvSpPr>
        <p:spPr>
          <a:xfrm>
            <a:off x="2849418" y="2422236"/>
            <a:ext cx="3352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1676400" y="1837822"/>
            <a:ext cx="1524000" cy="105777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65963" y="1676400"/>
            <a:ext cx="949037" cy="77304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13764" y="3249543"/>
            <a:ext cx="568037" cy="1"/>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0" y="4038600"/>
            <a:ext cx="914400" cy="8382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05000" y="3815299"/>
            <a:ext cx="1675569" cy="115657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1191491"/>
            <a:ext cx="2590800" cy="646331"/>
          </a:xfrm>
          <a:prstGeom prst="rect">
            <a:avLst/>
          </a:prstGeom>
          <a:solidFill>
            <a:schemeClr val="accent2">
              <a:lumMod val="60000"/>
              <a:lumOff val="40000"/>
            </a:schemeClr>
          </a:solidFill>
        </p:spPr>
        <p:txBody>
          <a:bodyPr wrap="square" rtlCol="0">
            <a:spAutoFit/>
          </a:bodyPr>
          <a:lstStyle/>
          <a:p>
            <a:r>
              <a:rPr lang="bn-BD" sz="3600" dirty="0" smtClean="0">
                <a:solidFill>
                  <a:schemeClr val="accent6">
                    <a:lumMod val="50000"/>
                  </a:schemeClr>
                </a:solidFill>
                <a:latin typeface="NikoshBAN" pitchFamily="2" charset="0"/>
                <a:cs typeface="NikoshBAN" pitchFamily="2" charset="0"/>
              </a:rPr>
              <a:t>মৃত্যু:১৯৯৯ সাল</a:t>
            </a:r>
            <a:endParaRPr lang="en-US" sz="3600" dirty="0">
              <a:solidFill>
                <a:schemeClr val="accent6">
                  <a:lumMod val="50000"/>
                </a:schemeClr>
              </a:solidFill>
              <a:latin typeface="NikoshBAN" pitchFamily="2" charset="0"/>
              <a:cs typeface="NikoshBAN" pitchFamily="2" charset="0"/>
            </a:endParaRPr>
          </a:p>
        </p:txBody>
      </p:sp>
      <p:sp>
        <p:nvSpPr>
          <p:cNvPr id="12" name="TextBox 11"/>
          <p:cNvSpPr txBox="1"/>
          <p:nvPr/>
        </p:nvSpPr>
        <p:spPr>
          <a:xfrm>
            <a:off x="5791200" y="1085671"/>
            <a:ext cx="3276600" cy="1200329"/>
          </a:xfrm>
          <a:prstGeom prst="rect">
            <a:avLst/>
          </a:prstGeom>
          <a:solidFill>
            <a:schemeClr val="accent3">
              <a:lumMod val="60000"/>
              <a:lumOff val="40000"/>
            </a:schemeClr>
          </a:solidFill>
        </p:spPr>
        <p:txBody>
          <a:bodyPr wrap="square" rtlCol="0">
            <a:spAutoFit/>
          </a:bodyPr>
          <a:lstStyle/>
          <a:p>
            <a:pPr algn="ctr"/>
            <a:r>
              <a:rPr lang="bn-BD" sz="3600" dirty="0" smtClean="0">
                <a:solidFill>
                  <a:srgbClr val="FF0000"/>
                </a:solidFill>
                <a:latin typeface="NikoshBAN" pitchFamily="2" charset="0"/>
                <a:cs typeface="NikoshBAN" pitchFamily="2" charset="0"/>
              </a:rPr>
              <a:t>জন্ম: ১৯৫২ সাল, ফরিদপুর</a:t>
            </a:r>
            <a:endParaRPr lang="en-US" sz="3600" dirty="0">
              <a:solidFill>
                <a:srgbClr val="FF0000"/>
              </a:solidFill>
              <a:latin typeface="NikoshBAN" pitchFamily="2" charset="0"/>
              <a:cs typeface="NikoshBAN" pitchFamily="2" charset="0"/>
            </a:endParaRPr>
          </a:p>
        </p:txBody>
      </p:sp>
      <p:sp>
        <p:nvSpPr>
          <p:cNvPr id="13" name="TextBox 12"/>
          <p:cNvSpPr txBox="1"/>
          <p:nvPr/>
        </p:nvSpPr>
        <p:spPr>
          <a:xfrm>
            <a:off x="3027218" y="2895600"/>
            <a:ext cx="3124200" cy="707886"/>
          </a:xfrm>
          <a:prstGeom prst="rect">
            <a:avLst/>
          </a:prstGeom>
          <a:noFill/>
        </p:spPr>
        <p:txBody>
          <a:bodyPr wrap="square" rtlCol="0">
            <a:spAutoFit/>
          </a:bodyPr>
          <a:lstStyle/>
          <a:p>
            <a:r>
              <a:rPr lang="bn-BD" sz="4000" b="1" dirty="0">
                <a:solidFill>
                  <a:srgbClr val="FFFF00"/>
                </a:solidFill>
                <a:latin typeface="NikoshBAN" pitchFamily="2" charset="0"/>
                <a:cs typeface="NikoshBAN" pitchFamily="2" charset="0"/>
              </a:rPr>
              <a:t>রোকনুজ্জামান খান</a:t>
            </a:r>
            <a:endParaRPr lang="en-US" sz="4000" b="1" dirty="0">
              <a:solidFill>
                <a:srgbClr val="FFFF00"/>
              </a:solidFill>
            </a:endParaRPr>
          </a:p>
        </p:txBody>
      </p:sp>
      <p:sp>
        <p:nvSpPr>
          <p:cNvPr id="14" name="TextBox 13"/>
          <p:cNvSpPr txBox="1"/>
          <p:nvPr/>
        </p:nvSpPr>
        <p:spPr>
          <a:xfrm>
            <a:off x="7010400" y="2838271"/>
            <a:ext cx="2057400" cy="1200329"/>
          </a:xfrm>
          <a:prstGeom prst="rect">
            <a:avLst/>
          </a:prstGeom>
          <a:solidFill>
            <a:schemeClr val="accent2"/>
          </a:solidFill>
        </p:spPr>
        <p:txBody>
          <a:bodyPr wrap="square" rtlCol="0">
            <a:spAutoFit/>
          </a:bodyPr>
          <a:lstStyle/>
          <a:p>
            <a:r>
              <a:rPr lang="bn-BD" sz="3600" dirty="0" smtClean="0">
                <a:latin typeface="NikoshBAN" pitchFamily="2" charset="0"/>
                <a:cs typeface="NikoshBAN" pitchFamily="2" charset="0"/>
              </a:rPr>
              <a:t>পেশা:</a:t>
            </a:r>
          </a:p>
          <a:p>
            <a:r>
              <a:rPr lang="bn-BD" sz="3600" dirty="0" smtClean="0">
                <a:latin typeface="NikoshBAN" pitchFamily="2" charset="0"/>
                <a:cs typeface="NikoshBAN" pitchFamily="2" charset="0"/>
              </a:rPr>
              <a:t>সাংবাদিকতা</a:t>
            </a:r>
            <a:endParaRPr lang="en-US" sz="3600" dirty="0">
              <a:latin typeface="NikoshBAN" pitchFamily="2" charset="0"/>
              <a:cs typeface="NikoshBAN" pitchFamily="2" charset="0"/>
            </a:endParaRPr>
          </a:p>
        </p:txBody>
      </p:sp>
      <p:sp>
        <p:nvSpPr>
          <p:cNvPr id="15" name="TextBox 14"/>
          <p:cNvSpPr txBox="1"/>
          <p:nvPr/>
        </p:nvSpPr>
        <p:spPr>
          <a:xfrm>
            <a:off x="5334000" y="4876800"/>
            <a:ext cx="3733800" cy="1200329"/>
          </a:xfrm>
          <a:prstGeom prst="rect">
            <a:avLst/>
          </a:prstGeom>
          <a:solidFill>
            <a:schemeClr val="accent5">
              <a:lumMod val="60000"/>
              <a:lumOff val="40000"/>
            </a:schemeClr>
          </a:solidFill>
        </p:spPr>
        <p:txBody>
          <a:bodyPr wrap="square" rtlCol="0">
            <a:spAutoFit/>
          </a:bodyPr>
          <a:lstStyle/>
          <a:p>
            <a:r>
              <a:rPr lang="bn-BD" sz="3600" dirty="0" smtClean="0">
                <a:solidFill>
                  <a:schemeClr val="accent3">
                    <a:lumMod val="50000"/>
                  </a:schemeClr>
                </a:solidFill>
                <a:latin typeface="NikoshBAN" pitchFamily="2" charset="0"/>
                <a:cs typeface="NikoshBAN" pitchFamily="2" charset="0"/>
              </a:rPr>
              <a:t>গ্রন্থ:হাট্টিমা টিম,</a:t>
            </a:r>
          </a:p>
          <a:p>
            <a:r>
              <a:rPr lang="bn-BD" sz="3600" dirty="0" smtClean="0">
                <a:solidFill>
                  <a:schemeClr val="accent3">
                    <a:lumMod val="50000"/>
                  </a:schemeClr>
                </a:solidFill>
                <a:latin typeface="NikoshBAN" pitchFamily="2" charset="0"/>
                <a:cs typeface="NikoshBAN" pitchFamily="2" charset="0"/>
              </a:rPr>
              <a:t>খোকন খোকন ডাক পাড়ি</a:t>
            </a:r>
            <a:endParaRPr lang="en-US" sz="3600" dirty="0">
              <a:solidFill>
                <a:schemeClr val="accent3">
                  <a:lumMod val="50000"/>
                </a:schemeClr>
              </a:solidFill>
              <a:latin typeface="NikoshBAN" pitchFamily="2" charset="0"/>
              <a:cs typeface="NikoshBAN" pitchFamily="2" charset="0"/>
            </a:endParaRPr>
          </a:p>
        </p:txBody>
      </p:sp>
      <p:sp>
        <p:nvSpPr>
          <p:cNvPr id="16" name="TextBox 15"/>
          <p:cNvSpPr txBox="1"/>
          <p:nvPr/>
        </p:nvSpPr>
        <p:spPr>
          <a:xfrm>
            <a:off x="152400" y="4971871"/>
            <a:ext cx="4305300" cy="1200329"/>
          </a:xfrm>
          <a:prstGeom prst="rect">
            <a:avLst/>
          </a:prstGeom>
          <a:solidFill>
            <a:schemeClr val="accent4">
              <a:lumMod val="75000"/>
            </a:schemeClr>
          </a:solidFill>
        </p:spPr>
        <p:txBody>
          <a:bodyPr wrap="square" rtlCol="0">
            <a:spAutoFit/>
          </a:bodyPr>
          <a:lstStyle/>
          <a:p>
            <a:r>
              <a:rPr lang="bn-BD" sz="3600" dirty="0" smtClean="0">
                <a:solidFill>
                  <a:schemeClr val="bg1"/>
                </a:solidFill>
                <a:latin typeface="NikoshBAN" pitchFamily="2" charset="0"/>
                <a:cs typeface="NikoshBAN" pitchFamily="2" charset="0"/>
              </a:rPr>
              <a:t>পুরস্কার: </a:t>
            </a:r>
          </a:p>
          <a:p>
            <a:r>
              <a:rPr lang="bn-BD" sz="3600" dirty="0" smtClean="0">
                <a:solidFill>
                  <a:schemeClr val="bg1"/>
                </a:solidFill>
                <a:latin typeface="NikoshBAN" pitchFamily="2" charset="0"/>
                <a:cs typeface="NikoshBAN" pitchFamily="2" charset="0"/>
              </a:rPr>
              <a:t>বাংলা একাডামী, একুশে পদক</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8017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circle(in)">
                                      <p:cBhvr>
                                        <p:cTn id="78" dur="20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circle(in)">
                                      <p:cBhvr>
                                        <p:cTn id="101" dur="2000"/>
                                        <p:tgtEl>
                                          <p:spTgt spid="6"/>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heel(1)">
                                      <p:cBhvr>
                                        <p:cTn id="10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76200"/>
            <a:ext cx="3505200" cy="923330"/>
          </a:xfrm>
          <a:prstGeom prst="rect">
            <a:avLst/>
          </a:prstGeom>
          <a:solidFill>
            <a:schemeClr val="accent6">
              <a:lumMod val="75000"/>
            </a:schemeClr>
          </a:solidFill>
        </p:spPr>
        <p:txBody>
          <a:bodyPr wrap="square" rtlCol="0">
            <a:spAutoFit/>
          </a:bodyPr>
          <a:lstStyle/>
          <a:p>
            <a:r>
              <a:rPr lang="bn-BD" sz="5400" b="1" dirty="0" smtClean="0">
                <a:solidFill>
                  <a:srgbClr val="FFFF00"/>
                </a:solidFill>
                <a:latin typeface="NikoshBAN" pitchFamily="2" charset="0"/>
                <a:cs typeface="NikoshBAN" pitchFamily="2" charset="0"/>
              </a:rPr>
              <a:t>বাক্য তৈরি কর</a:t>
            </a:r>
            <a:endParaRPr lang="en-US" sz="5400" b="1" dirty="0">
              <a:solidFill>
                <a:srgbClr val="FFFF00"/>
              </a:solidFill>
              <a:latin typeface="NikoshBAN" pitchFamily="2" charset="0"/>
              <a:cs typeface="NikoshBAN" pitchFamily="2" charset="0"/>
            </a:endParaRPr>
          </a:p>
        </p:txBody>
      </p:sp>
      <p:sp>
        <p:nvSpPr>
          <p:cNvPr id="6" name="TextBox 5"/>
          <p:cNvSpPr txBox="1"/>
          <p:nvPr/>
        </p:nvSpPr>
        <p:spPr>
          <a:xfrm>
            <a:off x="990600" y="1295400"/>
            <a:ext cx="7162800" cy="4708981"/>
          </a:xfrm>
          <a:prstGeom prst="rect">
            <a:avLst/>
          </a:prstGeom>
          <a:noFill/>
        </p:spPr>
        <p:txBody>
          <a:bodyPr wrap="square" rtlCol="0">
            <a:spAutoFit/>
          </a:bodyPr>
          <a:lstStyle/>
          <a:p>
            <a:r>
              <a:rPr lang="bn-BD" sz="4000" b="1" dirty="0" smtClean="0">
                <a:latin typeface="NikoshBAN" pitchFamily="2" charset="0"/>
                <a:cs typeface="NikoshBAN" pitchFamily="2" charset="0"/>
              </a:rPr>
              <a:t>মুজিব</a:t>
            </a:r>
          </a:p>
          <a:p>
            <a:endParaRPr lang="bn-BD" sz="3600" dirty="0">
              <a:latin typeface="NikoshBAN" pitchFamily="2" charset="0"/>
              <a:cs typeface="NikoshBAN" pitchFamily="2" charset="0"/>
            </a:endParaRPr>
          </a:p>
          <a:p>
            <a:endParaRPr lang="bn-BD" sz="3600" dirty="0" smtClean="0">
              <a:latin typeface="NikoshBAN" pitchFamily="2" charset="0"/>
              <a:cs typeface="NikoshBAN" pitchFamily="2" charset="0"/>
            </a:endParaRPr>
          </a:p>
          <a:p>
            <a:r>
              <a:rPr lang="bn-BD" sz="4000" b="1" dirty="0" smtClean="0">
                <a:latin typeface="NikoshBAN" pitchFamily="2" charset="0"/>
                <a:cs typeface="NikoshBAN" pitchFamily="2" charset="0"/>
              </a:rPr>
              <a:t>বাংলাদেশ</a:t>
            </a:r>
          </a:p>
          <a:p>
            <a:endParaRPr lang="bn-BD" sz="3600" dirty="0">
              <a:latin typeface="NikoshBAN" pitchFamily="2" charset="0"/>
              <a:cs typeface="NikoshBAN" pitchFamily="2" charset="0"/>
            </a:endParaRPr>
          </a:p>
          <a:p>
            <a:endParaRPr lang="bn-BD" sz="3600" dirty="0" smtClean="0">
              <a:latin typeface="NikoshBAN" pitchFamily="2" charset="0"/>
              <a:cs typeface="NikoshBAN" pitchFamily="2" charset="0"/>
            </a:endParaRPr>
          </a:p>
          <a:p>
            <a:endParaRPr lang="bn-BD" sz="3600" dirty="0" smtClean="0">
              <a:latin typeface="NikoshBAN" pitchFamily="2" charset="0"/>
              <a:cs typeface="NikoshBAN" pitchFamily="2" charset="0"/>
            </a:endParaRPr>
          </a:p>
          <a:p>
            <a:r>
              <a:rPr lang="bn-BD" sz="4000" b="1" dirty="0" smtClean="0">
                <a:latin typeface="NikoshBAN" pitchFamily="2" charset="0"/>
                <a:cs typeface="NikoshBAN" pitchFamily="2" charset="0"/>
              </a:rPr>
              <a:t>শিশু</a:t>
            </a:r>
            <a:endParaRPr lang="en-US" sz="4000" b="1" dirty="0">
              <a:latin typeface="NikoshBAN" pitchFamily="2" charset="0"/>
              <a:cs typeface="NikoshBAN"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625770"/>
            <a:ext cx="1393021" cy="1863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113315"/>
            <a:ext cx="1820488" cy="15170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602" y="4267200"/>
            <a:ext cx="2143125" cy="2143125"/>
          </a:xfrm>
          <a:prstGeom prst="rect">
            <a:avLst/>
          </a:prstGeom>
        </p:spPr>
      </p:pic>
    </p:spTree>
    <p:extLst>
      <p:ext uri="{BB962C8B-B14F-4D97-AF65-F5344CB8AC3E}">
        <p14:creationId xmlns:p14="http://schemas.microsoft.com/office/powerpoint/2010/main" val="6052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228600"/>
            <a:ext cx="4876800" cy="830997"/>
          </a:xfrm>
          <a:prstGeom prst="rect">
            <a:avLst/>
          </a:prstGeom>
          <a:solidFill>
            <a:schemeClr val="bg2">
              <a:lumMod val="50000"/>
            </a:schemeClr>
          </a:solidFill>
        </p:spPr>
        <p:txBody>
          <a:bodyPr wrap="square" rtlCol="0">
            <a:spAutoFit/>
          </a:bodyPr>
          <a:lstStyle/>
          <a:p>
            <a:r>
              <a:rPr lang="bn-BD" sz="4800" b="1" u="sng" dirty="0" smtClean="0">
                <a:solidFill>
                  <a:srgbClr val="FFFF00"/>
                </a:solidFill>
                <a:latin typeface="NikoshBAN" pitchFamily="2" charset="0"/>
                <a:cs typeface="NikoshBAN" pitchFamily="2" charset="0"/>
              </a:rPr>
              <a:t>মুক্তি যুদ্ধে সংগ্রামী জনতা  </a:t>
            </a:r>
            <a:endParaRPr lang="en-US" sz="4800" b="1" u="sng" dirty="0">
              <a:solidFill>
                <a:srgbClr val="FFFF0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4191000" cy="518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95400"/>
            <a:ext cx="4495800" cy="5181600"/>
          </a:xfrm>
          <a:prstGeom prst="rect">
            <a:avLst/>
          </a:prstGeom>
        </p:spPr>
      </p:pic>
    </p:spTree>
    <p:extLst>
      <p:ext uri="{BB962C8B-B14F-4D97-AF65-F5344CB8AC3E}">
        <p14:creationId xmlns:p14="http://schemas.microsoft.com/office/powerpoint/2010/main" val="4260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TotalTime>
  <Words>293</Words>
  <Application>Microsoft Office PowerPoint</Application>
  <PresentationFormat>On-screen Show (4:3)</PresentationFormat>
  <Paragraphs>60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Faruk master</dc:creator>
  <cp:lastModifiedBy>Faruk master</cp:lastModifiedBy>
  <cp:revision>28</cp:revision>
  <dcterms:created xsi:type="dcterms:W3CDTF">2019-09-25T13:06:47Z</dcterms:created>
  <dcterms:modified xsi:type="dcterms:W3CDTF">2019-09-25T13:59:09Z</dcterms:modified>
</cp:coreProperties>
</file>