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6" r:id="rId1"/>
  </p:sldMasterIdLst>
  <p:sldIdLst>
    <p:sldId id="281" r:id="rId2"/>
    <p:sldId id="285" r:id="rId3"/>
    <p:sldId id="259" r:id="rId4"/>
    <p:sldId id="261" r:id="rId5"/>
    <p:sldId id="288" r:id="rId6"/>
    <p:sldId id="266" r:id="rId7"/>
    <p:sldId id="289" r:id="rId8"/>
    <p:sldId id="271" r:id="rId9"/>
    <p:sldId id="265" r:id="rId10"/>
    <p:sldId id="272" r:id="rId11"/>
    <p:sldId id="274" r:id="rId12"/>
    <p:sldId id="268" r:id="rId13"/>
    <p:sldId id="269" r:id="rId14"/>
    <p:sldId id="287" r:id="rId15"/>
    <p:sldId id="291" r:id="rId16"/>
    <p:sldId id="276" r:id="rId17"/>
    <p:sldId id="279" r:id="rId18"/>
    <p:sldId id="277" r:id="rId19"/>
    <p:sldId id="264" r:id="rId20"/>
    <p:sldId id="263" r:id="rId21"/>
    <p:sldId id="283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dmaMJ" pitchFamily="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FF3B"/>
    <a:srgbClr val="1DFB47"/>
    <a:srgbClr val="07ADB1"/>
    <a:srgbClr val="0000FF"/>
    <a:srgbClr val="FF00FF"/>
    <a:srgbClr val="3A0AC2"/>
    <a:srgbClr val="00C800"/>
    <a:srgbClr val="E3F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4" autoAdjust="0"/>
    <p:restoredTop sz="94660"/>
  </p:normalViewPr>
  <p:slideViewPr>
    <p:cSldViewPr>
      <p:cViewPr varScale="1">
        <p:scale>
          <a:sx n="102" d="100"/>
          <a:sy n="102" d="100"/>
        </p:scale>
        <p:origin x="-10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D7BC-3F40-46F9-961C-AB286A94B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DADF7-83D5-452A-9BE0-EEE92F3F0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2168D-3919-4A36-B40D-C887FBEBD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9F09B-8714-4D11-A0AE-ECDF7273C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A2B28-A87B-45B9-A06D-058F02781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E9D1D-48DF-44EC-8B28-949E8B923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6C5DF-D314-49C0-9C1B-427765F7D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8D2B9-DD19-4AF6-BC1B-21455E454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4E02E-9604-42C1-AD92-B47681A9D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9FFFC-FC29-42EE-90F1-32A248370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8C81F-0701-44E6-8751-31417D21D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307CD-AE11-4372-BCCC-D3B3DFFC9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2000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63A33C-8B6F-4A3A-BD98-19E426841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1" r:id="rId2"/>
    <p:sldLayoutId id="2147484422" r:id="rId3"/>
    <p:sldLayoutId id="2147484423" r:id="rId4"/>
    <p:sldLayoutId id="2147484424" r:id="rId5"/>
    <p:sldLayoutId id="2147484425" r:id="rId6"/>
    <p:sldLayoutId id="2147484426" r:id="rId7"/>
    <p:sldLayoutId id="2147484427" r:id="rId8"/>
    <p:sldLayoutId id="2147484428" r:id="rId9"/>
    <p:sldLayoutId id="2147484429" r:id="rId10"/>
    <p:sldLayoutId id="2147484430" r:id="rId11"/>
    <p:sldLayoutId id="2147484431" r:id="rId12"/>
  </p:sldLayoutIdLst>
  <p:transition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2.jpeg"/><Relationship Id="rId5" Type="http://schemas.openxmlformats.org/officeDocument/2006/relationships/image" Target="../media/image27.jpeg"/><Relationship Id="rId10" Type="http://schemas.openxmlformats.org/officeDocument/2006/relationships/image" Target="../media/image11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welcome-bl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6846"/>
            <a:ext cx="9144000" cy="470430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066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438399"/>
            <a:ext cx="6096000" cy="2308324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"/>
              <a:defRPr/>
            </a:pP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 গোলাম ফারুক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"/>
              <a:defRPr/>
            </a:pP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 সি টি শিক্ষক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"/>
              <a:defRPr/>
            </a:pP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ভবানীপুর মাধ্যমিক বিদ্যালয়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"/>
              <a:defRPr/>
            </a:pP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হরিণাকুণ্ডু,ঝিনাইদহ।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154509"/>
            <a:ext cx="2133596" cy="2620206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228600" y="381000"/>
            <a:ext cx="8610600" cy="9144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metal">
            <a:bevelT prst="slope"/>
            <a:bevelB prst="slop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bn-BD" sz="5400" dirty="0">
                <a:solidFill>
                  <a:srgbClr val="FF9933"/>
                </a:solidFill>
                <a:latin typeface="NikoshBAN" pitchFamily="2" charset="0"/>
                <a:cs typeface="NikoshBAN" pitchFamily="2" charset="0"/>
              </a:rPr>
              <a:t>বিষয়ঃ কম্পিউটার শিক্ষা</a:t>
            </a:r>
            <a:endParaRPr lang="en-US" sz="5400" dirty="0">
              <a:solidFill>
                <a:srgbClr val="FF9933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81000" y="1600200"/>
            <a:ext cx="5029200" cy="3411538"/>
            <a:chOff x="76200" y="1676400"/>
            <a:chExt cx="5029200" cy="3124365"/>
          </a:xfrm>
        </p:grpSpPr>
        <p:sp>
          <p:nvSpPr>
            <p:cNvPr id="2" name="Rectangle 4"/>
            <p:cNvSpPr>
              <a:spLocks noChangeArrowheads="1"/>
            </p:cNvSpPr>
            <p:nvPr/>
          </p:nvSpPr>
          <p:spPr bwMode="auto">
            <a:xfrm>
              <a:off x="76200" y="3786033"/>
              <a:ext cx="5029200" cy="1014732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prst="relaxedInset"/>
              <a:bevelB w="152400" h="50800" prst="softRound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bn-BD" sz="6600" dirty="0">
                  <a:solidFill>
                    <a:srgbClr val="FF3300"/>
                  </a:solidFill>
                  <a:latin typeface="SutonnyMJ" pitchFamily="2" charset="0"/>
                  <a:cs typeface="NikoshBAN" pitchFamily="2" charset="0"/>
                </a:rPr>
                <a:t>সময়ঃ ৪০ মিনিট</a:t>
              </a:r>
              <a:endParaRPr lang="en-US" sz="6600" dirty="0">
                <a:solidFill>
                  <a:srgbClr val="FF3300"/>
                </a:solidFill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108552" name="Text Box 8"/>
            <p:cNvSpPr txBox="1">
              <a:spLocks noChangeArrowheads="1"/>
            </p:cNvSpPr>
            <p:nvPr/>
          </p:nvSpPr>
          <p:spPr bwMode="auto">
            <a:xfrm>
              <a:off x="381000" y="1676400"/>
              <a:ext cx="4114800" cy="704672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extrusionH="76200" contourW="12700" prstMaterial="matte">
              <a:bevelT prst="slope"/>
              <a:bevelB prst="slope"/>
              <a:extrusionClr>
                <a:schemeClr val="accent1"/>
              </a:extrusionClr>
              <a:contourClr>
                <a:schemeClr val="accent4"/>
              </a:contourClr>
            </a:sp3d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bn-BD" sz="4400" dirty="0" smtClean="0">
                  <a:solidFill>
                    <a:srgbClr val="CCFF66"/>
                  </a:solidFill>
                  <a:latin typeface="SutonnyMJ" pitchFamily="2" charset="0"/>
                  <a:ea typeface="Arial Unicode MS" pitchFamily="34" charset="-128"/>
                  <a:cs typeface="NikoshBAN" pitchFamily="2" charset="0"/>
                </a:rPr>
                <a:t>শ্রেণীঃ ৭ম,৮ম ও ৯ম</a:t>
              </a:r>
              <a:endParaRPr lang="en-US" sz="4400" dirty="0">
                <a:solidFill>
                  <a:srgbClr val="CCFF66"/>
                </a:solidFill>
                <a:latin typeface="SutonnyMJ" pitchFamily="2" charset="0"/>
                <a:ea typeface="Arial Unicode MS" pitchFamily="34" charset="-128"/>
                <a:cs typeface="SutonnyMJ" pitchFamily="2" charset="0"/>
              </a:endParaRPr>
            </a:p>
          </p:txBody>
        </p:sp>
        <p:sp>
          <p:nvSpPr>
            <p:cNvPr id="108553" name="Text Box 9"/>
            <p:cNvSpPr txBox="1">
              <a:spLocks noChangeArrowheads="1"/>
            </p:cNvSpPr>
            <p:nvPr/>
          </p:nvSpPr>
          <p:spPr bwMode="auto">
            <a:xfrm>
              <a:off x="76200" y="2653400"/>
              <a:ext cx="5029200" cy="761049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  <a:effectLst>
              <a:innerShdw blurRad="63500" dist="50800" dir="16200000">
                <a:schemeClr val="accent1">
                  <a:lumMod val="75000"/>
                  <a:alpha val="50000"/>
                </a:scheme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  <a:bevelB prst="relaxedInset"/>
            </a:sp3d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bn-BD" sz="4800" dirty="0" smtClean="0">
                  <a:solidFill>
                    <a:srgbClr val="FFFF00"/>
                  </a:solidFill>
                  <a:latin typeface="SutonnyMJ" pitchFamily="2" charset="0"/>
                  <a:cs typeface="NikoshBAN" pitchFamily="2" charset="0"/>
                </a:rPr>
                <a:t>তারিখঃ</a:t>
              </a:r>
              <a:endPara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 advTm="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1524000" y="228600"/>
            <a:ext cx="5791200" cy="1676400"/>
          </a:xfrm>
          <a:prstGeom prst="cloudCallout">
            <a:avLst>
              <a:gd name="adj1" fmla="val -43750"/>
              <a:gd name="adj2" fmla="val 70000"/>
            </a:avLst>
          </a:prstGeom>
          <a:gradFill rotWithShape="1">
            <a:gsLst>
              <a:gs pos="0">
                <a:srgbClr val="4133F7"/>
              </a:gs>
              <a:gs pos="100000">
                <a:srgbClr val="3A0AC2"/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bn-BD" sz="8000" u="sng" dirty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শিখণ ফল</a:t>
            </a:r>
            <a:endParaRPr lang="en-US" sz="8000" u="sng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81000" y="2438400"/>
            <a:ext cx="8305800" cy="4113387"/>
            <a:chOff x="381000" y="2438400"/>
            <a:chExt cx="8305800" cy="4113387"/>
          </a:xfrm>
        </p:grpSpPr>
        <p:grpSp>
          <p:nvGrpSpPr>
            <p:cNvPr id="2" name="Group 7"/>
            <p:cNvGrpSpPr>
              <a:grpSpLocks/>
            </p:cNvGrpSpPr>
            <p:nvPr/>
          </p:nvGrpSpPr>
          <p:grpSpPr bwMode="auto">
            <a:xfrm>
              <a:off x="381000" y="2438400"/>
              <a:ext cx="8305800" cy="4113387"/>
              <a:chOff x="381000" y="2438400"/>
              <a:chExt cx="8305800" cy="3540113"/>
            </a:xfrm>
          </p:grpSpPr>
          <p:sp>
            <p:nvSpPr>
              <p:cNvPr id="6152" name="Text Box 14"/>
              <p:cNvSpPr txBox="1">
                <a:spLocks noChangeArrowheads="1"/>
              </p:cNvSpPr>
              <p:nvPr/>
            </p:nvSpPr>
            <p:spPr bwMode="auto">
              <a:xfrm>
                <a:off x="381000" y="2438400"/>
                <a:ext cx="8077200" cy="76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Tx/>
                  <a:buBlip>
                    <a:blip r:embed="rId3"/>
                  </a:buBlip>
                </a:pPr>
                <a:r>
                  <a:rPr lang="en-US" sz="4400" dirty="0">
                    <a:solidFill>
                      <a:srgbClr val="6DFB81"/>
                    </a:solidFill>
                  </a:rPr>
                  <a:t> </a:t>
                </a:r>
                <a:r>
                  <a:rPr lang="en-US" sz="4400" dirty="0" err="1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কম্পিউটারের</a:t>
                </a:r>
                <a:r>
                  <a:rPr lang="en-US" sz="4400" dirty="0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সংজ্ঞা</a:t>
                </a:r>
                <a:r>
                  <a:rPr lang="en-US" sz="4400" dirty="0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বলতে</a:t>
                </a:r>
                <a:r>
                  <a:rPr lang="en-US" sz="4400" dirty="0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4400" dirty="0">
                    <a:solidFill>
                      <a:srgbClr val="6DFB81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  <p:sp>
            <p:nvSpPr>
              <p:cNvPr id="6153" name="Text Box 16"/>
              <p:cNvSpPr txBox="1">
                <a:spLocks noChangeArrowheads="1"/>
              </p:cNvSpPr>
              <p:nvPr/>
            </p:nvSpPr>
            <p:spPr bwMode="auto">
              <a:xfrm>
                <a:off x="381000" y="4274645"/>
                <a:ext cx="7010400" cy="641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Tx/>
                  <a:buBlip>
                    <a:blip r:embed="rId4"/>
                  </a:buBlip>
                </a:pPr>
                <a:r>
                  <a:rPr lang="en-US" sz="3600" dirty="0">
                    <a:solidFill>
                      <a:srgbClr val="FF5B92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কম্পিউটারের</a:t>
                </a:r>
                <a:r>
                  <a:rPr lang="en-US" sz="3600" dirty="0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বৈশিষ্ট্যগুলো</a:t>
                </a:r>
                <a:r>
                  <a:rPr lang="en-US" sz="3600" dirty="0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লিখতে</a:t>
                </a:r>
                <a:r>
                  <a:rPr lang="en-US" sz="3600" dirty="0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3600" dirty="0">
                    <a:solidFill>
                      <a:srgbClr val="FF5B92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  <p:sp>
            <p:nvSpPr>
              <p:cNvPr id="6154" name="Text Box 17"/>
              <p:cNvSpPr txBox="1">
                <a:spLocks noChangeArrowheads="1"/>
              </p:cNvSpPr>
              <p:nvPr/>
            </p:nvSpPr>
            <p:spPr bwMode="auto">
              <a:xfrm>
                <a:off x="381000" y="5051425"/>
                <a:ext cx="8305800" cy="927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FontTx/>
                  <a:buBlip>
                    <a:blip r:embed="rId5"/>
                  </a:buBlip>
                </a:pPr>
                <a:r>
                  <a:rPr lang="en-US" sz="3600" dirty="0">
                    <a:solidFill>
                      <a:srgbClr val="E3F127"/>
                    </a:solidFill>
                  </a:rPr>
                  <a:t> 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কম্পিউটার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এবং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অন্যান্য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যন্ত্রের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মধ্যে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পার্থক্য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নির্ণয়</a:t>
                </a:r>
                <a:endParaRPr lang="en-US" sz="2800" dirty="0">
                  <a:solidFill>
                    <a:srgbClr val="E3F127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করতে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2800" dirty="0">
                    <a:solidFill>
                      <a:srgbClr val="E3F127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</p:grp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609600" y="3733800"/>
              <a:ext cx="7924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Tx/>
                <a:buBlip>
                  <a:blip r:embed="rId3"/>
                </a:buBlip>
              </a:pPr>
              <a:r>
                <a:rPr lang="en-US" sz="3600" dirty="0">
                  <a:solidFill>
                    <a:srgbClr val="6DFB81"/>
                  </a:solidFill>
                </a:rPr>
                <a:t> </a:t>
              </a:r>
              <a:r>
                <a:rPr lang="en-US" sz="3600" dirty="0" err="1">
                  <a:solidFill>
                    <a:srgbClr val="6DFB81"/>
                  </a:solidFill>
                  <a:latin typeface="NikoshBAN" pitchFamily="2" charset="0"/>
                  <a:cs typeface="NikoshBAN" pitchFamily="2" charset="0"/>
                </a:rPr>
                <a:t>কম্পিউটারের</a:t>
              </a:r>
              <a:r>
                <a:rPr lang="en-US" sz="3600" dirty="0">
                  <a:solidFill>
                    <a:srgbClr val="6DFB8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dirty="0" smtClean="0">
                  <a:solidFill>
                    <a:srgbClr val="6DFB81"/>
                  </a:solidFill>
                  <a:latin typeface="NikoshBAN" pitchFamily="2" charset="0"/>
                  <a:cs typeface="NikoshBAN" pitchFamily="2" charset="0"/>
                </a:rPr>
                <a:t>বিভিন্ন প্রজন্মের বর্ণনা দিতে পারবে।</a:t>
              </a:r>
              <a:endParaRPr lang="en-US" sz="3600" dirty="0">
                <a:solidFill>
                  <a:srgbClr val="6DFB8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acuscomput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0384"/>
            <a:ext cx="8153400" cy="67052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55626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1DFB47"/>
                </a:solidFill>
                <a:latin typeface="Times New Roman" pitchFamily="18" charset="0"/>
                <a:cs typeface="Times New Roman" pitchFamily="18" charset="0"/>
              </a:rPr>
              <a:t>Abacus Computer</a:t>
            </a:r>
            <a:endParaRPr lang="en-US" sz="3600" dirty="0">
              <a:solidFill>
                <a:srgbClr val="1DFB4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vs-ibm-16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22120" cy="685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33600" y="33528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IBM-1620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skto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Desktop Computer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" y="1143000"/>
            <a:ext cx="8915400" cy="2676525"/>
            <a:chOff x="228600" y="1143000"/>
            <a:chExt cx="8915400" cy="2676525"/>
          </a:xfrm>
        </p:grpSpPr>
        <p:pic>
          <p:nvPicPr>
            <p:cNvPr id="8200" name="Picture 6" descr="abacus1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05600" y="1381125"/>
              <a:ext cx="2438400" cy="243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1" name="Picture 2" descr="E:\Picture\picture.net\Computer3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1143000"/>
              <a:ext cx="2170113" cy="2014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-381000" y="275590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কম্পিউটার ও কম্পিউটারের ইতিহাস</a:t>
            </a:r>
            <a:endParaRPr lang="en-US" sz="16600" dirty="0">
              <a:solidFill>
                <a:srgbClr val="C00000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2292350" y="234950"/>
            <a:ext cx="5105400" cy="11080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6600" u="sng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u="sng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পাঠঃ</a:t>
            </a:r>
            <a:endParaRPr lang="en-US" sz="66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E:\A2I Training\New Folder\girls%20paint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800" y="0"/>
            <a:ext cx="820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own Arrow 2">
            <a:hlinkClick r:id="" action="ppaction://hlinkshowjump?jump=nextslide"/>
          </p:cNvPr>
          <p:cNvSpPr/>
          <p:nvPr/>
        </p:nvSpPr>
        <p:spPr>
          <a:xfrm>
            <a:off x="8001000" y="5334000"/>
            <a:ext cx="1371600" cy="990600"/>
          </a:xfrm>
          <a:prstGeom prst="downArrow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NEXT Slide</a:t>
            </a:r>
          </a:p>
        </p:txBody>
      </p:sp>
      <p:sp>
        <p:nvSpPr>
          <p:cNvPr id="5" name="Left Arrow 4"/>
          <p:cNvSpPr/>
          <p:nvPr/>
        </p:nvSpPr>
        <p:spPr>
          <a:xfrm>
            <a:off x="8001000" y="228600"/>
            <a:ext cx="1143000" cy="1447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Click here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8859-insert-c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1408" y="381000"/>
            <a:ext cx="416259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bacus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33400"/>
            <a:ext cx="1906385" cy="1807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sCAWL7VH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762000"/>
            <a:ext cx="200585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57200" y="0"/>
            <a:ext cx="7086600" cy="3341269"/>
            <a:chOff x="457200" y="0"/>
            <a:chExt cx="7086600" cy="3341688"/>
          </a:xfrm>
        </p:grpSpPr>
        <p:sp>
          <p:nvSpPr>
            <p:cNvPr id="10248" name="TextBox 6"/>
            <p:cNvSpPr txBox="1">
              <a:spLocks noChangeArrowheads="1"/>
            </p:cNvSpPr>
            <p:nvPr/>
          </p:nvSpPr>
          <p:spPr bwMode="auto">
            <a:xfrm>
              <a:off x="1752600" y="0"/>
              <a:ext cx="2514600" cy="400160"/>
            </a:xfrm>
            <a:prstGeom prst="rect">
              <a:avLst/>
            </a:prstGeom>
            <a:solidFill>
              <a:srgbClr val="1DFB47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এবাকা</a:t>
              </a:r>
              <a:r>
                <a:rPr lang="en-US" sz="20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/</a:t>
              </a:r>
              <a:r>
                <a:rPr lang="en-US" sz="20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গননাকারী</a:t>
              </a:r>
              <a:r>
                <a:rPr lang="en-US" sz="20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যন্ত্র</a:t>
              </a:r>
              <a:r>
                <a:rPr lang="en-US" sz="20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10249" name="TextBox 8"/>
            <p:cNvSpPr txBox="1">
              <a:spLocks noChangeArrowheads="1"/>
            </p:cNvSpPr>
            <p:nvPr/>
          </p:nvSpPr>
          <p:spPr bwMode="auto">
            <a:xfrm>
              <a:off x="457200" y="838305"/>
              <a:ext cx="20574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4800" dirty="0" err="1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বিদ্যু</a:t>
              </a:r>
              <a:r>
                <a:rPr lang="en-US" sz="48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ৎ</a:t>
              </a:r>
            </a:p>
          </p:txBody>
        </p:sp>
        <p:sp>
          <p:nvSpPr>
            <p:cNvPr id="10250" name="TextBox 7"/>
            <p:cNvSpPr txBox="1">
              <a:spLocks noChangeArrowheads="1"/>
            </p:cNvSpPr>
            <p:nvPr/>
          </p:nvSpPr>
          <p:spPr bwMode="auto">
            <a:xfrm>
              <a:off x="4724400" y="2971800"/>
              <a:ext cx="28194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NikoshBAN" pitchFamily="2" charset="0"/>
                  <a:cs typeface="NikoshBAN" pitchFamily="2" charset="0"/>
                </a:rPr>
                <a:t>CD Rom/ Memory</a:t>
              </a: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5486400" y="1219200"/>
            <a:ext cx="1524000" cy="1066800"/>
          </a:xfrm>
          <a:prstGeom prst="straightConnector1">
            <a:avLst/>
          </a:prstGeom>
          <a:ln w="38100" cmpd="dbl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mages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3837398"/>
            <a:ext cx="4800600" cy="3020602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33528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05600" y="4343400"/>
            <a:ext cx="2438400" cy="70788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4000" dirty="0">
              <a:solidFill>
                <a:srgbClr val="07ADB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6019800" y="4572000"/>
            <a:ext cx="685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1447800" y="457199"/>
            <a:ext cx="5715000" cy="143351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1219200" y="2514600"/>
            <a:ext cx="7696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7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7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7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A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304800"/>
            <a:ext cx="9144000" cy="1371600"/>
          </a:xfrm>
          <a:prstGeom prst="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1"/>
            <a:tileRect/>
          </a:gra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8800" b="1" dirty="0">
                <a:solidFill>
                  <a:srgbClr val="FFFF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    </a:t>
            </a:r>
            <a:r>
              <a:rPr lang="en-US" sz="8800" b="1" dirty="0" err="1">
                <a:solidFill>
                  <a:srgbClr val="FFFF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কম্পিউটার</a:t>
            </a:r>
            <a:endParaRPr lang="en-US" sz="8800" b="1" dirty="0">
              <a:solidFill>
                <a:srgbClr val="FFFF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1026" name="Picture 2" descr="E:\Picture\picture.net\Untitled-11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304800"/>
            <a:ext cx="19208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3276600"/>
            <a:ext cx="8534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গণনাকারী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প্রক্রিয়ার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bn-BD" sz="4400" dirty="0" smtClean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তথ্য</a:t>
            </a:r>
            <a:r>
              <a:rPr lang="en-US" sz="4400" dirty="0" smtClean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ধারণ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400" dirty="0">
                <a:solidFill>
                  <a:srgbClr val="00C8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13B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13BC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Computer02.jpg"/>
          <p:cNvPicPr>
            <a:picLocks noChangeAspect="1" noChangeArrowheads="1"/>
          </p:cNvPicPr>
          <p:nvPr/>
        </p:nvPicPr>
        <p:blipFill>
          <a:blip r:embed="rId2"/>
          <a:srcRect l="29424" t="4335" r="25885" b="18787"/>
          <a:stretch>
            <a:fillRect/>
          </a:stretch>
        </p:blipFill>
        <p:spPr bwMode="auto">
          <a:xfrm>
            <a:off x="0" y="0"/>
            <a:ext cx="449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9" descr="CAMJ0PEF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11638"/>
            <a:ext cx="32766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1" descr="abacu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267200"/>
            <a:ext cx="2819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emory5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192088"/>
            <a:ext cx="3630613" cy="36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email_laptop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4267200"/>
            <a:ext cx="2971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724400" y="4572000"/>
            <a:ext cx="3657600" cy="1549400"/>
            <a:chOff x="3733801" y="685800"/>
            <a:chExt cx="3657600" cy="1549746"/>
          </a:xfrm>
        </p:grpSpPr>
        <p:pic>
          <p:nvPicPr>
            <p:cNvPr id="6177" name="Picture 5" descr="J:\punchcard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33801" y="685800"/>
              <a:ext cx="3657600" cy="1549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8" name="TextBox 25"/>
            <p:cNvSpPr txBox="1">
              <a:spLocks noChangeArrowheads="1"/>
            </p:cNvSpPr>
            <p:nvPr/>
          </p:nvSpPr>
          <p:spPr bwMode="auto">
            <a:xfrm>
              <a:off x="4419600" y="1676400"/>
              <a:ext cx="2362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solidFill>
                    <a:srgbClr val="002060"/>
                  </a:solidFill>
                  <a:latin typeface="Calibri" pitchFamily="34" charset="0"/>
                </a:rPr>
                <a:t>Punch Card</a:t>
              </a: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4495800" y="1524000"/>
            <a:ext cx="3933825" cy="2857500"/>
            <a:chOff x="4495800" y="1524000"/>
            <a:chExt cx="3933825" cy="2857500"/>
          </a:xfrm>
        </p:grpSpPr>
        <p:pic>
          <p:nvPicPr>
            <p:cNvPr id="6175" name="Picture 2" descr="J:\eniac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95800" y="1524000"/>
              <a:ext cx="3933825" cy="285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6" name="TextBox 32"/>
            <p:cNvSpPr txBox="1">
              <a:spLocks noChangeArrowheads="1"/>
            </p:cNvSpPr>
            <p:nvPr/>
          </p:nvSpPr>
          <p:spPr bwMode="auto">
            <a:xfrm>
              <a:off x="5410200" y="32004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Calibri" pitchFamily="34" charset="0"/>
                </a:rPr>
                <a:t>ENIAC-1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Computer Generations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" y="2133600"/>
            <a:ext cx="3352800" cy="40005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Generation (1946-59):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3305129"/>
            <a:ext cx="2895600" cy="3698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Generation  (1959-65) 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4125912"/>
            <a:ext cx="2743200" cy="369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3rd Generation  (1965-71) 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4874635"/>
            <a:ext cx="350520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4th Generation  (1971-Present) 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5618486"/>
            <a:ext cx="2971800" cy="3698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5th Generation  (Future) :</a:t>
            </a: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4800600" y="1600200"/>
            <a:ext cx="3962400" cy="2362200"/>
            <a:chOff x="3581400" y="2438400"/>
            <a:chExt cx="2638425" cy="1733550"/>
          </a:xfrm>
        </p:grpSpPr>
        <p:pic>
          <p:nvPicPr>
            <p:cNvPr id="6173" name="Picture 3" descr="J:\Ibm-1620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81400" y="2438400"/>
              <a:ext cx="2638425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3962400" y="3429000"/>
              <a:ext cx="1828800" cy="36933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11430"/>
                  <a:solidFill>
                    <a:srgbClr val="FFFF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  <a:cs typeface="+mn-cs"/>
                </a:rPr>
                <a:t>IBM-1620</a:t>
              </a:r>
            </a:p>
          </p:txBody>
        </p:sp>
      </p:grpSp>
      <p:grpSp>
        <p:nvGrpSpPr>
          <p:cNvPr id="11" name="Group 39"/>
          <p:cNvGrpSpPr>
            <a:grpSpLocks/>
          </p:cNvGrpSpPr>
          <p:nvPr/>
        </p:nvGrpSpPr>
        <p:grpSpPr bwMode="auto">
          <a:xfrm>
            <a:off x="5791200" y="4191000"/>
            <a:ext cx="3016250" cy="2260600"/>
            <a:chOff x="4572000" y="4191000"/>
            <a:chExt cx="3017032" cy="2260600"/>
          </a:xfrm>
        </p:grpSpPr>
        <p:pic>
          <p:nvPicPr>
            <p:cNvPr id="6171" name="Picture 4" descr="J:\magnetic core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72000" y="4191000"/>
              <a:ext cx="3017032" cy="226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TextBox 41"/>
            <p:cNvSpPr txBox="1"/>
            <p:nvPr/>
          </p:nvSpPr>
          <p:spPr>
            <a:xfrm>
              <a:off x="4724440" y="6019800"/>
              <a:ext cx="2743911" cy="369888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FFFF00"/>
                  </a:solidFill>
                </a:rPr>
                <a:t>Magnetic core Memory</a:t>
              </a:r>
            </a:p>
          </p:txBody>
        </p:sp>
      </p:grpSp>
      <p:pic>
        <p:nvPicPr>
          <p:cNvPr id="43" name="Picture 6" descr="J:\transiste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4038600"/>
            <a:ext cx="24066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43"/>
          <p:cNvGrpSpPr>
            <a:grpSpLocks/>
          </p:cNvGrpSpPr>
          <p:nvPr/>
        </p:nvGrpSpPr>
        <p:grpSpPr bwMode="auto">
          <a:xfrm>
            <a:off x="4800600" y="1600200"/>
            <a:ext cx="4114800" cy="2438400"/>
            <a:chOff x="6096000" y="2209800"/>
            <a:chExt cx="2819400" cy="1866900"/>
          </a:xfrm>
        </p:grpSpPr>
        <p:pic>
          <p:nvPicPr>
            <p:cNvPr id="6169" name="Picture 2" descr="J:\220px-DM_IBM_S360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096000" y="2209800"/>
              <a:ext cx="2794000" cy="1866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TextBox 45"/>
            <p:cNvSpPr txBox="1"/>
            <p:nvPr/>
          </p:nvSpPr>
          <p:spPr>
            <a:xfrm>
              <a:off x="7620000" y="3429000"/>
              <a:ext cx="1295400" cy="36933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11430"/>
                  <a:solidFill>
                    <a:srgbClr val="FFFF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  <a:cs typeface="+mn-cs"/>
                </a:rPr>
                <a:t>IBM-360</a:t>
              </a:r>
            </a:p>
          </p:txBody>
        </p:sp>
      </p:grp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3495675" y="4714875"/>
            <a:ext cx="2143125" cy="1838325"/>
            <a:chOff x="3124200" y="4343400"/>
            <a:chExt cx="2143125" cy="2143125"/>
          </a:xfrm>
        </p:grpSpPr>
        <p:pic>
          <p:nvPicPr>
            <p:cNvPr id="6167" name="Picture 4" descr="J:\iIC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24200" y="4343400"/>
              <a:ext cx="2143125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4876800" y="4800527"/>
              <a:ext cx="381000" cy="37014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IC</a:t>
              </a:r>
            </a:p>
          </p:txBody>
        </p:sp>
      </p:grpSp>
      <p:grpSp>
        <p:nvGrpSpPr>
          <p:cNvPr id="14" name="Group 49"/>
          <p:cNvGrpSpPr>
            <a:grpSpLocks/>
          </p:cNvGrpSpPr>
          <p:nvPr/>
        </p:nvGrpSpPr>
        <p:grpSpPr bwMode="auto">
          <a:xfrm>
            <a:off x="6172200" y="4343400"/>
            <a:ext cx="2667000" cy="1595438"/>
            <a:chOff x="3581400" y="2438400"/>
            <a:chExt cx="2667000" cy="1595437"/>
          </a:xfrm>
        </p:grpSpPr>
        <p:pic>
          <p:nvPicPr>
            <p:cNvPr id="6165" name="Picture 2" descr="J:\semicon memory.jp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619500" y="2824162"/>
              <a:ext cx="1905000" cy="1209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6" name="TextBox 51"/>
            <p:cNvSpPr txBox="1">
              <a:spLocks noChangeArrowheads="1"/>
            </p:cNvSpPr>
            <p:nvPr/>
          </p:nvSpPr>
          <p:spPr bwMode="auto">
            <a:xfrm>
              <a:off x="3581400" y="2438400"/>
              <a:ext cx="2667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Calibri" pitchFamily="34" charset="0"/>
                </a:rPr>
                <a:t>Semi Conductor Memory</a:t>
              </a:r>
            </a:p>
          </p:txBody>
        </p:sp>
      </p:grpSp>
      <p:pic>
        <p:nvPicPr>
          <p:cNvPr id="1032" name="Picture 8" descr="J:\desktop-computer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81600" y="1447800"/>
            <a:ext cx="3638550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7" descr="J:\cpu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943600" y="44958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3" descr="J:\future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495800" y="1981200"/>
            <a:ext cx="441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29" y="3124200"/>
            <a:ext cx="86868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কম্পিউটারের বিভিন্ন প্রজন্মের দুটি করে বৈশিষ্ট লিখ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838200"/>
            <a:ext cx="4724400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E:\Picture\picture.net\asustek_internet_radio_air_1.jpg"/>
          <p:cNvPicPr>
            <a:picLocks noChangeAspect="1" noChangeArrowheads="1"/>
          </p:cNvPicPr>
          <p:nvPr/>
        </p:nvPicPr>
        <p:blipFill>
          <a:blip r:embed="rId2"/>
          <a:srcRect l="2178" t="2388" r="4174"/>
          <a:stretch>
            <a:fillRect/>
          </a:stretch>
        </p:blipFill>
        <p:spPr bwMode="auto">
          <a:xfrm>
            <a:off x="2438400" y="4267200"/>
            <a:ext cx="2362200" cy="2286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cxnSp>
        <p:nvCxnSpPr>
          <p:cNvPr id="9" name="Straight Connector 8"/>
          <p:cNvCxnSpPr/>
          <p:nvPr/>
        </p:nvCxnSpPr>
        <p:spPr>
          <a:xfrm rot="5400000">
            <a:off x="1675607" y="3428206"/>
            <a:ext cx="6858000" cy="1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1" name="Picture 9" descr="2128CD_player.jpg"/>
          <p:cNvPicPr>
            <a:picLocks noChangeAspect="1"/>
          </p:cNvPicPr>
          <p:nvPr/>
        </p:nvPicPr>
        <p:blipFill>
          <a:blip r:embed="rId3"/>
          <a:srcRect l="17647" t="4819" r="11765"/>
          <a:stretch>
            <a:fillRect/>
          </a:stretch>
        </p:blipFill>
        <p:spPr bwMode="auto">
          <a:xfrm>
            <a:off x="0" y="4495800"/>
            <a:ext cx="1982676" cy="1981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0" y="1828800"/>
            <a:ext cx="5029200" cy="2209800"/>
            <a:chOff x="0" y="2362200"/>
            <a:chExt cx="5029200" cy="2209799"/>
          </a:xfrm>
        </p:grpSpPr>
        <p:pic>
          <p:nvPicPr>
            <p:cNvPr id="16399" name="Picture 13" descr="DVD_Player.jpg"/>
            <p:cNvPicPr>
              <a:picLocks noChangeAspect="1"/>
            </p:cNvPicPr>
            <p:nvPr/>
          </p:nvPicPr>
          <p:blipFill>
            <a:blip r:embed="rId4"/>
            <a:srcRect l="2222" t="41112" r="10001" b="41112"/>
            <a:stretch>
              <a:fillRect/>
            </a:stretch>
          </p:blipFill>
          <p:spPr bwMode="auto">
            <a:xfrm>
              <a:off x="0" y="3886200"/>
              <a:ext cx="2781300" cy="563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5" name="Picture 14" descr="3D Picture-193.JPG"/>
            <p:cNvPicPr>
              <a:picLocks noChangeAspect="1"/>
            </p:cNvPicPr>
            <p:nvPr/>
          </p:nvPicPr>
          <p:blipFill>
            <a:blip r:embed="rId5"/>
            <a:srcRect l="23333" t="13333" r="15000" b="2222"/>
            <a:stretch>
              <a:fillRect/>
            </a:stretch>
          </p:blipFill>
          <p:spPr bwMode="auto">
            <a:xfrm>
              <a:off x="2362200" y="2438400"/>
              <a:ext cx="2667000" cy="2133599"/>
            </a:xfrm>
            <a:prstGeom prst="ellipse">
              <a:avLst/>
            </a:prstGeom>
            <a:ln>
              <a:solidFill>
                <a:srgbClr val="841677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  <a:softEdge rad="112500"/>
            </a:effectLst>
          </p:spPr>
        </p:pic>
        <p:pic>
          <p:nvPicPr>
            <p:cNvPr id="13" name="Picture 12" descr="defaultCAB1S5CS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362200"/>
              <a:ext cx="1981200" cy="1485900"/>
            </a:xfrm>
            <a:prstGeom prst="rect">
              <a:avLst/>
            </a:prstGeom>
            <a:ln>
              <a:noFill/>
            </a:ln>
            <a:effectLst>
              <a:outerShdw blurRad="50800" dist="50800" dir="5400000" algn="ctr" rotWithShape="0">
                <a:srgbClr val="00C800"/>
              </a:outerShdw>
              <a:softEdge rad="112500"/>
            </a:effectLst>
          </p:spPr>
        </p:pic>
      </p:grpSp>
      <p:pic>
        <p:nvPicPr>
          <p:cNvPr id="16" name="Picture 15" descr="imagesCAARSDY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0" y="4788569"/>
            <a:ext cx="1524000" cy="2069431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0" y="0"/>
            <a:ext cx="5105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আমাদের পরিচিত  বিভিন্ন  ইলেক্ট্রনিক্স যন্ত্র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257800" y="14288"/>
            <a:ext cx="3657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>
                <a:solidFill>
                  <a:srgbClr val="FF0000"/>
                </a:solidFill>
              </a:rPr>
              <a:t>কম্পিউটার</a:t>
            </a:r>
          </a:p>
        </p:txBody>
      </p:sp>
      <p:pic>
        <p:nvPicPr>
          <p:cNvPr id="17" name="Picture 16" descr="ash copy.jpg"/>
          <p:cNvPicPr>
            <a:picLocks noChangeAspect="1"/>
          </p:cNvPicPr>
          <p:nvPr/>
        </p:nvPicPr>
        <p:blipFill>
          <a:blip r:embed="rId8"/>
          <a:srcRect l="6173" r="3292" b="1667"/>
          <a:stretch>
            <a:fillRect/>
          </a:stretch>
        </p:blipFill>
        <p:spPr>
          <a:xfrm>
            <a:off x="5486400" y="685800"/>
            <a:ext cx="3429000" cy="3967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 descr="web camera.jpg"/>
          <p:cNvPicPr>
            <a:picLocks noChangeAspect="1"/>
          </p:cNvPicPr>
          <p:nvPr/>
        </p:nvPicPr>
        <p:blipFill>
          <a:blip r:embed="rId9"/>
          <a:srcRect l="23334" t="16666" r="23334" b="23334"/>
          <a:stretch>
            <a:fillRect/>
          </a:stretch>
        </p:blipFill>
        <p:spPr bwMode="auto">
          <a:xfrm>
            <a:off x="5715000" y="685800"/>
            <a:ext cx="9144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Electronic_Calculato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19400" y="457200"/>
            <a:ext cx="1600200" cy="1600200"/>
          </a:xfrm>
          <a:prstGeom prst="rect">
            <a:avLst/>
          </a:prstGeom>
        </p:spPr>
      </p:pic>
      <p:pic>
        <p:nvPicPr>
          <p:cNvPr id="19" name="Picture 18" descr="tv.jpe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457200"/>
            <a:ext cx="1752600" cy="1247851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>
            <a:spLocks noChangeArrowheads="1"/>
          </p:cNvSpPr>
          <p:nvPr/>
        </p:nvSpPr>
        <p:spPr bwMode="auto">
          <a:xfrm>
            <a:off x="990600" y="31750"/>
            <a:ext cx="6918325" cy="2081213"/>
          </a:xfrm>
          <a:prstGeom prst="cube">
            <a:avLst>
              <a:gd name="adj" fmla="val 25000"/>
            </a:avLst>
          </a:prstGeom>
          <a:solidFill>
            <a:schemeClr val="accent5">
              <a:lumMod val="50000"/>
            </a:schemeClr>
          </a:solidFill>
          <a:ln w="38100">
            <a:solidFill>
              <a:srgbClr val="07ADB1"/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960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96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9237" y="2181761"/>
            <a:ext cx="8686801" cy="1323439"/>
          </a:xfrm>
          <a:prstGeom prst="rect">
            <a:avLst/>
          </a:prstGeom>
          <a:solidFill>
            <a:srgbClr val="3A0AC2"/>
          </a:solidFill>
          <a:scene3d>
            <a:camera prst="orthographicFront"/>
            <a:lightRig rig="threePt" dir="t"/>
          </a:scene3d>
          <a:sp3d prstMaterial="plastic">
            <a:bevelT prst="relaxedInset"/>
            <a:bevelB w="101600" prst="riblet"/>
          </a:sp3d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ইলেক্ট্রনিক্স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endParaRPr lang="bn-BD" sz="4000" dirty="0">
              <a:solidFill>
                <a:srgbClr val="1DFB47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bn-BD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>
                <a:solidFill>
                  <a:srgbClr val="1DFB47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4200" y="3538538"/>
            <a:ext cx="2743200" cy="762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u="sng" dirty="0" err="1">
                <a:solidFill>
                  <a:srgbClr val="3BFF3B"/>
                </a:solidFill>
                <a:cs typeface="NikoshBAN" pitchFamily="2" charset="0"/>
              </a:rPr>
              <a:t>কর্মপত্রঃ</a:t>
            </a:r>
            <a:endParaRPr lang="en-US" u="sng" dirty="0">
              <a:solidFill>
                <a:srgbClr val="3BFF3B"/>
              </a:solidFill>
              <a:cs typeface="NikoshBAN" pitchFamily="2" charset="0"/>
            </a:endParaRPr>
          </a:p>
        </p:txBody>
      </p:sp>
      <p:graphicFrame>
        <p:nvGraphicFramePr>
          <p:cNvPr id="17443" name="Group 35"/>
          <p:cNvGraphicFramePr>
            <a:graphicFrameLocks noGrp="1"/>
          </p:cNvGraphicFramePr>
          <p:nvPr/>
        </p:nvGraphicFramePr>
        <p:xfrm>
          <a:off x="914400" y="4343400"/>
          <a:ext cx="7848600" cy="2377440"/>
        </p:xfrm>
        <a:graphic>
          <a:graphicData uri="http://schemas.openxmlformats.org/drawingml/2006/table">
            <a:tbl>
              <a:tblPr/>
              <a:tblGrid>
                <a:gridCol w="3924300"/>
                <a:gridCol w="39243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n-BD" sz="3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অন্যান্য ইলেক্ট্রনিক যন্ত্র</a:t>
                      </a:r>
                      <a:endParaRPr kumimoji="0" lang="en-US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n-BD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কম্পিউটার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8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১।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8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১।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167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8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২।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8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২।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167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8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৩।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800"/>
                          </a:solidFill>
                          <a:effectLst/>
                          <a:latin typeface="NikoshBAN" pitchFamily="2" charset="0"/>
                          <a:cs typeface="NikoshBAN" pitchFamily="2" charset="0"/>
                        </a:rPr>
                        <a:t>৩।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167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 autoUpdateAnimBg="0"/>
      <p:bldP spid="4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905000"/>
          <a:ext cx="8686800" cy="429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u="sng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অন্যান্য</a:t>
                      </a:r>
                      <a:r>
                        <a:rPr lang="en-US" sz="2800" u="sng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u="sng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ইলেক্ট্রনিক</a:t>
                      </a:r>
                      <a:r>
                        <a:rPr lang="en-US" sz="2800" u="sng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u="sng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যন্ত্র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u="sng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কম্পিউটার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32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১।দু’একটির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বেশী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়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করা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যায়</a:t>
                      </a:r>
                      <a:endParaRPr lang="en-US" sz="3200" baseline="0" dirty="0" smtClean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just"/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2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১।অনেক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রকম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করা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যায়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320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২। </a:t>
                      </a:r>
                      <a:r>
                        <a:rPr lang="en-US" sz="320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স্মৃতি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শক্তি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এবং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করার</a:t>
                      </a:r>
                      <a:endParaRPr lang="en-US" sz="3200" baseline="0" dirty="0" smtClean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just"/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ক্ষমতা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সীমিত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২। </a:t>
                      </a:r>
                      <a:r>
                        <a:rPr lang="en-US" sz="320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স্মৃতি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শক্তি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এবং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করার</a:t>
                      </a:r>
                      <a:endParaRPr lang="en-US" sz="3200" baseline="0" dirty="0" smtClean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ক্ষমতা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ব্যপক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 smtClean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32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r>
                        <a:rPr lang="en-US" sz="32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প্রোগ্রামিং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করা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যায়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2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৩। </a:t>
                      </a:r>
                      <a:r>
                        <a:rPr lang="en-US" sz="320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প্রোগ্রামিং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করা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যায়</a:t>
                      </a:r>
                      <a:r>
                        <a:rPr lang="en-US" sz="3200" baseline="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320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৪।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বহুমূখীতা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থাকে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৪।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মাইক্রোপ্রসেসর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থাকার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ফলে</a:t>
                      </a:r>
                      <a:endParaRPr lang="en-US" sz="3200" baseline="0" dirty="0" smtClean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বহুমূখীতা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থাকে</a:t>
                      </a:r>
                      <a:r>
                        <a:rPr lang="en-US" sz="32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3200" dirty="0" smtClean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841677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5800" y="838200"/>
            <a:ext cx="71628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  ও  অন্যান্য ইলেক্ট্রনিক্স যন্ত্রের মধ্যে পাথ্যক্য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38100" y="2362200"/>
            <a:ext cx="9144000" cy="30480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9460" name="Picture 5" descr="Question-Mark-Animated-Photo.jpg"/>
          <p:cNvPicPr>
            <a:picLocks noChangeAspect="1"/>
          </p:cNvPicPr>
          <p:nvPr/>
        </p:nvPicPr>
        <p:blipFill>
          <a:blip r:embed="rId3"/>
          <a:srcRect l="10139" t="-3482" r="20630" b="9889"/>
          <a:stretch>
            <a:fillRect/>
          </a:stretch>
        </p:blipFill>
        <p:spPr bwMode="auto">
          <a:xfrm>
            <a:off x="1219200" y="228600"/>
            <a:ext cx="11430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WordArt 6"/>
          <p:cNvSpPr>
            <a:spLocks noChangeArrowheads="1" noChangeShapeType="1" noTextEdit="1"/>
          </p:cNvSpPr>
          <p:nvPr/>
        </p:nvSpPr>
        <p:spPr bwMode="auto">
          <a:xfrm>
            <a:off x="2590800" y="790576"/>
            <a:ext cx="6172200" cy="1343024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scene3d>
            <a:camera prst="isometricOffAxis2Left"/>
            <a:lightRig rig="sunset" dir="t"/>
          </a:scene3d>
          <a:sp3d extrusionH="76200" contourW="12700" prstMaterial="softEdge">
            <a:bevelT prst="slope"/>
            <a:extrusionClr>
              <a:srgbClr val="3BFF3B"/>
            </a:extrusionClr>
            <a:contourClr>
              <a:srgbClr val="FF0000"/>
            </a:contourClr>
          </a:sp3d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>
              <a:defRPr/>
            </a:pPr>
            <a:r>
              <a:rPr lang="bn-BD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457200" y="3493416"/>
            <a:ext cx="5867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Blip>
                <a:blip r:embed="rId4"/>
              </a:buBlip>
              <a:defRPr/>
            </a:pPr>
            <a:r>
              <a:rPr 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19461" name="TextBox 9"/>
          <p:cNvSpPr txBox="1">
            <a:spLocks noChangeArrowheads="1"/>
          </p:cNvSpPr>
          <p:nvPr/>
        </p:nvSpPr>
        <p:spPr bwMode="auto">
          <a:xfrm>
            <a:off x="457200" y="2959387"/>
            <a:ext cx="647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Blip>
                <a:blip r:embed="rId5"/>
              </a:buBlip>
            </a:pP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457200" y="4078191"/>
            <a:ext cx="7391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Blip>
                <a:blip r:embed="rId6"/>
              </a:buBlip>
            </a:pP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rgbClr val="07ADB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ransition advTm="2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94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3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1" grpId="1"/>
      <p:bldP spid="3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ChangeArrowheads="1"/>
          </p:cNvSpPr>
          <p:nvPr>
            <p:ph idx="1"/>
          </p:nvPr>
        </p:nvSpPr>
        <p:spPr>
          <a:xfrm>
            <a:off x="990600" y="2819400"/>
            <a:ext cx="8153400" cy="1676400"/>
          </a:xfrm>
          <a:solidFill>
            <a:srgbClr val="3A0AC2"/>
          </a:solidFill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36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আধুনিক বিশ্বায়নের যুগে কম্পিউটার একটি অন্যতম বিষ্ময়কর আবিস্কার- তোমার উত্তরের স্বপক্ষে যুক্তি দাও।</a:t>
            </a:r>
            <a:endParaRPr lang="en-US" sz="3600" smtClean="0">
              <a:solidFill>
                <a:srgbClr val="FFFF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360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6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19400"/>
            <a:ext cx="990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85800" y="228600"/>
            <a:ext cx="6324600" cy="1828800"/>
            <a:chOff x="685800" y="228600"/>
            <a:chExt cx="6324600" cy="1828800"/>
          </a:xfrm>
        </p:grpSpPr>
        <p:pic>
          <p:nvPicPr>
            <p:cNvPr id="20485" name="Picture 3" descr="untitled.bmp"/>
            <p:cNvPicPr>
              <a:picLocks noChangeAspect="1"/>
            </p:cNvPicPr>
            <p:nvPr/>
          </p:nvPicPr>
          <p:blipFill>
            <a:blip r:embed="rId3"/>
            <a:srcRect l="4546" t="23100" r="13635" b="6485"/>
            <a:stretch>
              <a:fillRect/>
            </a:stretch>
          </p:blipFill>
          <p:spPr bwMode="auto">
            <a:xfrm>
              <a:off x="685800" y="457200"/>
              <a:ext cx="1371600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6" name="WordArt 4"/>
            <p:cNvSpPr>
              <a:spLocks noChangeArrowheads="1" noChangeShapeType="1" noTextEdit="1"/>
            </p:cNvSpPr>
            <p:nvPr/>
          </p:nvSpPr>
          <p:spPr bwMode="auto">
            <a:xfrm>
              <a:off x="2209800" y="228600"/>
              <a:ext cx="4800600" cy="18288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as-IN" sz="3600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B050"/>
                  </a:solidFill>
                  <a:effectLst>
                    <a:outerShdw dist="35921" dir="2700000" algn="ctr" rotWithShape="0">
                      <a:srgbClr val="FFFF00"/>
                    </a:outerShdw>
                  </a:effectLst>
                  <a:latin typeface="Arial"/>
                </a:rPr>
                <a:t>বাড়ীর কাজঃ</a:t>
              </a:r>
              <a:endPara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algn="ctr" rotWithShape="0">
                    <a:srgbClr val="FFFF00"/>
                  </a:outerShdw>
                </a:effectLst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5900" y="342900"/>
            <a:ext cx="6172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3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Words>315</Words>
  <Application>Microsoft Office PowerPoint</Application>
  <PresentationFormat>On-screen Show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Computer Generations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Faruk master</cp:lastModifiedBy>
  <cp:revision>200</cp:revision>
  <dcterms:created xsi:type="dcterms:W3CDTF">2011-03-10T03:46:17Z</dcterms:created>
  <dcterms:modified xsi:type="dcterms:W3CDTF">2019-07-27T14:16:07Z</dcterms:modified>
</cp:coreProperties>
</file>