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2" r:id="rId10"/>
    <p:sldId id="273" r:id="rId11"/>
    <p:sldId id="270" r:id="rId12"/>
    <p:sldId id="271" r:id="rId13"/>
    <p:sldId id="265" r:id="rId14"/>
    <p:sldId id="274"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13BB35-A89A-411A-B568-8220764D6693}">
          <p14:sldIdLst>
            <p14:sldId id="257"/>
            <p14:sldId id="258"/>
            <p14:sldId id="259"/>
            <p14:sldId id="260"/>
            <p14:sldId id="261"/>
            <p14:sldId id="262"/>
            <p14:sldId id="263"/>
          </p14:sldIdLst>
        </p14:section>
        <p14:section name="Untitled Section" id="{C3144D1C-5064-4B0A-9756-EAAECD4C1F0F}">
          <p14:sldIdLst>
            <p14:sldId id="264"/>
            <p14:sldId id="272"/>
            <p14:sldId id="273"/>
            <p14:sldId id="270"/>
            <p14:sldId id="271"/>
            <p14:sldId id="265"/>
            <p14:sldId id="274"/>
            <p14:sldId id="267"/>
            <p14:sldId id="268"/>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A45EA5-2FB8-4C61-9186-676DD90D20FC}"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380394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45EA5-2FB8-4C61-9186-676DD90D20FC}"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3951350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45EA5-2FB8-4C61-9186-676DD90D20FC}"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980375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A45EA5-2FB8-4C61-9186-676DD90D20FC}"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36996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A45EA5-2FB8-4C61-9186-676DD90D20FC}"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262881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A45EA5-2FB8-4C61-9186-676DD90D20FC}"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397914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A45EA5-2FB8-4C61-9186-676DD90D20FC}" type="datetimeFigureOut">
              <a:rPr lang="en-US" smtClean="0"/>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389064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A45EA5-2FB8-4C61-9186-676DD90D20FC}" type="datetimeFigureOut">
              <a:rPr lang="en-US" smtClean="0"/>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141422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45EA5-2FB8-4C61-9186-676DD90D20FC}" type="datetimeFigureOut">
              <a:rPr lang="en-US" smtClean="0"/>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181699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A45EA5-2FB8-4C61-9186-676DD90D20FC}"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4032795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FA45EA5-2FB8-4C61-9186-676DD90D20FC}" type="datetimeFigureOut">
              <a:rPr lang="en-US" smtClean="0"/>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E994B7-6906-4D7E-81F9-3011A01E8902}" type="slidenum">
              <a:rPr lang="en-US" smtClean="0"/>
              <a:t>‹#›</a:t>
            </a:fld>
            <a:endParaRPr lang="en-US"/>
          </a:p>
        </p:txBody>
      </p:sp>
    </p:spTree>
    <p:extLst>
      <p:ext uri="{BB962C8B-B14F-4D97-AF65-F5344CB8AC3E}">
        <p14:creationId xmlns:p14="http://schemas.microsoft.com/office/powerpoint/2010/main" val="3418486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45EA5-2FB8-4C61-9186-676DD90D20FC}" type="datetimeFigureOut">
              <a:rPr lang="en-US" smtClean="0"/>
              <a:t>4/3/2019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E994B7-6906-4D7E-81F9-3011A01E8902}" type="slidenum">
              <a:rPr lang="en-US" smtClean="0"/>
              <a:t>‹#›</a:t>
            </a:fld>
            <a:endParaRPr lang="en-US"/>
          </a:p>
        </p:txBody>
      </p:sp>
    </p:spTree>
    <p:extLst>
      <p:ext uri="{BB962C8B-B14F-4D97-AF65-F5344CB8AC3E}">
        <p14:creationId xmlns:p14="http://schemas.microsoft.com/office/powerpoint/2010/main" val="389486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9" name="TextBox 8"/>
          <p:cNvSpPr txBox="1"/>
          <p:nvPr/>
        </p:nvSpPr>
        <p:spPr>
          <a:xfrm>
            <a:off x="1203192" y="1219200"/>
            <a:ext cx="2568707" cy="769441"/>
          </a:xfrm>
          <a:prstGeom prst="rect">
            <a:avLst/>
          </a:prstGeom>
          <a:noFill/>
          <a:effectLst>
            <a:glow rad="228600">
              <a:schemeClr val="accent2">
                <a:satMod val="175000"/>
                <a:alpha val="40000"/>
              </a:schemeClr>
            </a:glow>
          </a:effectLst>
        </p:spPr>
        <p:txBody>
          <a:bodyPr wrap="square" rtlCol="0">
            <a:spAutoFit/>
          </a:bodyPr>
          <a:lstStyle/>
          <a:p>
            <a:pPr algn="ctr"/>
            <a:r>
              <a:rPr lang="en-US" sz="44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Welcome</a:t>
            </a:r>
            <a:endParaRPr lang="en-US" sz="44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pic>
        <p:nvPicPr>
          <p:cNvPr id="11" name="Picture 10"/>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421638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11022E-16 0 L 0.49688 0 " pathEditMode="relative" rAng="0" ptsTypes="AA">
                                      <p:cBhvr>
                                        <p:cTn id="6" dur="2000" fill="hold"/>
                                        <p:tgtEl>
                                          <p:spTgt spid="11"/>
                                        </p:tgtEl>
                                        <p:attrNameLst>
                                          <p:attrName>ppt_x</p:attrName>
                                          <p:attrName>ppt_y</p:attrName>
                                        </p:attrNameLst>
                                      </p:cBhvr>
                                      <p:rCtr x="24844" y="0"/>
                                    </p:animMotion>
                                  </p:childTnLst>
                                </p:cTn>
                              </p:par>
                              <p:par>
                                <p:cTn id="7" presetID="35" presetClass="path" presetSubtype="0" accel="50000" decel="50000" fill="hold" nodeType="withEffect">
                                  <p:stCondLst>
                                    <p:cond delay="0"/>
                                  </p:stCondLst>
                                  <p:childTnLst>
                                    <p:animMotion origin="layout" path="M 0 0 L -0.49701 0 " pathEditMode="relative" rAng="0" ptsTypes="AA">
                                      <p:cBhvr>
                                        <p:cTn id="8" dur="2000" fill="hold"/>
                                        <p:tgtEl>
                                          <p:spTgt spid="10"/>
                                        </p:tgtEl>
                                        <p:attrNameLst>
                                          <p:attrName>ppt_x</p:attrName>
                                          <p:attrName>ppt_y</p:attrName>
                                        </p:attrNameLst>
                                      </p:cBhvr>
                                      <p:rCtr x="-24857" y="0"/>
                                    </p:animMotion>
                                  </p:childTnLst>
                                </p:cTn>
                              </p:par>
                            </p:childTnLst>
                          </p:cTn>
                        </p:par>
                        <p:par>
                          <p:cTn id="9" fill="hold">
                            <p:stCondLst>
                              <p:cond delay="2000"/>
                            </p:stCondLst>
                            <p:childTnLst>
                              <p:par>
                                <p:cTn id="10" presetID="2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000"/>
                                        <p:tgtEl>
                                          <p:spTgt spid="8"/>
                                        </p:tgtEl>
                                      </p:cBhvr>
                                    </p:animEffect>
                                  </p:childTnLst>
                                </p:cTn>
                              </p:par>
                            </p:childTnLst>
                          </p:cTn>
                        </p:par>
                        <p:par>
                          <p:cTn id="13" fill="hold">
                            <p:stCondLst>
                              <p:cond delay="4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2000" fill="hold"/>
                                        <p:tgtEl>
                                          <p:spTgt spid="9"/>
                                        </p:tgtEl>
                                        <p:attrNameLst>
                                          <p:attrName>ppt_w</p:attrName>
                                        </p:attrNameLst>
                                      </p:cBhvr>
                                      <p:tavLst>
                                        <p:tav tm="0">
                                          <p:val>
                                            <p:fltVal val="0"/>
                                          </p:val>
                                        </p:tav>
                                        <p:tav tm="100000">
                                          <p:val>
                                            <p:strVal val="#ppt_w"/>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Effect transition="in" filter="fade">
                                      <p:cBhvr>
                                        <p:cTn id="18" dur="2000"/>
                                        <p:tgtEl>
                                          <p:spTgt spid="9"/>
                                        </p:tgtEl>
                                      </p:cBhvr>
                                    </p:animEffect>
                                  </p:childTnLst>
                                </p:cTn>
                              </p:par>
                            </p:childTnLst>
                          </p:cTn>
                        </p:par>
                        <p:par>
                          <p:cTn id="19" fill="hold">
                            <p:stCondLst>
                              <p:cond delay="6000"/>
                            </p:stCondLst>
                            <p:childTnLst>
                              <p:par>
                                <p:cTn id="20" presetID="37" presetClass="path" presetSubtype="0" accel="50000" decel="50000" fill="hold" grpId="1" nodeType="afterEffect">
                                  <p:stCondLst>
                                    <p:cond delay="0"/>
                                  </p:stCondLst>
                                  <p:childTnLst>
                                    <p:animMotion origin="layout" path="M 3.54167E-6 1.11111E-6 L 0.13789 0.22639 C 0.16653 0.27755 0.20976 0.30555 0.25507 0.30555 C 0.30651 0.30555 0.34778 0.27755 0.37643 0.22639 L 0.51471 1.11111E-6 " pathEditMode="relative" rAng="0" ptsTypes="AAAAA">
                                      <p:cBhvr>
                                        <p:cTn id="21" dur="2000" fill="hold"/>
                                        <p:tgtEl>
                                          <p:spTgt spid="9"/>
                                        </p:tgtEl>
                                        <p:attrNameLst>
                                          <p:attrName>ppt_x</p:attrName>
                                          <p:attrName>ppt_y</p:attrName>
                                        </p:attrNameLst>
                                      </p:cBhvr>
                                      <p:rCtr x="25729" y="1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Action Button: Custom 2">
            <a:hlinkClick r:id="rId2" action="ppaction://hlinksldjump" highlightClick="1"/>
          </p:cNvPr>
          <p:cNvSpPr/>
          <p:nvPr/>
        </p:nvSpPr>
        <p:spPr>
          <a:xfrm>
            <a:off x="10445857" y="6214820"/>
            <a:ext cx="1317356" cy="51144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Back</a:t>
            </a:r>
            <a:endParaRPr lang="en-US" sz="3200" dirty="0"/>
          </a:p>
        </p:txBody>
      </p:sp>
      <p:sp>
        <p:nvSpPr>
          <p:cNvPr id="4" name="Rectangle 3"/>
          <p:cNvSpPr/>
          <p:nvPr/>
        </p:nvSpPr>
        <p:spPr>
          <a:xfrm>
            <a:off x="356460" y="474021"/>
            <a:ext cx="11391255" cy="5632311"/>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a:latin typeface="Times New Roman" panose="02020603050405020304" pitchFamily="18" charset="0"/>
                <a:cs typeface="Times New Roman" panose="02020603050405020304" pitchFamily="18" charset="0"/>
              </a:rPr>
              <a:t>Read the following text and answer the questions.  </a:t>
            </a:r>
          </a:p>
          <a:p>
            <a:pPr algn="just"/>
            <a:r>
              <a:rPr lang="en-US" sz="2000" dirty="0" err="1">
                <a:latin typeface="Times New Roman" panose="02020603050405020304" pitchFamily="18" charset="0"/>
                <a:cs typeface="Times New Roman" panose="02020603050405020304" pitchFamily="18" charset="0"/>
              </a:rPr>
              <a:t>Meherjan</a:t>
            </a:r>
            <a:r>
              <a:rPr lang="en-US" sz="2000" dirty="0">
                <a:latin typeface="Times New Roman" panose="02020603050405020304" pitchFamily="18" charset="0"/>
                <a:cs typeface="Times New Roman" panose="02020603050405020304" pitchFamily="18" charset="0"/>
              </a:rPr>
              <a:t> lives in a slum on the </a:t>
            </a:r>
            <a:r>
              <a:rPr lang="en-US" sz="2000" dirty="0" err="1">
                <a:latin typeface="Times New Roman" panose="02020603050405020304" pitchFamily="18" charset="0"/>
                <a:cs typeface="Times New Roman" panose="02020603050405020304" pitchFamily="18" charset="0"/>
              </a:rPr>
              <a:t>Sirajgonj</a:t>
            </a:r>
            <a:r>
              <a:rPr lang="en-US" sz="2000" dirty="0">
                <a:latin typeface="Times New Roman" panose="02020603050405020304" pitchFamily="18" charset="0"/>
                <a:cs typeface="Times New Roman" panose="02020603050405020304" pitchFamily="18" charset="0"/>
              </a:rPr>
              <a:t> Town Protection Embankment. Her polythene roofed shelter looks like a cage. She is nearly 45 but looks more than her age. In front of her shelter, she is trying to make a fire to cook the day’s only meal. Her weak hands tremble as she adds  some fallen leaves and straw to the fire. The whispering wind from the river </a:t>
            </a:r>
            <a:r>
              <a:rPr lang="en-US" sz="2000" dirty="0" err="1">
                <a:latin typeface="Times New Roman" panose="02020603050405020304" pitchFamily="18" charset="0"/>
                <a:cs typeface="Times New Roman" panose="02020603050405020304" pitchFamily="18" charset="0"/>
              </a:rPr>
              <a:t>Jamuna</a:t>
            </a:r>
            <a:r>
              <a:rPr lang="en-US" sz="2000" dirty="0">
                <a:latin typeface="Times New Roman" panose="02020603050405020304" pitchFamily="18" charset="0"/>
                <a:cs typeface="Times New Roman" panose="02020603050405020304" pitchFamily="18" charset="0"/>
              </a:rPr>
              <a:t> makes the fire unsteady. The dancing of the flames reminds </a:t>
            </a:r>
            <a:r>
              <a:rPr lang="en-US" sz="2000" dirty="0" err="1">
                <a:latin typeface="Times New Roman" panose="02020603050405020304" pitchFamily="18" charset="0"/>
                <a:cs typeface="Times New Roman" panose="02020603050405020304" pitchFamily="18" charset="0"/>
              </a:rPr>
              <a:t>Meherjan</a:t>
            </a:r>
            <a:r>
              <a:rPr lang="en-US" sz="2000" dirty="0">
                <a:latin typeface="Times New Roman" panose="02020603050405020304" pitchFamily="18" charset="0"/>
                <a:cs typeface="Times New Roman" panose="02020603050405020304" pitchFamily="18" charset="0"/>
              </a:rPr>
              <a:t> of the turmoil in her life.  </a:t>
            </a:r>
          </a:p>
          <a:p>
            <a:pPr algn="just"/>
            <a:r>
              <a:rPr lang="en-US" sz="2000" dirty="0">
                <a:latin typeface="Times New Roman" panose="02020603050405020304" pitchFamily="18" charset="0"/>
                <a:cs typeface="Times New Roman" panose="02020603050405020304" pitchFamily="18" charset="0"/>
              </a:rPr>
              <a:t>Not long ago </a:t>
            </a:r>
            <a:r>
              <a:rPr lang="en-US" sz="2000" dirty="0" err="1">
                <a:latin typeface="Times New Roman" panose="02020603050405020304" pitchFamily="18" charset="0"/>
                <a:cs typeface="Times New Roman" panose="02020603050405020304" pitchFamily="18" charset="0"/>
              </a:rPr>
              <a:t>Meherjan</a:t>
            </a:r>
            <a:r>
              <a:rPr lang="en-US" sz="2000" dirty="0">
                <a:latin typeface="Times New Roman" panose="02020603050405020304" pitchFamily="18" charset="0"/>
                <a:cs typeface="Times New Roman" panose="02020603050405020304" pitchFamily="18" charset="0"/>
              </a:rPr>
              <a:t> had everything--- a family, cultivable land and cattle. The erosion of the </a:t>
            </a:r>
            <a:r>
              <a:rPr lang="en-US" sz="2000" dirty="0" err="1">
                <a:latin typeface="Times New Roman" panose="02020603050405020304" pitchFamily="18" charset="0"/>
                <a:cs typeface="Times New Roman" panose="02020603050405020304" pitchFamily="18" charset="0"/>
              </a:rPr>
              <a:t>Jamuna</a:t>
            </a:r>
            <a:r>
              <a:rPr lang="en-US" sz="2000" dirty="0">
                <a:latin typeface="Times New Roman" panose="02020603050405020304" pitchFamily="18" charset="0"/>
                <a:cs typeface="Times New Roman" panose="02020603050405020304" pitchFamily="18" charset="0"/>
              </a:rPr>
              <a:t> consumed gradually all her landed property. It finally claimed her last shelter during the last monsoon. It took the river only a day to demolish </a:t>
            </a:r>
            <a:r>
              <a:rPr lang="en-US" sz="2000" dirty="0" err="1">
                <a:latin typeface="Times New Roman" panose="02020603050405020304" pitchFamily="18" charset="0"/>
                <a:cs typeface="Times New Roman" panose="02020603050405020304" pitchFamily="18" charset="0"/>
              </a:rPr>
              <a:t>Meher’s</a:t>
            </a:r>
            <a:r>
              <a:rPr lang="en-US" sz="2000" dirty="0">
                <a:latin typeface="Times New Roman" panose="02020603050405020304" pitchFamily="18" charset="0"/>
                <a:cs typeface="Times New Roman" panose="02020603050405020304" pitchFamily="18" charset="0"/>
              </a:rPr>
              <a:t> house, trees, vegetable garden and the bamboo bush. She had a happy family once. Over the years, she lost her husband and her family to diseases that cruel hunger and poverty brought to the family. Now, she is the only one left to live on with the loss and the pain. The greedy </a:t>
            </a:r>
            <a:r>
              <a:rPr lang="en-US" sz="2000" dirty="0" err="1">
                <a:latin typeface="Times New Roman" panose="02020603050405020304" pitchFamily="18" charset="0"/>
                <a:cs typeface="Times New Roman" panose="02020603050405020304" pitchFamily="18" charset="0"/>
              </a:rPr>
              <a:t>Jamuna</a:t>
            </a:r>
            <a:r>
              <a:rPr lang="en-US" sz="2000" dirty="0">
                <a:latin typeface="Times New Roman" panose="02020603050405020304" pitchFamily="18" charset="0"/>
                <a:cs typeface="Times New Roman" panose="02020603050405020304" pitchFamily="18" charset="0"/>
              </a:rPr>
              <a:t> has shattered her dreams and happiness.</a:t>
            </a:r>
          </a:p>
          <a:p>
            <a:pPr algn="just"/>
            <a:r>
              <a:rPr lang="en-US" sz="2000" dirty="0">
                <a:latin typeface="Times New Roman" panose="02020603050405020304" pitchFamily="18" charset="0"/>
                <a:cs typeface="Times New Roman" panose="02020603050405020304" pitchFamily="18" charset="0"/>
              </a:rPr>
              <a:t>There are thousand others waiting to share the same fate with </a:t>
            </a:r>
            <a:r>
              <a:rPr lang="en-US" sz="2000" dirty="0" err="1">
                <a:latin typeface="Times New Roman" panose="02020603050405020304" pitchFamily="18" charset="0"/>
                <a:cs typeface="Times New Roman" panose="02020603050405020304" pitchFamily="18" charset="0"/>
              </a:rPr>
              <a:t>Meherjan</a:t>
            </a:r>
            <a:r>
              <a:rPr lang="en-US" sz="2000" dirty="0">
                <a:latin typeface="Times New Roman" panose="02020603050405020304" pitchFamily="18" charset="0"/>
                <a:cs typeface="Times New Roman" panose="02020603050405020304" pitchFamily="18" charset="0"/>
              </a:rPr>
              <a:t>.  Bangladesh is a land of rivers that affect its people. Erosion is a harsh reality for the people living along the river banks. During each monsoon many more villages are threatened by the roaring of rivers like the </a:t>
            </a:r>
            <a:r>
              <a:rPr lang="en-US" sz="2000" dirty="0" err="1">
                <a:latin typeface="Times New Roman" panose="02020603050405020304" pitchFamily="18" charset="0"/>
                <a:cs typeface="Times New Roman" panose="02020603050405020304" pitchFamily="18" charset="0"/>
              </a:rPr>
              <a:t>Jamuna</a:t>
            </a:r>
            <a:r>
              <a:rPr lang="en-US" sz="2000" dirty="0">
                <a:latin typeface="Times New Roman" panose="02020603050405020304" pitchFamily="18" charset="0"/>
                <a:cs typeface="Times New Roman" panose="02020603050405020304" pitchFamily="18" charset="0"/>
              </a:rPr>
              <a:t>, the Padma and the </a:t>
            </a:r>
            <a:r>
              <a:rPr lang="en-US" sz="2000" dirty="0" err="1">
                <a:latin typeface="Times New Roman" panose="02020603050405020304" pitchFamily="18" charset="0"/>
                <a:cs typeface="Times New Roman" panose="02020603050405020304" pitchFamily="18" charset="0"/>
              </a:rPr>
              <a:t>Meghna</a:t>
            </a:r>
            <a:r>
              <a:rPr lang="en-US" sz="2000" dirty="0">
                <a:latin typeface="Times New Roman" panose="02020603050405020304" pitchFamily="18" charset="0"/>
                <a:cs typeface="Times New Roman" panose="02020603050405020304" pitchFamily="18" charset="0"/>
              </a:rPr>
              <a:t>. It is estimated that river erosion makes at least 100,000 people homeless every year in Bangladesh. In fact, river erosion is one of the main dangers caused by climate change. If we can’t take prompt actions to adapt to climate change, there will be thousands of more </a:t>
            </a:r>
            <a:r>
              <a:rPr lang="en-US" sz="2000" dirty="0" err="1">
                <a:latin typeface="Times New Roman" panose="02020603050405020304" pitchFamily="18" charset="0"/>
                <a:cs typeface="Times New Roman" panose="02020603050405020304" pitchFamily="18" charset="0"/>
              </a:rPr>
              <a:t>Meherjans</a:t>
            </a:r>
            <a:r>
              <a:rPr lang="en-US" sz="2000" dirty="0">
                <a:latin typeface="Times New Roman" panose="02020603050405020304" pitchFamily="18" charset="0"/>
                <a:cs typeface="Times New Roman" panose="02020603050405020304" pitchFamily="18" charset="0"/>
              </a:rPr>
              <a:t> in our towns and villages every year.</a:t>
            </a:r>
          </a:p>
        </p:txBody>
      </p:sp>
    </p:spTree>
    <p:extLst>
      <p:ext uri="{BB962C8B-B14F-4D97-AF65-F5344CB8AC3E}">
        <p14:creationId xmlns:p14="http://schemas.microsoft.com/office/powerpoint/2010/main" val="395446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blipFill>
            <a:blip r:embed="rId2">
              <a:extLst>
                <a:ext uri="{BEBA8EAE-BF5A-486C-A8C5-ECC9F3942E4B}">
                  <a14:imgProps xmlns:a14="http://schemas.microsoft.com/office/drawing/2010/main">
                    <a14:imgLayer r:embed="rId3">
                      <a14:imgEffect>
                        <a14:artisticGlowDiffused/>
                      </a14:imgEffect>
                    </a14:imgLayer>
                  </a14:imgProps>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6" name="Action Button: Custom 5">
            <a:hlinkClick r:id="rId4" action="ppaction://hlinksldjump" highlightClick="1"/>
          </p:cNvPr>
          <p:cNvSpPr/>
          <p:nvPr/>
        </p:nvSpPr>
        <p:spPr>
          <a:xfrm>
            <a:off x="10846231" y="5941402"/>
            <a:ext cx="1022888" cy="51144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Text</a:t>
            </a:r>
            <a:endParaRPr lang="en-US" sz="3200" dirty="0"/>
          </a:p>
        </p:txBody>
      </p:sp>
      <p:sp>
        <p:nvSpPr>
          <p:cNvPr id="5" name="Rectangle 4"/>
          <p:cNvSpPr/>
          <p:nvPr/>
        </p:nvSpPr>
        <p:spPr>
          <a:xfrm>
            <a:off x="322881" y="2721750"/>
            <a:ext cx="11546238" cy="3072251"/>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pPr>
            <a:r>
              <a:rPr lang="en-US" sz="3400" dirty="0" smtClean="0">
                <a:latin typeface="Times New Roman" panose="02020603050405020304" pitchFamily="18" charset="0"/>
                <a:cs typeface="Times New Roman" panose="02020603050405020304" pitchFamily="18" charset="0"/>
              </a:rPr>
              <a:t>a) </a:t>
            </a:r>
            <a:r>
              <a:rPr lang="en-US" sz="3400" dirty="0">
                <a:latin typeface="Times New Roman" panose="02020603050405020304" pitchFamily="18" charset="0"/>
                <a:cs typeface="Times New Roman" panose="02020603050405020304" pitchFamily="18" charset="0"/>
              </a:rPr>
              <a:t>What does </a:t>
            </a:r>
            <a:r>
              <a:rPr lang="en-US" sz="3400" dirty="0" err="1">
                <a:latin typeface="Times New Roman" panose="02020603050405020304" pitchFamily="18" charset="0"/>
                <a:cs typeface="Times New Roman" panose="02020603050405020304" pitchFamily="18" charset="0"/>
              </a:rPr>
              <a:t>Meherjan</a:t>
            </a:r>
            <a:r>
              <a:rPr lang="en-US" sz="3400" dirty="0">
                <a:latin typeface="Times New Roman" panose="02020603050405020304" pitchFamily="18" charset="0"/>
                <a:cs typeface="Times New Roman" panose="02020603050405020304" pitchFamily="18" charset="0"/>
              </a:rPr>
              <a:t> use to make fire for cooking her meals?    </a:t>
            </a:r>
            <a:endParaRPr lang="en-US" sz="3400" dirty="0" smtClean="0">
              <a:latin typeface="Times New Roman" panose="02020603050405020304" pitchFamily="18" charset="0"/>
              <a:cs typeface="Times New Roman" panose="02020603050405020304" pitchFamily="18" charset="0"/>
            </a:endParaRPr>
          </a:p>
          <a:p>
            <a:pPr algn="just">
              <a:lnSpc>
                <a:spcPct val="200000"/>
              </a:lnSpc>
            </a:pPr>
            <a:r>
              <a:rPr lang="en-US" sz="3400" dirty="0" smtClean="0">
                <a:latin typeface="Times New Roman" panose="02020603050405020304" pitchFamily="18" charset="0"/>
                <a:cs typeface="Times New Roman" panose="02020603050405020304" pitchFamily="18" charset="0"/>
              </a:rPr>
              <a:t>b) </a:t>
            </a:r>
            <a:r>
              <a:rPr lang="en-US" sz="3400" dirty="0">
                <a:latin typeface="Times New Roman" panose="02020603050405020304" pitchFamily="18" charset="0"/>
                <a:cs typeface="Times New Roman" panose="02020603050405020304" pitchFamily="18" charset="0"/>
              </a:rPr>
              <a:t>What property did </a:t>
            </a:r>
            <a:r>
              <a:rPr lang="en-US" sz="3400" dirty="0" err="1">
                <a:latin typeface="Times New Roman" panose="02020603050405020304" pitchFamily="18" charset="0"/>
                <a:cs typeface="Times New Roman" panose="02020603050405020304" pitchFamily="18" charset="0"/>
              </a:rPr>
              <a:t>Meherjan</a:t>
            </a:r>
            <a:r>
              <a:rPr lang="en-US" sz="3400" dirty="0">
                <a:latin typeface="Times New Roman" panose="02020603050405020304" pitchFamily="18" charset="0"/>
                <a:cs typeface="Times New Roman" panose="02020603050405020304" pitchFamily="18" charset="0"/>
              </a:rPr>
              <a:t> lose due to river erosion?   </a:t>
            </a:r>
            <a:endParaRPr lang="en-US" sz="3400" dirty="0" smtClean="0">
              <a:latin typeface="Times New Roman" panose="02020603050405020304" pitchFamily="18" charset="0"/>
              <a:cs typeface="Times New Roman" panose="02020603050405020304" pitchFamily="18" charset="0"/>
            </a:endParaRPr>
          </a:p>
          <a:p>
            <a:pPr algn="just">
              <a:lnSpc>
                <a:spcPct val="200000"/>
              </a:lnSpc>
            </a:pPr>
            <a:r>
              <a:rPr lang="en-US" sz="3400" dirty="0" smtClean="0">
                <a:latin typeface="Times New Roman" panose="02020603050405020304" pitchFamily="18" charset="0"/>
                <a:cs typeface="Times New Roman" panose="02020603050405020304" pitchFamily="18" charset="0"/>
              </a:rPr>
              <a:t>c) </a:t>
            </a:r>
            <a:r>
              <a:rPr lang="en-US" sz="3400" dirty="0">
                <a:latin typeface="Times New Roman" panose="02020603050405020304" pitchFamily="18" charset="0"/>
                <a:cs typeface="Times New Roman" panose="02020603050405020304" pitchFamily="18" charset="0"/>
              </a:rPr>
              <a:t>What do you know about </a:t>
            </a:r>
            <a:r>
              <a:rPr lang="en-US" sz="3400" dirty="0" err="1">
                <a:latin typeface="Times New Roman" panose="02020603050405020304" pitchFamily="18" charset="0"/>
                <a:cs typeface="Times New Roman" panose="02020603050405020304" pitchFamily="18" charset="0"/>
              </a:rPr>
              <a:t>Meherjan’s</a:t>
            </a:r>
            <a:r>
              <a:rPr lang="en-US" sz="3400" dirty="0">
                <a:latin typeface="Times New Roman" panose="02020603050405020304" pitchFamily="18" charset="0"/>
                <a:cs typeface="Times New Roman" panose="02020603050405020304" pitchFamily="18" charset="0"/>
              </a:rPr>
              <a:t> family?   </a:t>
            </a:r>
            <a:endParaRPr lang="en-US" sz="34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322881" y="1742946"/>
            <a:ext cx="11546238" cy="55399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000" dirty="0" smtClean="0">
                <a:latin typeface="Times New Roman" panose="02020603050405020304" pitchFamily="18" charset="0"/>
                <a:cs typeface="Times New Roman" panose="02020603050405020304" pitchFamily="18" charset="0"/>
              </a:rPr>
              <a:t>  </a:t>
            </a:r>
            <a:r>
              <a:rPr lang="en-US" sz="3000" dirty="0" smtClean="0">
                <a:solidFill>
                  <a:srgbClr val="7030A0"/>
                </a:solidFill>
                <a:latin typeface="Times New Roman" panose="02020603050405020304" pitchFamily="18" charset="0"/>
                <a:cs typeface="Times New Roman" panose="02020603050405020304" pitchFamily="18" charset="0"/>
              </a:rPr>
              <a:t>C. </a:t>
            </a:r>
            <a:r>
              <a:rPr lang="en-US" sz="3000" dirty="0">
                <a:solidFill>
                  <a:srgbClr val="7030A0"/>
                </a:solidFill>
                <a:latin typeface="Times New Roman" panose="02020603050405020304" pitchFamily="18" charset="0"/>
                <a:cs typeface="Times New Roman" panose="02020603050405020304" pitchFamily="18" charset="0"/>
              </a:rPr>
              <a:t>Read </a:t>
            </a:r>
            <a:r>
              <a:rPr lang="en-US" sz="3000" dirty="0" smtClean="0">
                <a:solidFill>
                  <a:srgbClr val="7030A0"/>
                </a:solidFill>
                <a:latin typeface="Times New Roman" panose="02020603050405020304" pitchFamily="18" charset="0"/>
                <a:cs typeface="Times New Roman" panose="02020603050405020304" pitchFamily="18" charset="0"/>
              </a:rPr>
              <a:t>the text and Ask </a:t>
            </a:r>
            <a:r>
              <a:rPr lang="en-US" sz="3000" dirty="0">
                <a:solidFill>
                  <a:srgbClr val="7030A0"/>
                </a:solidFill>
                <a:latin typeface="Times New Roman" panose="02020603050405020304" pitchFamily="18" charset="0"/>
                <a:cs typeface="Times New Roman" panose="02020603050405020304" pitchFamily="18" charset="0"/>
              </a:rPr>
              <a:t>and answer the following questions in pairs</a:t>
            </a:r>
            <a:r>
              <a:rPr lang="en-US" sz="3000" dirty="0">
                <a:latin typeface="Times New Roman" panose="02020603050405020304" pitchFamily="18" charset="0"/>
                <a:cs typeface="Times New Roman" panose="02020603050405020304" pitchFamily="18" charset="0"/>
              </a:rPr>
              <a:t>.  </a:t>
            </a:r>
          </a:p>
        </p:txBody>
      </p:sp>
      <p:sp>
        <p:nvSpPr>
          <p:cNvPr id="2" name="Rectangle 1"/>
          <p:cNvSpPr/>
          <p:nvPr/>
        </p:nvSpPr>
        <p:spPr>
          <a:xfrm>
            <a:off x="322881" y="515734"/>
            <a:ext cx="11546238" cy="83099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800" b="1" dirty="0" smtClean="0">
                <a:ln w="0">
                  <a:solidFill>
                    <a:srgbClr val="00B0F0"/>
                  </a:solidFill>
                </a:ln>
                <a:solidFill>
                  <a:srgbClr val="0070C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Pair works</a:t>
            </a:r>
            <a:endParaRPr lang="en-US" sz="4800" b="1" dirty="0">
              <a:ln w="0">
                <a:solidFill>
                  <a:srgbClr val="00B0F0"/>
                </a:solidFill>
              </a:ln>
              <a:solidFill>
                <a:srgbClr val="0070C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4496932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418454" y="462649"/>
            <a:ext cx="11241438" cy="5632311"/>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a:latin typeface="Times New Roman" panose="02020603050405020304" pitchFamily="18" charset="0"/>
                <a:cs typeface="Times New Roman" panose="02020603050405020304" pitchFamily="18" charset="0"/>
              </a:rPr>
              <a:t>Read the following text and answer the questions.  </a:t>
            </a:r>
          </a:p>
          <a:p>
            <a:pPr algn="just"/>
            <a:r>
              <a:rPr lang="en-US" sz="2000" dirty="0" err="1">
                <a:latin typeface="Times New Roman" panose="02020603050405020304" pitchFamily="18" charset="0"/>
                <a:cs typeface="Times New Roman" panose="02020603050405020304" pitchFamily="18" charset="0"/>
              </a:rPr>
              <a:t>Meherjan</a:t>
            </a:r>
            <a:r>
              <a:rPr lang="en-US" sz="2000" dirty="0">
                <a:latin typeface="Times New Roman" panose="02020603050405020304" pitchFamily="18" charset="0"/>
                <a:cs typeface="Times New Roman" panose="02020603050405020304" pitchFamily="18" charset="0"/>
              </a:rPr>
              <a:t> lives in a slum on the </a:t>
            </a:r>
            <a:r>
              <a:rPr lang="en-US" sz="2000" dirty="0" err="1">
                <a:latin typeface="Times New Roman" panose="02020603050405020304" pitchFamily="18" charset="0"/>
                <a:cs typeface="Times New Roman" panose="02020603050405020304" pitchFamily="18" charset="0"/>
              </a:rPr>
              <a:t>Sirajgonj</a:t>
            </a:r>
            <a:r>
              <a:rPr lang="en-US" sz="2000" dirty="0">
                <a:latin typeface="Times New Roman" panose="02020603050405020304" pitchFamily="18" charset="0"/>
                <a:cs typeface="Times New Roman" panose="02020603050405020304" pitchFamily="18" charset="0"/>
              </a:rPr>
              <a:t> Town Protection Embankment. Her polythene roofed shelter looks like a cage. She is nearly 45 but looks more than her age. In front of her shelter, she is trying to make a fire to cook the day’s only meal. Her weak hands tremble as she adds  some fallen leaves and straw to the fire. The whispering wind from the river </a:t>
            </a:r>
            <a:r>
              <a:rPr lang="en-US" sz="2000" dirty="0" err="1">
                <a:latin typeface="Times New Roman" panose="02020603050405020304" pitchFamily="18" charset="0"/>
                <a:cs typeface="Times New Roman" panose="02020603050405020304" pitchFamily="18" charset="0"/>
              </a:rPr>
              <a:t>Jamuna</a:t>
            </a:r>
            <a:r>
              <a:rPr lang="en-US" sz="2000" dirty="0">
                <a:latin typeface="Times New Roman" panose="02020603050405020304" pitchFamily="18" charset="0"/>
                <a:cs typeface="Times New Roman" panose="02020603050405020304" pitchFamily="18" charset="0"/>
              </a:rPr>
              <a:t> makes the fire unsteady. The dancing of the flames reminds </a:t>
            </a:r>
            <a:r>
              <a:rPr lang="en-US" sz="2000" dirty="0" err="1">
                <a:latin typeface="Times New Roman" panose="02020603050405020304" pitchFamily="18" charset="0"/>
                <a:cs typeface="Times New Roman" panose="02020603050405020304" pitchFamily="18" charset="0"/>
              </a:rPr>
              <a:t>Meherjan</a:t>
            </a:r>
            <a:r>
              <a:rPr lang="en-US" sz="2000" dirty="0">
                <a:latin typeface="Times New Roman" panose="02020603050405020304" pitchFamily="18" charset="0"/>
                <a:cs typeface="Times New Roman" panose="02020603050405020304" pitchFamily="18" charset="0"/>
              </a:rPr>
              <a:t> of the turmoil in her life.  </a:t>
            </a:r>
          </a:p>
          <a:p>
            <a:pPr algn="just"/>
            <a:r>
              <a:rPr lang="en-US" sz="2000" dirty="0">
                <a:latin typeface="Times New Roman" panose="02020603050405020304" pitchFamily="18" charset="0"/>
                <a:cs typeface="Times New Roman" panose="02020603050405020304" pitchFamily="18" charset="0"/>
              </a:rPr>
              <a:t>Not long ago </a:t>
            </a:r>
            <a:r>
              <a:rPr lang="en-US" sz="2000" dirty="0" err="1">
                <a:latin typeface="Times New Roman" panose="02020603050405020304" pitchFamily="18" charset="0"/>
                <a:cs typeface="Times New Roman" panose="02020603050405020304" pitchFamily="18" charset="0"/>
              </a:rPr>
              <a:t>Meherjan</a:t>
            </a:r>
            <a:r>
              <a:rPr lang="en-US" sz="2000" dirty="0">
                <a:latin typeface="Times New Roman" panose="02020603050405020304" pitchFamily="18" charset="0"/>
                <a:cs typeface="Times New Roman" panose="02020603050405020304" pitchFamily="18" charset="0"/>
              </a:rPr>
              <a:t> had everything--- a family, cultivable land and cattle. The erosion of the </a:t>
            </a:r>
            <a:r>
              <a:rPr lang="en-US" sz="2000" dirty="0" err="1">
                <a:latin typeface="Times New Roman" panose="02020603050405020304" pitchFamily="18" charset="0"/>
                <a:cs typeface="Times New Roman" panose="02020603050405020304" pitchFamily="18" charset="0"/>
              </a:rPr>
              <a:t>Jamuna</a:t>
            </a:r>
            <a:r>
              <a:rPr lang="en-US" sz="2000" dirty="0">
                <a:latin typeface="Times New Roman" panose="02020603050405020304" pitchFamily="18" charset="0"/>
                <a:cs typeface="Times New Roman" panose="02020603050405020304" pitchFamily="18" charset="0"/>
              </a:rPr>
              <a:t> consumed gradually all her landed property. It finally claimed her last shelter during the last monsoon. It took the river only a day to demolish </a:t>
            </a:r>
            <a:r>
              <a:rPr lang="en-US" sz="2000" dirty="0" err="1">
                <a:latin typeface="Times New Roman" panose="02020603050405020304" pitchFamily="18" charset="0"/>
                <a:cs typeface="Times New Roman" panose="02020603050405020304" pitchFamily="18" charset="0"/>
              </a:rPr>
              <a:t>Meher’s</a:t>
            </a:r>
            <a:r>
              <a:rPr lang="en-US" sz="2000" dirty="0">
                <a:latin typeface="Times New Roman" panose="02020603050405020304" pitchFamily="18" charset="0"/>
                <a:cs typeface="Times New Roman" panose="02020603050405020304" pitchFamily="18" charset="0"/>
              </a:rPr>
              <a:t> house, trees, vegetable garden and the bamboo bush. She had a happy family once. Over the years, she lost her husband and her family to diseases that cruel hunger and poverty brought to the family. Now, she is the only one left to live on with the loss and the pain. The greedy </a:t>
            </a:r>
            <a:r>
              <a:rPr lang="en-US" sz="2000" dirty="0" err="1">
                <a:latin typeface="Times New Roman" panose="02020603050405020304" pitchFamily="18" charset="0"/>
                <a:cs typeface="Times New Roman" panose="02020603050405020304" pitchFamily="18" charset="0"/>
              </a:rPr>
              <a:t>Jamuna</a:t>
            </a:r>
            <a:r>
              <a:rPr lang="en-US" sz="2000" dirty="0">
                <a:latin typeface="Times New Roman" panose="02020603050405020304" pitchFamily="18" charset="0"/>
                <a:cs typeface="Times New Roman" panose="02020603050405020304" pitchFamily="18" charset="0"/>
              </a:rPr>
              <a:t> has shattered her dreams and happiness.</a:t>
            </a:r>
          </a:p>
          <a:p>
            <a:pPr algn="just"/>
            <a:r>
              <a:rPr lang="en-US" sz="2000" dirty="0">
                <a:latin typeface="Times New Roman" panose="02020603050405020304" pitchFamily="18" charset="0"/>
                <a:cs typeface="Times New Roman" panose="02020603050405020304" pitchFamily="18" charset="0"/>
              </a:rPr>
              <a:t>There are thousand others waiting to share the same fate with </a:t>
            </a:r>
            <a:r>
              <a:rPr lang="en-US" sz="2000" dirty="0" err="1">
                <a:latin typeface="Times New Roman" panose="02020603050405020304" pitchFamily="18" charset="0"/>
                <a:cs typeface="Times New Roman" panose="02020603050405020304" pitchFamily="18" charset="0"/>
              </a:rPr>
              <a:t>Meherjan</a:t>
            </a:r>
            <a:r>
              <a:rPr lang="en-US" sz="2000" dirty="0">
                <a:latin typeface="Times New Roman" panose="02020603050405020304" pitchFamily="18" charset="0"/>
                <a:cs typeface="Times New Roman" panose="02020603050405020304" pitchFamily="18" charset="0"/>
              </a:rPr>
              <a:t>.  Bangladesh is a land of rivers that affect its people. Erosion is a harsh reality for the people living along the river banks. During each monsoon many more villages are threatened by the roaring of rivers like the </a:t>
            </a:r>
            <a:r>
              <a:rPr lang="en-US" sz="2000" dirty="0" err="1">
                <a:latin typeface="Times New Roman" panose="02020603050405020304" pitchFamily="18" charset="0"/>
                <a:cs typeface="Times New Roman" panose="02020603050405020304" pitchFamily="18" charset="0"/>
              </a:rPr>
              <a:t>Jamuna</a:t>
            </a:r>
            <a:r>
              <a:rPr lang="en-US" sz="2000" dirty="0">
                <a:latin typeface="Times New Roman" panose="02020603050405020304" pitchFamily="18" charset="0"/>
                <a:cs typeface="Times New Roman" panose="02020603050405020304" pitchFamily="18" charset="0"/>
              </a:rPr>
              <a:t>, the Padma and the </a:t>
            </a:r>
            <a:r>
              <a:rPr lang="en-US" sz="2000" dirty="0" err="1">
                <a:latin typeface="Times New Roman" panose="02020603050405020304" pitchFamily="18" charset="0"/>
                <a:cs typeface="Times New Roman" panose="02020603050405020304" pitchFamily="18" charset="0"/>
              </a:rPr>
              <a:t>Meghna</a:t>
            </a:r>
            <a:r>
              <a:rPr lang="en-US" sz="2000" dirty="0">
                <a:latin typeface="Times New Roman" panose="02020603050405020304" pitchFamily="18" charset="0"/>
                <a:cs typeface="Times New Roman" panose="02020603050405020304" pitchFamily="18" charset="0"/>
              </a:rPr>
              <a:t>. It is estimated that river erosion makes at least 100,000 people homeless every year in Bangladesh. In </a:t>
            </a:r>
            <a:r>
              <a:rPr lang="en-US" sz="2000" dirty="0" smtClean="0">
                <a:latin typeface="Times New Roman" panose="02020603050405020304" pitchFamily="18" charset="0"/>
                <a:cs typeface="Times New Roman" panose="02020603050405020304" pitchFamily="18" charset="0"/>
              </a:rPr>
              <a:t>fact</a:t>
            </a:r>
            <a:r>
              <a:rPr lang="en-US" sz="2000" dirty="0">
                <a:latin typeface="Times New Roman" panose="02020603050405020304" pitchFamily="18" charset="0"/>
                <a:cs typeface="Times New Roman" panose="02020603050405020304" pitchFamily="18" charset="0"/>
              </a:rPr>
              <a:t>, river erosion is one of the main dangers caused by climate change. If we can’t take prompt actions to adapt to climate change, there will be thousands of more </a:t>
            </a:r>
            <a:r>
              <a:rPr lang="en-US" sz="2000" dirty="0" err="1">
                <a:latin typeface="Times New Roman" panose="02020603050405020304" pitchFamily="18" charset="0"/>
                <a:cs typeface="Times New Roman" panose="02020603050405020304" pitchFamily="18" charset="0"/>
              </a:rPr>
              <a:t>Meherjans</a:t>
            </a:r>
            <a:r>
              <a:rPr lang="en-US" sz="2000" dirty="0">
                <a:latin typeface="Times New Roman" panose="02020603050405020304" pitchFamily="18" charset="0"/>
                <a:cs typeface="Times New Roman" panose="02020603050405020304" pitchFamily="18" charset="0"/>
              </a:rPr>
              <a:t> in our towns and villages every year.</a:t>
            </a:r>
          </a:p>
        </p:txBody>
      </p:sp>
      <p:sp>
        <p:nvSpPr>
          <p:cNvPr id="3" name="Action Button: Custom 2">
            <a:hlinkClick r:id="rId2" action="ppaction://hlinksldjump" highlightClick="1"/>
          </p:cNvPr>
          <p:cNvSpPr/>
          <p:nvPr/>
        </p:nvSpPr>
        <p:spPr>
          <a:xfrm>
            <a:off x="10342536" y="6094960"/>
            <a:ext cx="1317356" cy="51144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Back</a:t>
            </a:r>
            <a:endParaRPr lang="en-US" sz="3200" dirty="0"/>
          </a:p>
        </p:txBody>
      </p:sp>
    </p:spTree>
    <p:extLst>
      <p:ext uri="{BB962C8B-B14F-4D97-AF65-F5344CB8AC3E}">
        <p14:creationId xmlns:p14="http://schemas.microsoft.com/office/powerpoint/2010/main" val="235442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87454" y="2719244"/>
            <a:ext cx="11437749" cy="3599255"/>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20000"/>
              </a:lnSpc>
            </a:pPr>
            <a:r>
              <a:rPr lang="en-US" sz="2400" dirty="0" err="1" smtClean="0">
                <a:latin typeface="Times New Roman" panose="02020603050405020304" pitchFamily="18" charset="0"/>
                <a:cs typeface="Times New Roman" panose="02020603050405020304" pitchFamily="18" charset="0"/>
              </a:rPr>
              <a:t>Meherjan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a typical (1)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woman who lives in a slum. She lost her shelter and properties (2)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erosion of river </a:t>
            </a:r>
            <a:r>
              <a:rPr lang="en-US" sz="2400" dirty="0" err="1">
                <a:latin typeface="Times New Roman" panose="02020603050405020304" pitchFamily="18" charset="0"/>
                <a:cs typeface="Times New Roman" panose="02020603050405020304" pitchFamily="18" charset="0"/>
              </a:rPr>
              <a:t>Jamuna</a:t>
            </a:r>
            <a:r>
              <a:rPr lang="en-US" sz="2400" dirty="0">
                <a:latin typeface="Times New Roman" panose="02020603050405020304" pitchFamily="18" charset="0"/>
                <a:cs typeface="Times New Roman" panose="02020603050405020304" pitchFamily="18" charset="0"/>
              </a:rPr>
              <a:t>.  She also lost her family. Her husband had died of diseases caused by poverty and (3)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Now, she is only a (4)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Like  </a:t>
            </a:r>
            <a:r>
              <a:rPr lang="en-US" sz="2400" dirty="0" err="1">
                <a:latin typeface="Times New Roman" panose="02020603050405020304" pitchFamily="18" charset="0"/>
                <a:cs typeface="Times New Roman" panose="02020603050405020304" pitchFamily="18" charset="0"/>
              </a:rPr>
              <a:t>Meherjan</a:t>
            </a:r>
            <a:r>
              <a:rPr lang="en-US" sz="2400" dirty="0">
                <a:latin typeface="Times New Roman" panose="02020603050405020304" pitchFamily="18" charset="0"/>
                <a:cs typeface="Times New Roman" panose="02020603050405020304" pitchFamily="18" charset="0"/>
              </a:rPr>
              <a:t> there are many people who have become the (5)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river erosion. River erosion is still posing (6)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the lives and properties of thousands of people. People living (7)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rivers are the most likely victims of river erosion. Each year about (8)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people become homeless due to river erosion in Bangladesh.  </a:t>
            </a:r>
            <a:r>
              <a:rPr lang="en-US" sz="2400" dirty="0" err="1">
                <a:latin typeface="Times New Roman" panose="02020603050405020304" pitchFamily="18" charset="0"/>
                <a:cs typeface="Times New Roman" panose="02020603050405020304" pitchFamily="18" charset="0"/>
              </a:rPr>
              <a:t>Meherjan’s</a:t>
            </a:r>
            <a:r>
              <a:rPr lang="en-US" sz="2400" dirty="0">
                <a:latin typeface="Times New Roman" panose="02020603050405020304" pitchFamily="18" charset="0"/>
                <a:cs typeface="Times New Roman" panose="02020603050405020304" pitchFamily="18" charset="0"/>
              </a:rPr>
              <a:t> life is just one (9)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how climate change (10)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lives of thousands of people</a:t>
            </a:r>
          </a:p>
        </p:txBody>
      </p:sp>
      <p:sp>
        <p:nvSpPr>
          <p:cNvPr id="3" name="Rectangle 2"/>
          <p:cNvSpPr/>
          <p:nvPr/>
        </p:nvSpPr>
        <p:spPr>
          <a:xfrm>
            <a:off x="387454" y="436914"/>
            <a:ext cx="11437749" cy="923330"/>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gn="just"/>
            <a:r>
              <a:rPr lang="en-US" sz="2600" b="1" dirty="0" smtClean="0">
                <a:ln/>
                <a:solidFill>
                  <a:schemeClr val="accent6">
                    <a:lumMod val="50000"/>
                  </a:schemeClr>
                </a:solidFill>
                <a:latin typeface="Times New Roman" panose="02020603050405020304" pitchFamily="18" charset="0"/>
                <a:cs typeface="Times New Roman" panose="02020603050405020304" pitchFamily="18" charset="0"/>
              </a:rPr>
              <a:t>D. Read the text and Complete </a:t>
            </a:r>
            <a:r>
              <a:rPr lang="en-US" sz="2600" b="1" dirty="0">
                <a:ln/>
                <a:solidFill>
                  <a:schemeClr val="accent6">
                    <a:lumMod val="50000"/>
                  </a:schemeClr>
                </a:solidFill>
                <a:latin typeface="Times New Roman" panose="02020603050405020304" pitchFamily="18" charset="0"/>
                <a:cs typeface="Times New Roman" panose="02020603050405020304" pitchFamily="18" charset="0"/>
              </a:rPr>
              <a:t>the summery of </a:t>
            </a:r>
            <a:r>
              <a:rPr lang="en-US" sz="2600" b="1" dirty="0" err="1">
                <a:ln/>
                <a:solidFill>
                  <a:schemeClr val="accent6">
                    <a:lumMod val="50000"/>
                  </a:schemeClr>
                </a:solidFill>
                <a:latin typeface="Times New Roman" panose="02020603050405020304" pitchFamily="18" charset="0"/>
                <a:cs typeface="Times New Roman" panose="02020603050405020304" pitchFamily="18" charset="0"/>
              </a:rPr>
              <a:t>Meherjan’s</a:t>
            </a:r>
            <a:r>
              <a:rPr lang="en-US" sz="2600" b="1" dirty="0">
                <a:ln/>
                <a:solidFill>
                  <a:schemeClr val="accent6">
                    <a:lumMod val="50000"/>
                  </a:schemeClr>
                </a:solidFill>
                <a:latin typeface="Times New Roman" panose="02020603050405020304" pitchFamily="18" charset="0"/>
                <a:cs typeface="Times New Roman" panose="02020603050405020304" pitchFamily="18" charset="0"/>
              </a:rPr>
              <a:t> life with words/phrases from the box</a:t>
            </a:r>
            <a:r>
              <a:rPr lang="en-US" sz="2800" b="1" dirty="0">
                <a:ln/>
                <a:solidFill>
                  <a:schemeClr val="accent4"/>
                </a:solidFill>
                <a:latin typeface="Times New Roman" panose="02020603050405020304" pitchFamily="18" charset="0"/>
                <a:cs typeface="Times New Roman" panose="02020603050405020304" pitchFamily="18"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867302627"/>
              </p:ext>
            </p:extLst>
          </p:nvPr>
        </p:nvGraphicFramePr>
        <p:xfrm>
          <a:off x="387453" y="1582544"/>
          <a:ext cx="11437750" cy="914400"/>
        </p:xfrm>
        <a:graphic>
          <a:graphicData uri="http://schemas.openxmlformats.org/drawingml/2006/table">
            <a:tbl>
              <a:tblPr firstRow="1" bandRow="1">
                <a:tableStyleId>{5C22544A-7EE6-4342-B048-85BDC9FD1C3A}</a:tableStyleId>
              </a:tblPr>
              <a:tblGrid>
                <a:gridCol w="2287550">
                  <a:extLst>
                    <a:ext uri="{9D8B030D-6E8A-4147-A177-3AD203B41FA5}">
                      <a16:colId xmlns:a16="http://schemas.microsoft.com/office/drawing/2014/main" val="1058506197"/>
                    </a:ext>
                  </a:extLst>
                </a:gridCol>
                <a:gridCol w="2287550">
                  <a:extLst>
                    <a:ext uri="{9D8B030D-6E8A-4147-A177-3AD203B41FA5}">
                      <a16:colId xmlns:a16="http://schemas.microsoft.com/office/drawing/2014/main" val="694118376"/>
                    </a:ext>
                  </a:extLst>
                </a:gridCol>
                <a:gridCol w="2287550">
                  <a:extLst>
                    <a:ext uri="{9D8B030D-6E8A-4147-A177-3AD203B41FA5}">
                      <a16:colId xmlns:a16="http://schemas.microsoft.com/office/drawing/2014/main" val="155095927"/>
                    </a:ext>
                  </a:extLst>
                </a:gridCol>
                <a:gridCol w="2287550">
                  <a:extLst>
                    <a:ext uri="{9D8B030D-6E8A-4147-A177-3AD203B41FA5}">
                      <a16:colId xmlns:a16="http://schemas.microsoft.com/office/drawing/2014/main" val="2494748954"/>
                    </a:ext>
                  </a:extLst>
                </a:gridCol>
                <a:gridCol w="2287550">
                  <a:extLst>
                    <a:ext uri="{9D8B030D-6E8A-4147-A177-3AD203B41FA5}">
                      <a16:colId xmlns:a16="http://schemas.microsoft.com/office/drawing/2014/main" val="92917830"/>
                    </a:ext>
                  </a:extLst>
                </a:gridCol>
              </a:tblGrid>
              <a:tr h="370840">
                <a:tc>
                  <a:txBody>
                    <a:bodyPr/>
                    <a:lstStyle/>
                    <a:p>
                      <a:pPr algn="ctr"/>
                      <a:r>
                        <a:rPr lang="en-US" sz="2400" dirty="0" smtClean="0">
                          <a:latin typeface="Times New Roman" panose="02020603050405020304" pitchFamily="18" charset="0"/>
                          <a:cs typeface="Times New Roman" panose="02020603050405020304" pitchFamily="18" charset="0"/>
                        </a:rPr>
                        <a:t>victims </a:t>
                      </a:r>
                      <a:endParaRPr lang="en-US" sz="2400" dirty="0"/>
                    </a:p>
                  </a:txBody>
                  <a:tcPr/>
                </a:tc>
                <a:tc>
                  <a:txBody>
                    <a:bodyPr/>
                    <a:lstStyle/>
                    <a:p>
                      <a:pPr algn="ctr"/>
                      <a:r>
                        <a:rPr lang="en-US" sz="2400" dirty="0" smtClean="0">
                          <a:latin typeface="Times New Roman" panose="02020603050405020304" pitchFamily="18" charset="0"/>
                          <a:cs typeface="Times New Roman" panose="02020603050405020304" pitchFamily="18" charset="0"/>
                        </a:rPr>
                        <a:t>affects </a:t>
                      </a:r>
                      <a:endParaRPr lang="en-US" sz="2400" dirty="0"/>
                    </a:p>
                  </a:txBody>
                  <a:tcPr/>
                </a:tc>
                <a:tc>
                  <a:txBody>
                    <a:bodyPr/>
                    <a:lstStyle/>
                    <a:p>
                      <a:pPr algn="ctr"/>
                      <a:r>
                        <a:rPr lang="en-US" sz="2400" dirty="0" smtClean="0">
                          <a:latin typeface="Times New Roman" panose="02020603050405020304" pitchFamily="18" charset="0"/>
                          <a:cs typeface="Times New Roman" panose="02020603050405020304" pitchFamily="18" charset="0"/>
                        </a:rPr>
                        <a:t>close to </a:t>
                      </a:r>
                      <a:endParaRPr lang="en-US" sz="2400" dirty="0"/>
                    </a:p>
                  </a:txBody>
                  <a:tcPr/>
                </a:tc>
                <a:tc>
                  <a:txBody>
                    <a:bodyPr/>
                    <a:lstStyle/>
                    <a:p>
                      <a:pPr algn="ctr"/>
                      <a:r>
                        <a:rPr lang="en-US" sz="2400" dirty="0" smtClean="0">
                          <a:latin typeface="Times New Roman" panose="02020603050405020304" pitchFamily="18" charset="0"/>
                          <a:cs typeface="Times New Roman" panose="02020603050405020304" pitchFamily="18" charset="0"/>
                        </a:rPr>
                        <a:t>slum dweller </a:t>
                      </a:r>
                      <a:endParaRPr lang="en-US" sz="2400" dirty="0"/>
                    </a:p>
                  </a:txBody>
                  <a:tcPr/>
                </a:tc>
                <a:tc>
                  <a:txBody>
                    <a:bodyPr/>
                    <a:lstStyle/>
                    <a:p>
                      <a:pPr algn="ctr"/>
                      <a:r>
                        <a:rPr lang="en-US" sz="2400" dirty="0" smtClean="0">
                          <a:latin typeface="Times New Roman" panose="02020603050405020304" pitchFamily="18" charset="0"/>
                          <a:cs typeface="Times New Roman" panose="02020603050405020304" pitchFamily="18" charset="0"/>
                        </a:rPr>
                        <a:t>homeless</a:t>
                      </a:r>
                      <a:endParaRPr lang="en-US" sz="2400" dirty="0"/>
                    </a:p>
                  </a:txBody>
                  <a:tcPr/>
                </a:tc>
                <a:extLst>
                  <a:ext uri="{0D108BD9-81ED-4DB2-BD59-A6C34878D82A}">
                    <a16:rowId xmlns:a16="http://schemas.microsoft.com/office/drawing/2014/main" val="3071762858"/>
                  </a:ext>
                </a:extLst>
              </a:tr>
              <a:tr h="370840">
                <a:tc>
                  <a:txBody>
                    <a:bodyPr/>
                    <a:lstStyle/>
                    <a:p>
                      <a:pPr algn="ctr"/>
                      <a:r>
                        <a:rPr lang="en-US" sz="2400" dirty="0" smtClean="0">
                          <a:latin typeface="Times New Roman" panose="02020603050405020304" pitchFamily="18" charset="0"/>
                          <a:cs typeface="Times New Roman" panose="02020603050405020304" pitchFamily="18" charset="0"/>
                        </a:rPr>
                        <a:t>threats</a:t>
                      </a:r>
                      <a:endParaRPr lang="en-US" sz="2400" dirty="0"/>
                    </a:p>
                  </a:txBody>
                  <a:tcPr/>
                </a:tc>
                <a:tc>
                  <a:txBody>
                    <a:bodyPr/>
                    <a:lstStyle/>
                    <a:p>
                      <a:pPr algn="ctr"/>
                      <a:r>
                        <a:rPr lang="en-US" sz="2400" dirty="0" smtClean="0">
                          <a:latin typeface="Times New Roman" panose="02020603050405020304" pitchFamily="18" charset="0"/>
                          <a:cs typeface="Times New Roman" panose="02020603050405020304" pitchFamily="18" charset="0"/>
                        </a:rPr>
                        <a:t>example</a:t>
                      </a:r>
                      <a:endParaRPr lang="en-US" sz="2400" dirty="0"/>
                    </a:p>
                  </a:txBody>
                  <a:tcPr/>
                </a:tc>
                <a:tc>
                  <a:txBody>
                    <a:bodyPr/>
                    <a:lstStyle/>
                    <a:p>
                      <a:pPr algn="ctr"/>
                      <a:r>
                        <a:rPr lang="en-US" sz="2400" dirty="0" smtClean="0">
                          <a:latin typeface="Times New Roman" panose="02020603050405020304" pitchFamily="18" charset="0"/>
                          <a:cs typeface="Times New Roman" panose="02020603050405020304" pitchFamily="18" charset="0"/>
                        </a:rPr>
                        <a:t>due to </a:t>
                      </a:r>
                      <a:endParaRPr lang="en-US" sz="2400" dirty="0"/>
                    </a:p>
                  </a:txBody>
                  <a:tcPr/>
                </a:tc>
                <a:tc>
                  <a:txBody>
                    <a:bodyPr/>
                    <a:lstStyle/>
                    <a:p>
                      <a:pPr algn="ctr"/>
                      <a:r>
                        <a:rPr lang="en-US" sz="2400" dirty="0" smtClean="0">
                          <a:latin typeface="Times New Roman" panose="02020603050405020304" pitchFamily="18" charset="0"/>
                          <a:cs typeface="Times New Roman" panose="02020603050405020304" pitchFamily="18" charset="0"/>
                        </a:rPr>
                        <a:t>shortage of food </a:t>
                      </a:r>
                      <a:endParaRPr lang="en-US" sz="2400" dirty="0"/>
                    </a:p>
                  </a:txBody>
                  <a:tcPr/>
                </a:tc>
                <a:tc>
                  <a:txBody>
                    <a:bodyPr/>
                    <a:lstStyle/>
                    <a:p>
                      <a:pPr algn="ctr"/>
                      <a:r>
                        <a:rPr lang="en-US" sz="2400" dirty="0" smtClean="0">
                          <a:latin typeface="Times New Roman" panose="02020603050405020304" pitchFamily="18" charset="0"/>
                          <a:cs typeface="Times New Roman" panose="02020603050405020304" pitchFamily="18" charset="0"/>
                        </a:rPr>
                        <a:t>one lakh</a:t>
                      </a:r>
                      <a:endParaRPr lang="en-US" sz="2400" dirty="0"/>
                    </a:p>
                  </a:txBody>
                  <a:tcPr/>
                </a:tc>
                <a:extLst>
                  <a:ext uri="{0D108BD9-81ED-4DB2-BD59-A6C34878D82A}">
                    <a16:rowId xmlns:a16="http://schemas.microsoft.com/office/drawing/2014/main" val="69202241"/>
                  </a:ext>
                </a:extLst>
              </a:tr>
            </a:tbl>
          </a:graphicData>
        </a:graphic>
      </p:graphicFrame>
    </p:spTree>
    <p:extLst>
      <p:ext uri="{BB962C8B-B14F-4D97-AF65-F5344CB8AC3E}">
        <p14:creationId xmlns:p14="http://schemas.microsoft.com/office/powerpoint/2010/main" val="322041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par>
                          <p:cTn id="13" fill="hold">
                            <p:stCondLst>
                              <p:cond delay="2000"/>
                            </p:stCondLst>
                            <p:childTnLst>
                              <p:par>
                                <p:cTn id="14" presetID="6" presetClass="entr" presetSubtype="3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out)">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40962" y="1860894"/>
            <a:ext cx="11437749" cy="2062103"/>
          </a:xfrm>
          <a:prstGeom prst="rect">
            <a:avLst/>
          </a:prstGeom>
          <a:solidFill>
            <a:schemeClr val="tx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dirty="0" smtClean="0">
                <a:latin typeface="Times New Roman" panose="02020603050405020304" pitchFamily="18" charset="0"/>
                <a:cs typeface="Times New Roman" panose="02020603050405020304" pitchFamily="18" charset="0"/>
              </a:rPr>
              <a:t>E. </a:t>
            </a:r>
            <a:r>
              <a:rPr lang="en-US" sz="3200" dirty="0">
                <a:latin typeface="Times New Roman" panose="02020603050405020304" pitchFamily="18" charset="0"/>
                <a:cs typeface="Times New Roman" panose="02020603050405020304" pitchFamily="18" charset="0"/>
              </a:rPr>
              <a:t>Debate: Get into two groups of 3/4. Decide which group will speak for/against the motion. In your group, first, discuss and note down five/six  points to support/oppose the statement given below. Then select the speakers from each group to start the debate. </a:t>
            </a:r>
          </a:p>
        </p:txBody>
      </p:sp>
      <p:sp>
        <p:nvSpPr>
          <p:cNvPr id="3" name="TextBox 2"/>
          <p:cNvSpPr txBox="1"/>
          <p:nvPr/>
        </p:nvSpPr>
        <p:spPr>
          <a:xfrm>
            <a:off x="340962" y="480447"/>
            <a:ext cx="11437749" cy="830997"/>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smtClean="0">
                <a:ln/>
                <a:solidFill>
                  <a:srgbClr val="0070C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Group Work</a:t>
            </a:r>
            <a:endParaRPr lang="en-US" sz="4800" b="1" dirty="0">
              <a:ln/>
              <a:solidFill>
                <a:srgbClr val="0070C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40962" y="4609171"/>
            <a:ext cx="11437749" cy="1446550"/>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p>
            <a:pPr algn="just"/>
            <a:r>
              <a:rPr lang="en-US" sz="4400" b="1" dirty="0" smtClean="0">
                <a:ln/>
                <a:solidFill>
                  <a:schemeClr val="accent6">
                    <a:lumMod val="50000"/>
                  </a:schemeClr>
                </a:solidFill>
                <a:latin typeface="Times New Roman" panose="02020603050405020304" pitchFamily="18" charset="0"/>
                <a:cs typeface="Times New Roman" panose="02020603050405020304" pitchFamily="18" charset="0"/>
              </a:rPr>
              <a:t>Statement: Humans </a:t>
            </a:r>
            <a:r>
              <a:rPr lang="en-US" sz="4400" b="1" dirty="0">
                <a:ln/>
                <a:solidFill>
                  <a:schemeClr val="accent6">
                    <a:lumMod val="50000"/>
                  </a:schemeClr>
                </a:solidFill>
                <a:latin typeface="Times New Roman" panose="02020603050405020304" pitchFamily="18" charset="0"/>
                <a:cs typeface="Times New Roman" panose="02020603050405020304" pitchFamily="18" charset="0"/>
              </a:rPr>
              <a:t>can’t do anything to control the course of nature. </a:t>
            </a:r>
          </a:p>
        </p:txBody>
      </p:sp>
    </p:spTree>
    <p:extLst>
      <p:ext uri="{BB962C8B-B14F-4D97-AF65-F5344CB8AC3E}">
        <p14:creationId xmlns:p14="http://schemas.microsoft.com/office/powerpoint/2010/main" val="32529197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3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4415" y="2040628"/>
            <a:ext cx="11063167" cy="406265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nSpc>
                <a:spcPct val="200000"/>
              </a:lnSpc>
              <a:buFont typeface="Wingdings" panose="05000000000000000000" pitchFamily="2" charset="2"/>
              <a:buChar char="ü"/>
            </a:pPr>
            <a:r>
              <a:rPr lang="en-US" sz="4000" dirty="0" smtClean="0">
                <a:latin typeface="Times New Roman" panose="02020603050405020304" pitchFamily="18" charset="0"/>
                <a:cs typeface="Times New Roman" panose="02020603050405020304" pitchFamily="18" charset="0"/>
              </a:rPr>
              <a:t>Where did </a:t>
            </a:r>
            <a:r>
              <a:rPr lang="en-US" sz="4000" dirty="0" err="1" smtClean="0">
                <a:latin typeface="Times New Roman" panose="02020603050405020304" pitchFamily="18" charset="0"/>
                <a:cs typeface="Times New Roman" panose="02020603050405020304" pitchFamily="18" charset="0"/>
              </a:rPr>
              <a:t>Meherjan</a:t>
            </a:r>
            <a:r>
              <a:rPr lang="en-US" sz="4000" dirty="0" smtClean="0">
                <a:latin typeface="Times New Roman" panose="02020603050405020304" pitchFamily="18" charset="0"/>
                <a:cs typeface="Times New Roman" panose="02020603050405020304" pitchFamily="18" charset="0"/>
              </a:rPr>
              <a:t> take shelter?</a:t>
            </a:r>
          </a:p>
          <a:p>
            <a:pPr marL="457200" indent="-457200">
              <a:lnSpc>
                <a:spcPct val="200000"/>
              </a:lnSpc>
              <a:buFont typeface="Wingdings" panose="05000000000000000000" pitchFamily="2" charset="2"/>
              <a:buChar char="ü"/>
            </a:pPr>
            <a:r>
              <a:rPr lang="en-US" sz="4000" dirty="0" smtClean="0">
                <a:latin typeface="Times New Roman" panose="02020603050405020304" pitchFamily="18" charset="0"/>
                <a:cs typeface="Times New Roman" panose="02020603050405020304" pitchFamily="18" charset="0"/>
              </a:rPr>
              <a:t>How was she before losing her family?</a:t>
            </a:r>
          </a:p>
          <a:p>
            <a:pPr marL="457200" indent="-457200">
              <a:lnSpc>
                <a:spcPct val="200000"/>
              </a:lnSpc>
              <a:buFont typeface="Wingdings" panose="05000000000000000000" pitchFamily="2" charset="2"/>
              <a:buChar char="ü"/>
            </a:pPr>
            <a:r>
              <a:rPr lang="en-US" sz="4000" dirty="0" smtClean="0">
                <a:latin typeface="Times New Roman" panose="02020603050405020304" pitchFamily="18" charset="0"/>
                <a:cs typeface="Times New Roman" panose="02020603050405020304" pitchFamily="18" charset="0"/>
              </a:rPr>
              <a:t>What has </a:t>
            </a:r>
            <a:r>
              <a:rPr lang="en-US" sz="4000" dirty="0">
                <a:latin typeface="Times New Roman" panose="02020603050405020304" pitchFamily="18" charset="0"/>
                <a:cs typeface="Times New Roman" panose="02020603050405020304" pitchFamily="18" charset="0"/>
              </a:rPr>
              <a:t>shattered her dreams and </a:t>
            </a:r>
            <a:r>
              <a:rPr lang="en-US" sz="4000" dirty="0" smtClean="0">
                <a:latin typeface="Times New Roman" panose="02020603050405020304" pitchFamily="18" charset="0"/>
                <a:cs typeface="Times New Roman" panose="02020603050405020304" pitchFamily="18" charset="0"/>
              </a:rPr>
              <a:t>happiness? </a:t>
            </a:r>
          </a:p>
          <a:p>
            <a:pPr marL="457200" indent="-457200">
              <a:buFont typeface="Wingdings" panose="05000000000000000000" pitchFamily="2" charset="2"/>
              <a:buChar char="ü"/>
            </a:pPr>
            <a:endParaRPr lang="en-US" dirty="0"/>
          </a:p>
        </p:txBody>
      </p:sp>
      <p:sp>
        <p:nvSpPr>
          <p:cNvPr id="3" name="Rectangle 2"/>
          <p:cNvSpPr/>
          <p:nvPr/>
        </p:nvSpPr>
        <p:spPr>
          <a:xfrm>
            <a:off x="564416" y="671957"/>
            <a:ext cx="11063167" cy="923330"/>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rgbClr val="0070C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Evaluation</a:t>
            </a:r>
            <a:r>
              <a:rPr lang="en-US" sz="4400" b="1" dirty="0" smtClean="0">
                <a:ln/>
                <a:solidFill>
                  <a:schemeClr val="accent3"/>
                </a:solidFill>
                <a:latin typeface="Times New Roman" panose="02020603050405020304" pitchFamily="18" charset="0"/>
                <a:cs typeface="Times New Roman" panose="02020603050405020304" pitchFamily="18" charset="0"/>
              </a:rPr>
              <a:t> </a:t>
            </a:r>
            <a:endParaRPr lang="en-US" sz="4400" b="1" dirty="0">
              <a:ln/>
              <a:solidFill>
                <a:schemeClr val="accent3"/>
              </a:solidFill>
            </a:endParaRPr>
          </a:p>
        </p:txBody>
      </p:sp>
    </p:spTree>
    <p:extLst>
      <p:ext uri="{BB962C8B-B14F-4D97-AF65-F5344CB8AC3E}">
        <p14:creationId xmlns:p14="http://schemas.microsoft.com/office/powerpoint/2010/main" val="11675659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21" presetClass="emph" presetSubtype="0" fill="hold" nodeType="withEffect">
                                  <p:stCondLst>
                                    <p:cond delay="0"/>
                                  </p:stCondLst>
                                  <p:childTnLst>
                                    <p:animClr clrSpc="hsl" dir="cw">
                                      <p:cBhvr override="childStyle">
                                        <p:cTn id="9" dur="500" fill="hold"/>
                                        <p:tgtEl>
                                          <p:spTgt spid="3">
                                            <p:txEl>
                                              <p:pRg st="0" end="0"/>
                                            </p:txEl>
                                          </p:spTgt>
                                        </p:tgtEl>
                                        <p:attrNameLst>
                                          <p:attrName>style.color</p:attrName>
                                        </p:attrNameLst>
                                      </p:cBhvr>
                                      <p:by>
                                        <p:hsl h="7200000" s="0" l="0"/>
                                      </p:by>
                                    </p:animClr>
                                    <p:animClr clrSpc="hsl" dir="cw">
                                      <p:cBhvr>
                                        <p:cTn id="10" dur="500" fill="hold"/>
                                        <p:tgtEl>
                                          <p:spTgt spid="3">
                                            <p:txEl>
                                              <p:pRg st="0" end="0"/>
                                            </p:txEl>
                                          </p:spTgt>
                                        </p:tgtEl>
                                        <p:attrNameLst>
                                          <p:attrName>fillcolor</p:attrName>
                                        </p:attrNameLst>
                                      </p:cBhvr>
                                      <p:by>
                                        <p:hsl h="7200000" s="0" l="0"/>
                                      </p:by>
                                    </p:animClr>
                                    <p:animClr clrSpc="hsl" dir="cw">
                                      <p:cBhvr>
                                        <p:cTn id="11" dur="500" fill="hold"/>
                                        <p:tgtEl>
                                          <p:spTgt spid="3">
                                            <p:txEl>
                                              <p:pRg st="0" end="0"/>
                                            </p:txEl>
                                          </p:spTgt>
                                        </p:tgtEl>
                                        <p:attrNameLst>
                                          <p:attrName>stroke.color</p:attrName>
                                        </p:attrNameLst>
                                      </p:cBhvr>
                                      <p:by>
                                        <p:hsl h="7200000" s="0" l="0"/>
                                      </p:by>
                                    </p:animClr>
                                    <p:set>
                                      <p:cBhvr>
                                        <p:cTn id="12" dur="500" fill="hold"/>
                                        <p:tgtEl>
                                          <p:spTgt spid="3">
                                            <p:txEl>
                                              <p:pRg st="0" end="0"/>
                                            </p:txEl>
                                          </p:spTgt>
                                        </p:tgtEl>
                                        <p:attrNameLst>
                                          <p:attrName>fill.type</p:attrName>
                                        </p:attrNameLst>
                                      </p:cBhvr>
                                      <p:to>
                                        <p:strVal val="solid"/>
                                      </p:to>
                                    </p:se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wipe(left)">
                                      <p:cBhvr>
                                        <p:cTn id="20" dur="30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left)">
                                      <p:cBhvr>
                                        <p:cTn id="25" dur="3000"/>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left)">
                                      <p:cBhvr>
                                        <p:cTn id="30" dur="3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475125" y="2917444"/>
            <a:ext cx="3106941" cy="830997"/>
          </a:xfrm>
          <a:prstGeom prst="rect">
            <a:avLst/>
          </a:prstGeom>
        </p:spPr>
        <p:txBody>
          <a:bodyPr wrap="none">
            <a:spAutoFit/>
          </a:bodyPr>
          <a:lstStyle/>
          <a:p>
            <a:r>
              <a:rPr lang="en-US" sz="4800" dirty="0" smtClean="0">
                <a:solidFill>
                  <a:schemeClr val="accent5">
                    <a:lumMod val="75000"/>
                  </a:schemeClr>
                </a:solidFill>
                <a:effectLst>
                  <a:outerShdw blurRad="50800" dist="38100" dir="13500000" algn="br" rotWithShape="0">
                    <a:prstClr val="black">
                      <a:alpha val="40000"/>
                    </a:prstClr>
                  </a:outerShdw>
                </a:effectLst>
                <a:latin typeface="Times New Roman" panose="02020603050405020304" pitchFamily="18" charset="0"/>
                <a:cs typeface="Times New Roman" panose="02020603050405020304" pitchFamily="18" charset="0"/>
              </a:rPr>
              <a:t>Home work</a:t>
            </a:r>
            <a:endParaRPr lang="en-US" sz="4800" dirty="0">
              <a:solidFill>
                <a:schemeClr val="accent5">
                  <a:lumMod val="75000"/>
                </a:schemeClr>
              </a:solidFill>
              <a:effectLst>
                <a:outerShdw blurRad="50800" dist="38100" dir="13500000" algn="br" rotWithShape="0">
                  <a:prstClr val="black">
                    <a:alpha val="40000"/>
                  </a:prstClr>
                </a:outerShdw>
              </a:effectLst>
            </a:endParaRPr>
          </a:p>
        </p:txBody>
      </p:sp>
      <p:sp>
        <p:nvSpPr>
          <p:cNvPr id="3" name="Rectangle 2"/>
          <p:cNvSpPr/>
          <p:nvPr/>
        </p:nvSpPr>
        <p:spPr>
          <a:xfrm>
            <a:off x="665362" y="4379885"/>
            <a:ext cx="10726463" cy="769441"/>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smtClean="0">
                <a:ln/>
                <a:solidFill>
                  <a:schemeClr val="accent6">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Write paragraph on "The </a:t>
            </a:r>
            <a:r>
              <a:rPr lang="en-US" sz="4400" b="1" dirty="0">
                <a:ln/>
                <a:solidFill>
                  <a:schemeClr val="accent6">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greedy </a:t>
            </a:r>
            <a:r>
              <a:rPr lang="en-US" sz="4400" b="1" dirty="0" err="1" smtClean="0">
                <a:ln/>
                <a:solidFill>
                  <a:schemeClr val="accent6">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Jamuna</a:t>
            </a:r>
            <a:r>
              <a:rPr lang="en-US" sz="4400" b="1" dirty="0" smtClean="0">
                <a:ln/>
                <a:solidFill>
                  <a:schemeClr val="accent6">
                    <a:lumMod val="50000"/>
                  </a:schemeClr>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a:t>
            </a:r>
            <a:endParaRPr lang="en-US" sz="4400" b="1" dirty="0">
              <a:ln/>
              <a:solidFill>
                <a:schemeClr val="accent6">
                  <a:lumMod val="50000"/>
                </a:schemeClr>
              </a:solidFill>
              <a:effectLst>
                <a:outerShdw blurRad="50800" dist="38100" dir="5400000" algn="t" rotWithShape="0">
                  <a:prstClr val="black">
                    <a:alpha val="40000"/>
                  </a:prst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271" y="775225"/>
            <a:ext cx="2750647" cy="181383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7067687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424" y="1253022"/>
            <a:ext cx="7893424" cy="4435084"/>
          </a:xfrm>
          <a:prstGeom prst="rect">
            <a:avLst/>
          </a:prstGeom>
        </p:spPr>
      </p:pic>
      <p:pic>
        <p:nvPicPr>
          <p:cNvPr id="3" name="Picture 2"/>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250272" y="0"/>
            <a:ext cx="6342528" cy="6858000"/>
          </a:xfrm>
          <a:prstGeom prst="rect">
            <a:avLst/>
          </a:prstGeom>
        </p:spPr>
      </p:pic>
      <p:pic>
        <p:nvPicPr>
          <p:cNvPr id="4" name="Picture 3"/>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400800" y="0"/>
            <a:ext cx="6400800" cy="6858000"/>
          </a:xfrm>
          <a:prstGeom prst="rect">
            <a:avLst/>
          </a:prstGeom>
        </p:spPr>
      </p:pic>
    </p:spTree>
    <p:extLst>
      <p:ext uri="{BB962C8B-B14F-4D97-AF65-F5344CB8AC3E}">
        <p14:creationId xmlns:p14="http://schemas.microsoft.com/office/powerpoint/2010/main" val="4753001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par>
                          <p:cTn id="8" fill="hold">
                            <p:stCondLst>
                              <p:cond delay="2000"/>
                            </p:stCondLst>
                            <p:childTnLst>
                              <p:par>
                                <p:cTn id="9" presetID="63" presetClass="path" presetSubtype="0" accel="50000" decel="50000" fill="hold" nodeType="afterEffect">
                                  <p:stCondLst>
                                    <p:cond delay="0"/>
                                  </p:stCondLst>
                                  <p:childTnLst>
                                    <p:animMotion origin="layout" path="M 0 0 L 0.525 0 " pathEditMode="relative" rAng="0" ptsTypes="AA">
                                      <p:cBhvr>
                                        <p:cTn id="10" dur="2000" fill="hold"/>
                                        <p:tgtEl>
                                          <p:spTgt spid="4"/>
                                        </p:tgtEl>
                                        <p:attrNameLst>
                                          <p:attrName>ppt_x</p:attrName>
                                          <p:attrName>ppt_y</p:attrName>
                                        </p:attrNameLst>
                                      </p:cBhvr>
                                      <p:rCtr x="26250" y="0"/>
                                    </p:animMotion>
                                  </p:childTnLst>
                                </p:cTn>
                              </p:par>
                              <p:par>
                                <p:cTn id="11" presetID="35" presetClass="path" presetSubtype="0" accel="50000" decel="50000" fill="hold" nodeType="withEffect">
                                  <p:stCondLst>
                                    <p:cond delay="100"/>
                                  </p:stCondLst>
                                  <p:childTnLst>
                                    <p:animMotion origin="layout" path="M -3.75E-6 0 L -0.49544 0 " pathEditMode="relative" rAng="0" ptsTypes="AA">
                                      <p:cBhvr>
                                        <p:cTn id="12" dur="2000" fill="hold"/>
                                        <p:tgtEl>
                                          <p:spTgt spid="3"/>
                                        </p:tgtEl>
                                        <p:attrNameLst>
                                          <p:attrName>ppt_x</p:attrName>
                                          <p:attrName>ppt_y</p:attrName>
                                        </p:attrNameLst>
                                      </p:cBhvr>
                                      <p:rCtr x="-247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914" y="246075"/>
            <a:ext cx="11393715" cy="1015663"/>
          </a:xfrm>
          <a:prstGeom prst="rect">
            <a:avLst/>
          </a:prstGeom>
          <a:noFill/>
          <a:ln w="28575">
            <a:solidFill>
              <a:schemeClr val="tx1"/>
            </a:solidFill>
          </a:ln>
        </p:spPr>
        <p:txBody>
          <a:bodyPr wrap="square" rtlCol="0">
            <a:spAutoFit/>
          </a:bodyPr>
          <a:lstStyle/>
          <a:p>
            <a:pPr algn="ctr"/>
            <a:r>
              <a:rPr lang="en-US" sz="6000" dirty="0" smtClean="0">
                <a:solidFill>
                  <a:srgbClr val="0070C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Conducted by </a:t>
            </a:r>
            <a:endParaRPr lang="en-US" sz="6000" dirty="0">
              <a:solidFill>
                <a:srgbClr val="0070C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59" y="1497425"/>
            <a:ext cx="4148333" cy="51840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862286" y="1501722"/>
            <a:ext cx="6952343" cy="3862596"/>
          </a:xfrm>
          <a:prstGeom prst="rect">
            <a:avLst/>
          </a:prstGeom>
          <a:noFill/>
          <a:ln w="28575">
            <a:solidFill>
              <a:schemeClr val="tx1"/>
            </a:solidFill>
          </a:ln>
        </p:spPr>
        <p:txBody>
          <a:bodyPr wrap="square" rtlCol="0">
            <a:spAutoFit/>
          </a:bodyPr>
          <a:lstStyle/>
          <a:p>
            <a:r>
              <a:rPr lang="en-US" sz="6600" dirty="0" smtClean="0">
                <a:latin typeface="Times New Roman" panose="02020603050405020304" pitchFamily="18" charset="0"/>
                <a:cs typeface="Times New Roman" panose="02020603050405020304" pitchFamily="18" charset="0"/>
              </a:rPr>
              <a:t>S. M. </a:t>
            </a:r>
            <a:r>
              <a:rPr lang="en-US" sz="6600" dirty="0" err="1" smtClean="0">
                <a:latin typeface="Times New Roman" panose="02020603050405020304" pitchFamily="18" charset="0"/>
                <a:cs typeface="Times New Roman" panose="02020603050405020304" pitchFamily="18" charset="0"/>
              </a:rPr>
              <a:t>Saraful</a:t>
            </a:r>
            <a:r>
              <a:rPr lang="en-US" sz="6600" dirty="0" smtClean="0">
                <a:latin typeface="Times New Roman" panose="02020603050405020304" pitchFamily="18" charset="0"/>
                <a:cs typeface="Times New Roman" panose="02020603050405020304" pitchFamily="18" charset="0"/>
              </a:rPr>
              <a:t> Islam</a:t>
            </a:r>
          </a:p>
          <a:p>
            <a:r>
              <a:rPr lang="en-US" sz="3200" dirty="0" smtClean="0">
                <a:latin typeface="Times New Roman" panose="02020603050405020304" pitchFamily="18" charset="0"/>
                <a:cs typeface="Times New Roman" panose="02020603050405020304" pitchFamily="18" charset="0"/>
              </a:rPr>
              <a:t>Assistant teacher</a:t>
            </a:r>
          </a:p>
          <a:p>
            <a:r>
              <a:rPr lang="en-US" sz="3200" dirty="0" err="1" smtClean="0">
                <a:latin typeface="Times New Roman" panose="02020603050405020304" pitchFamily="18" charset="0"/>
                <a:cs typeface="Times New Roman" panose="02020603050405020304" pitchFamily="18" charset="0"/>
              </a:rPr>
              <a:t>Shiromoni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Alim</a:t>
            </a:r>
            <a:r>
              <a:rPr lang="en-US" sz="3200" dirty="0" smtClean="0">
                <a:latin typeface="Times New Roman" panose="02020603050405020304" pitchFamily="18" charset="0"/>
                <a:cs typeface="Times New Roman" panose="02020603050405020304" pitchFamily="18" charset="0"/>
              </a:rPr>
              <a:t> Madrasah, </a:t>
            </a:r>
          </a:p>
          <a:p>
            <a:r>
              <a:rPr lang="en-US" sz="3200" dirty="0" err="1" smtClean="0">
                <a:latin typeface="Times New Roman" panose="02020603050405020304" pitchFamily="18" charset="0"/>
                <a:cs typeface="Times New Roman" panose="02020603050405020304" pitchFamily="18" charset="0"/>
              </a:rPr>
              <a:t>Fultala</a:t>
            </a:r>
            <a:r>
              <a:rPr lang="en-US" sz="3200" dirty="0" smtClean="0">
                <a:latin typeface="Times New Roman" panose="02020603050405020304" pitchFamily="18" charset="0"/>
                <a:cs typeface="Times New Roman" panose="02020603050405020304" pitchFamily="18" charset="0"/>
              </a:rPr>
              <a:t>, Khulna.</a:t>
            </a:r>
          </a:p>
          <a:p>
            <a:r>
              <a:rPr lang="en-US" sz="3200" dirty="0" smtClean="0">
                <a:latin typeface="Times New Roman" panose="02020603050405020304" pitchFamily="18" charset="0"/>
                <a:cs typeface="Times New Roman" panose="02020603050405020304" pitchFamily="18" charset="0"/>
              </a:rPr>
              <a:t>Phone </a:t>
            </a:r>
            <a:r>
              <a:rPr lang="en-US" sz="3200" dirty="0">
                <a:latin typeface="Times New Roman" panose="02020603050405020304" pitchFamily="18" charset="0"/>
                <a:cs typeface="Times New Roman" panose="02020603050405020304" pitchFamily="18" charset="0"/>
              </a:rPr>
              <a:t>– 01915455262</a:t>
            </a:r>
          </a:p>
          <a:p>
            <a:r>
              <a:rPr lang="en-US" sz="3200" dirty="0">
                <a:latin typeface="Times New Roman" panose="02020603050405020304" pitchFamily="18" charset="0"/>
                <a:cs typeface="Times New Roman" panose="02020603050405020304" pitchFamily="18" charset="0"/>
              </a:rPr>
              <a:t>E-mail: sarafuli31@gmail.com</a:t>
            </a:r>
            <a:endParaRPr lang="en-US"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862286" y="5604302"/>
            <a:ext cx="6952343" cy="1077218"/>
          </a:xfrm>
          <a:prstGeom prst="rect">
            <a:avLst/>
          </a:prstGeom>
          <a:noFill/>
          <a:ln w="28575">
            <a:solidFill>
              <a:schemeClr val="tx1"/>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Subject : English 1</a:t>
            </a:r>
            <a:r>
              <a:rPr lang="en-US" sz="3200" baseline="30000" dirty="0" smtClean="0">
                <a:latin typeface="Times New Roman" panose="02020603050405020304" pitchFamily="18" charset="0"/>
                <a:cs typeface="Times New Roman" panose="02020603050405020304" pitchFamily="18" charset="0"/>
              </a:rPr>
              <a:t>st</a:t>
            </a:r>
            <a:r>
              <a:rPr lang="en-US" sz="3200" dirty="0" smtClean="0">
                <a:latin typeface="Times New Roman" panose="02020603050405020304" pitchFamily="18" charset="0"/>
                <a:cs typeface="Times New Roman" panose="02020603050405020304" pitchFamily="18" charset="0"/>
              </a:rPr>
              <a:t> Paper</a:t>
            </a:r>
          </a:p>
          <a:p>
            <a:r>
              <a:rPr lang="en-US" sz="3200" dirty="0" smtClean="0">
                <a:latin typeface="Times New Roman" panose="02020603050405020304" pitchFamily="18" charset="0"/>
                <a:cs typeface="Times New Roman" panose="02020603050405020304" pitchFamily="18" charset="0"/>
              </a:rPr>
              <a:t>Class – IX-X, Unit – 5, Lesson - 1</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5020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418010" y="222068"/>
            <a:ext cx="11325497" cy="769441"/>
          </a:xfrm>
          <a:prstGeom prst="rect">
            <a:avLst/>
          </a:prstGeom>
          <a:solidFill>
            <a:schemeClr val="accent1">
              <a:lumMod val="20000"/>
              <a:lumOff val="80000"/>
            </a:schemeClr>
          </a:solidFill>
          <a:ln>
            <a:solidFill>
              <a:srgbClr val="C00000"/>
            </a:solid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dirty="0" smtClean="0">
                <a:ln/>
                <a:solidFill>
                  <a:srgbClr val="0070C0"/>
                </a:solidFill>
                <a:latin typeface="Times New Roman" panose="02020603050405020304" pitchFamily="18" charset="0"/>
                <a:cs typeface="Times New Roman" panose="02020603050405020304" pitchFamily="18" charset="0"/>
              </a:rPr>
              <a:t>Let’s see some picture</a:t>
            </a:r>
            <a:endParaRPr lang="en-US" sz="4400" b="1" dirty="0">
              <a:ln/>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11" y="1280159"/>
            <a:ext cx="11325497" cy="5298643"/>
          </a:xfrm>
          <a:prstGeom prst="rect">
            <a:avLst/>
          </a:prstGeom>
          <a:ln>
            <a:solidFill>
              <a:srgbClr val="C000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05" y="1280159"/>
            <a:ext cx="11325497" cy="5298643"/>
          </a:xfrm>
          <a:prstGeom prst="rect">
            <a:avLst/>
          </a:prstGeom>
          <a:ln>
            <a:solidFill>
              <a:srgbClr val="C000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005" y="1280158"/>
            <a:ext cx="11325499" cy="5298643"/>
          </a:xfrm>
          <a:prstGeom prst="rect">
            <a:avLst/>
          </a:prstGeom>
          <a:ln>
            <a:solidFill>
              <a:srgbClr val="C00000"/>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998" y="1280157"/>
            <a:ext cx="11325504" cy="5298644"/>
          </a:xfrm>
          <a:prstGeom prst="rect">
            <a:avLst/>
          </a:prstGeom>
          <a:ln>
            <a:solidFill>
              <a:srgbClr val="C00000"/>
            </a:solidFill>
          </a:ln>
        </p:spPr>
      </p:pic>
      <p:sp>
        <p:nvSpPr>
          <p:cNvPr id="4" name="Rectangle 3"/>
          <p:cNvSpPr/>
          <p:nvPr/>
        </p:nvSpPr>
        <p:spPr>
          <a:xfrm>
            <a:off x="417992" y="1280157"/>
            <a:ext cx="11325504" cy="5298644"/>
          </a:xfrm>
          <a:prstGeom prst="rect">
            <a:avLst/>
          </a:prstGeom>
          <a:solidFill>
            <a:schemeClr val="bg2">
              <a:lumMod val="90000"/>
            </a:schemeClr>
          </a:solidFill>
        </p:spPr>
        <p:style>
          <a:lnRef idx="2">
            <a:schemeClr val="accent6"/>
          </a:lnRef>
          <a:fillRef idx="1">
            <a:schemeClr val="lt1"/>
          </a:fillRef>
          <a:effectRef idx="0">
            <a:schemeClr val="accent6"/>
          </a:effectRef>
          <a:fontRef idx="minor">
            <a:schemeClr val="dk1"/>
          </a:fontRef>
        </p:style>
        <p:txBody>
          <a:bodyPr rtlCol="0" anchor="ctr"/>
          <a:lstStyle/>
          <a:p>
            <a:endParaRPr lang="en-US" sz="4800" dirty="0">
              <a:ln>
                <a:solidFill>
                  <a:srgbClr val="C00000"/>
                </a:solidFill>
              </a:ln>
              <a:latin typeface="Times New Roman" panose="02020603050405020304" pitchFamily="18" charset="0"/>
              <a:cs typeface="Times New Roman" panose="02020603050405020304" pitchFamily="18" charset="0"/>
            </a:endParaRPr>
          </a:p>
        </p:txBody>
      </p:sp>
      <p:sp>
        <p:nvSpPr>
          <p:cNvPr id="7" name="TextBox 6"/>
          <p:cNvSpPr txBox="1"/>
          <p:nvPr/>
        </p:nvSpPr>
        <p:spPr>
          <a:xfrm>
            <a:off x="1149531" y="2082819"/>
            <a:ext cx="10097589" cy="3693319"/>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4800" dirty="0" smtClean="0">
                <a:solidFill>
                  <a:schemeClr val="accent2">
                    <a:lumMod val="75000"/>
                  </a:schemeClr>
                </a:solidFill>
                <a:latin typeface="Times New Roman" panose="02020603050405020304" pitchFamily="18" charset="0"/>
                <a:cs typeface="Times New Roman" panose="02020603050405020304" pitchFamily="18" charset="0"/>
              </a:rPr>
              <a:t>What do you see in the pictures?</a:t>
            </a:r>
          </a:p>
          <a:p>
            <a:pPr marL="685800" indent="-685800">
              <a:lnSpc>
                <a:spcPct val="150000"/>
              </a:lnSpc>
              <a:buFont typeface="Wingdings" panose="05000000000000000000" pitchFamily="2" charset="2"/>
              <a:buChar char="Ø"/>
            </a:pPr>
            <a:r>
              <a:rPr lang="en-US" sz="4800" dirty="0" smtClean="0">
                <a:solidFill>
                  <a:schemeClr val="accent2">
                    <a:lumMod val="75000"/>
                  </a:schemeClr>
                </a:solidFill>
                <a:latin typeface="Times New Roman" panose="02020603050405020304" pitchFamily="18" charset="0"/>
                <a:cs typeface="Times New Roman" panose="02020603050405020304" pitchFamily="18" charset="0"/>
              </a:rPr>
              <a:t>What happened their?</a:t>
            </a:r>
          </a:p>
          <a:p>
            <a:pPr marL="685800" indent="-685800">
              <a:lnSpc>
                <a:spcPct val="150000"/>
              </a:lnSpc>
              <a:buFont typeface="Wingdings" panose="05000000000000000000" pitchFamily="2" charset="2"/>
              <a:buChar char="Ø"/>
            </a:pPr>
            <a:r>
              <a:rPr lang="en-US" sz="4800" dirty="0" smtClean="0">
                <a:solidFill>
                  <a:schemeClr val="accent2">
                    <a:lumMod val="75000"/>
                  </a:schemeClr>
                </a:solidFill>
                <a:latin typeface="Times New Roman" panose="02020603050405020304" pitchFamily="18" charset="0"/>
                <a:cs typeface="Times New Roman" panose="02020603050405020304" pitchFamily="18" charset="0"/>
              </a:rPr>
              <a:t>How was the river?</a:t>
            </a:r>
          </a:p>
          <a:p>
            <a:endParaRPr lang="en-US" dirty="0"/>
          </a:p>
        </p:txBody>
      </p:sp>
    </p:spTree>
    <p:extLst>
      <p:ext uri="{BB962C8B-B14F-4D97-AF65-F5344CB8AC3E}">
        <p14:creationId xmlns:p14="http://schemas.microsoft.com/office/powerpoint/2010/main" val="1874011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par>
                          <p:cTn id="13" fill="hold">
                            <p:stCondLst>
                              <p:cond delay="2000"/>
                            </p:stCondLst>
                            <p:childTnLst>
                              <p:par>
                                <p:cTn id="14" presetID="22" presetClass="entr" presetSubtype="2"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1000"/>
                                        <p:tgtEl>
                                          <p:spTgt spid="5"/>
                                        </p:tgtEl>
                                      </p:cBhvr>
                                    </p:animEffect>
                                  </p:childTnLst>
                                </p:cTn>
                              </p:par>
                            </p:childTnLst>
                          </p:cTn>
                        </p:par>
                        <p:par>
                          <p:cTn id="17" fill="hold">
                            <p:stCondLst>
                              <p:cond delay="4000"/>
                            </p:stCondLst>
                            <p:childTnLst>
                              <p:par>
                                <p:cTn id="18" presetID="22" presetClass="entr" presetSubtype="8"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par>
                          <p:cTn id="21" fill="hold">
                            <p:stCondLst>
                              <p:cond delay="6000"/>
                            </p:stCondLst>
                            <p:childTnLst>
                              <p:par>
                                <p:cTn id="22" presetID="22" presetClass="entr" presetSubtype="2" fill="hold" nodeType="afterEffect">
                                  <p:stCondLst>
                                    <p:cond delay="100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down)">
                                      <p:cBhvr>
                                        <p:cTn id="34" dur="500"/>
                                        <p:tgtEl>
                                          <p:spTgt spid="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left)">
                                      <p:cBhvr>
                                        <p:cTn id="39" dur="500"/>
                                        <p:tgtEl>
                                          <p:spTgt spid="7">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wipe(left)">
                                      <p:cBhvr>
                                        <p:cTn id="4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985313" y="955655"/>
            <a:ext cx="5935920"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Our today's lesson is</a:t>
            </a:r>
            <a:endParaRPr lang="en-US" sz="5400" b="0"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86378" y="2688884"/>
            <a:ext cx="12021176" cy="144655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6600" b="1" dirty="0">
                <a:ln/>
                <a:solidFill>
                  <a:schemeClr val="accent4"/>
                </a:solidFill>
                <a:latin typeface="Times New Roman" panose="02020603050405020304" pitchFamily="18" charset="0"/>
                <a:cs typeface="Times New Roman" panose="02020603050405020304" pitchFamily="18" charset="0"/>
              </a:rPr>
              <a:t> </a:t>
            </a:r>
            <a:r>
              <a:rPr lang="en-US" sz="8800" b="1" dirty="0">
                <a:ln/>
                <a:solidFill>
                  <a:schemeClr val="accent4"/>
                </a:solidFill>
                <a:latin typeface="Times New Roman" panose="02020603050405020304" pitchFamily="18" charset="0"/>
                <a:cs typeface="Times New Roman" panose="02020603050405020304" pitchFamily="18" charset="0"/>
              </a:rPr>
              <a:t> </a:t>
            </a:r>
            <a:r>
              <a:rPr lang="en-US" sz="6600" b="1" dirty="0">
                <a:ln/>
                <a:solidFill>
                  <a:srgbClr val="7030A0"/>
                </a:solidFill>
                <a:effectLst>
                  <a:outerShdw blurRad="50800" dist="38100" dir="10800000" algn="r" rotWithShape="0">
                    <a:prstClr val="black">
                      <a:alpha val="40000"/>
                    </a:prstClr>
                  </a:outerShdw>
                </a:effectLst>
                <a:latin typeface="Times New Roman" panose="02020603050405020304" pitchFamily="18" charset="0"/>
                <a:cs typeface="Times New Roman" panose="02020603050405020304" pitchFamily="18" charset="0"/>
              </a:rPr>
              <a:t>The greed of the roaring rivers </a:t>
            </a:r>
            <a:endParaRPr lang="en-US" sz="6600" b="1" dirty="0">
              <a:ln/>
              <a:solidFill>
                <a:srgbClr val="7030A0"/>
              </a:solidFill>
              <a:effectLst>
                <a:outerShdw blurRad="50800" dist="38100" dir="10800000" algn="r" rotWithShape="0">
                  <a:prstClr val="black">
                    <a:alpha val="40000"/>
                  </a:prstClr>
                </a:outerShdw>
              </a:effectLst>
            </a:endParaRPr>
          </a:p>
        </p:txBody>
      </p:sp>
    </p:spTree>
    <p:extLst>
      <p:ext uri="{BB962C8B-B14F-4D97-AF65-F5344CB8AC3E}">
        <p14:creationId xmlns:p14="http://schemas.microsoft.com/office/powerpoint/2010/main" val="32399543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childTnLst>
                                </p:cTn>
                              </p:par>
                              <p:par>
                                <p:cTn id="14" presetID="3" presetClass="emph" presetSubtype="10" fill="hold" grpId="1" nodeType="withEffect">
                                  <p:stCondLst>
                                    <p:cond delay="0"/>
                                  </p:stCondLst>
                                  <p:childTnLst>
                                    <p:animClr clrSpc="hsl" dir="ccw">
                                      <p:cBhvr override="childStyle">
                                        <p:cTn id="15" dur="2000" fill="hold"/>
                                        <p:tgtEl>
                                          <p:spTgt spid="3"/>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786190" y="2336033"/>
            <a:ext cx="11273245" cy="3170099"/>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After the end of the lesson, students will be able to...</a:t>
            </a:r>
          </a:p>
          <a:p>
            <a:pPr marL="571500" indent="-571500">
              <a:buFont typeface="Wingdings" panose="05000000000000000000" pitchFamily="2" charset="2"/>
              <a:buChar char="Ø"/>
            </a:pPr>
            <a:r>
              <a:rPr lang="en-US" sz="4000" b="1" dirty="0" smtClean="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ask and answer questions.</a:t>
            </a:r>
          </a:p>
          <a:p>
            <a:pPr marL="571500" indent="-571500">
              <a:buFont typeface="Wingdings" panose="05000000000000000000" pitchFamily="2" charset="2"/>
              <a:buChar char="Ø"/>
            </a:pPr>
            <a:r>
              <a:rPr lang="en-US" sz="4000" b="1" dirty="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comprehend and </a:t>
            </a:r>
            <a:r>
              <a:rPr lang="en-US" sz="4000" b="1" dirty="0" err="1">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summerise</a:t>
            </a:r>
            <a:r>
              <a:rPr lang="en-US" sz="4000" b="1" dirty="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 </a:t>
            </a:r>
            <a:r>
              <a:rPr lang="en-US" sz="4000" b="1" dirty="0" smtClean="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texts.</a:t>
            </a:r>
          </a:p>
          <a:p>
            <a:pPr marL="571500" indent="-571500">
              <a:buFont typeface="Wingdings" panose="05000000000000000000" pitchFamily="2" charset="2"/>
              <a:buChar char="Ø"/>
            </a:pPr>
            <a:r>
              <a:rPr lang="en-US" sz="4000" b="1" dirty="0" smtClean="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take </a:t>
            </a:r>
            <a:r>
              <a:rPr lang="en-US" sz="4000" b="1" dirty="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part in debates on given topics</a:t>
            </a:r>
            <a:endParaRPr lang="en-US" sz="4000" b="1" dirty="0" smtClean="0">
              <a:solidFill>
                <a:srgbClr val="00206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231908" y="631763"/>
            <a:ext cx="5859296" cy="923330"/>
          </a:xfrm>
          <a:prstGeom prst="rect">
            <a:avLst/>
          </a:prstGeom>
        </p:spPr>
        <p:txBody>
          <a:bodyPr wrap="none">
            <a:spAutoFit/>
          </a:bodyPr>
          <a:lstStyle/>
          <a:p>
            <a:r>
              <a:rPr lang="en-US" sz="5400" b="1" dirty="0" smtClean="0">
                <a:solidFill>
                  <a:srgbClr val="0070C0"/>
                </a:solidFill>
                <a:latin typeface="Times New Roman" panose="02020603050405020304" pitchFamily="18" charset="0"/>
                <a:cs typeface="Times New Roman" panose="02020603050405020304" pitchFamily="18" charset="0"/>
              </a:rPr>
              <a:t>Learning outcomes</a:t>
            </a:r>
            <a:endParaRPr lang="en-US" sz="5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48763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Rectangle 7"/>
          <p:cNvSpPr/>
          <p:nvPr/>
        </p:nvSpPr>
        <p:spPr>
          <a:xfrm>
            <a:off x="402753" y="395785"/>
            <a:ext cx="1140952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smtClean="0">
                <a:ln/>
                <a:solidFill>
                  <a:srgbClr val="0070C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Vocabulary</a:t>
            </a:r>
            <a:r>
              <a:rPr lang="en-US" sz="4800" b="1" dirty="0" smtClean="0">
                <a:ln/>
                <a:solidFill>
                  <a:schemeClr val="accent3"/>
                </a:solidFill>
                <a:latin typeface="Times New Roman" panose="02020603050405020304" pitchFamily="18" charset="0"/>
                <a:cs typeface="Times New Roman" panose="02020603050405020304" pitchFamily="18" charset="0"/>
              </a:rPr>
              <a:t> </a:t>
            </a:r>
            <a:endParaRPr lang="en-US" sz="4800" b="1" dirty="0">
              <a:ln/>
              <a:solidFill>
                <a:schemeClr val="accent3"/>
              </a:solidFill>
              <a:latin typeface="Times New Roman" panose="02020603050405020304" pitchFamily="18" charset="0"/>
              <a:cs typeface="Times New Roman" panose="02020603050405020304" pitchFamily="18" charset="0"/>
            </a:endParaRPr>
          </a:p>
        </p:txBody>
      </p:sp>
      <p:sp>
        <p:nvSpPr>
          <p:cNvPr id="2" name="Rectangle 1"/>
          <p:cNvSpPr/>
          <p:nvPr/>
        </p:nvSpPr>
        <p:spPr>
          <a:xfrm>
            <a:off x="402753" y="401737"/>
            <a:ext cx="11409528" cy="830997"/>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800" b="1" dirty="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Tremble </a:t>
            </a:r>
            <a:r>
              <a:rPr lang="en-US" sz="4800" b="1" dirty="0" smtClean="0">
                <a:latin typeface="Times New Roman" panose="02020603050405020304" pitchFamily="18" charset="0"/>
                <a:cs typeface="Times New Roman" panose="02020603050405020304" pitchFamily="18" charset="0"/>
              </a:rPr>
              <a:t>(V) </a:t>
            </a:r>
            <a:endParaRPr lang="en-US" sz="4800" dirty="0">
              <a:latin typeface="Times New Roman" panose="02020603050405020304" pitchFamily="18" charset="0"/>
              <a:cs typeface="Times New Roman" panose="02020603050405020304" pitchFamily="18" charset="0"/>
            </a:endParaRPr>
          </a:p>
        </p:txBody>
      </p:sp>
      <p:sp>
        <p:nvSpPr>
          <p:cNvPr id="3" name="Striped Right Arrow 2"/>
          <p:cNvSpPr/>
          <p:nvPr/>
        </p:nvSpPr>
        <p:spPr>
          <a:xfrm>
            <a:off x="395784" y="1546412"/>
            <a:ext cx="4835123" cy="3980329"/>
          </a:xfrm>
          <a:prstGeom prst="stripedRightArrow">
            <a:avLst>
              <a:gd name="adj1" fmla="val 100000"/>
              <a:gd name="adj2" fmla="val 35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74890" y="1761315"/>
            <a:ext cx="3653863" cy="3477875"/>
          </a:xfrm>
          <a:prstGeom prst="rect">
            <a:avLst/>
          </a:prstGeom>
        </p:spPr>
        <p:txBody>
          <a:bodyPr wrap="square">
            <a:spAutoFit/>
          </a:bodyPr>
          <a:lstStyle/>
          <a:p>
            <a:r>
              <a:rPr lang="en-US" sz="4000" dirty="0" smtClean="0">
                <a:latin typeface="Times New Roman" panose="02020603050405020304" pitchFamily="18" charset="0"/>
                <a:cs typeface="Times New Roman" panose="02020603050405020304" pitchFamily="18" charset="0"/>
              </a:rPr>
              <a:t>Meaning : </a:t>
            </a:r>
          </a:p>
          <a:p>
            <a:r>
              <a:rPr lang="en-US" altLang="en-US" sz="3600" dirty="0">
                <a:latin typeface="Times New Roman" panose="02020603050405020304" pitchFamily="18" charset="0"/>
                <a:cs typeface="Times New Roman" panose="02020603050405020304" pitchFamily="18" charset="0"/>
              </a:rPr>
              <a:t>to shake slightly, usually because you are cold, frightened, or very </a:t>
            </a:r>
            <a:r>
              <a:rPr lang="en-US" altLang="en-US" sz="3600" dirty="0" smtClean="0">
                <a:latin typeface="Times New Roman" panose="02020603050405020304" pitchFamily="18" charset="0"/>
                <a:cs typeface="Times New Roman" panose="02020603050405020304" pitchFamily="18" charset="0"/>
              </a:rPr>
              <a:t>emotional</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395784" y="5846371"/>
            <a:ext cx="1141649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dirty="0">
                <a:latin typeface="Times New Roman" panose="02020603050405020304" pitchFamily="18" charset="0"/>
                <a:cs typeface="Times New Roman" panose="02020603050405020304" pitchFamily="18" charset="0"/>
              </a:rPr>
              <a:t>When he came out of the water, he was trembling </a:t>
            </a:r>
            <a:r>
              <a:rPr lang="en-US" sz="3600" b="1" dirty="0">
                <a:latin typeface="Times New Roman" panose="02020603050405020304" pitchFamily="18" charset="0"/>
                <a:cs typeface="Times New Roman" panose="02020603050405020304" pitchFamily="18" charset="0"/>
              </a:rPr>
              <a:t>with </a:t>
            </a:r>
            <a:r>
              <a:rPr lang="en-US" sz="3600" dirty="0">
                <a:latin typeface="Times New Roman" panose="02020603050405020304" pitchFamily="18" charset="0"/>
                <a:cs typeface="Times New Roman" panose="02020603050405020304" pitchFamily="18" charset="0"/>
              </a:rPr>
              <a:t>cold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5685" y="1546411"/>
            <a:ext cx="5516596" cy="398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148836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95784" y="395784"/>
            <a:ext cx="1140952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800" b="1" dirty="0">
                <a:latin typeface="Times New Roman" panose="02020603050405020304" pitchFamily="18" charset="0"/>
                <a:cs typeface="Times New Roman" panose="02020603050405020304" pitchFamily="18" charset="0"/>
              </a:rPr>
              <a:t>Shattered</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Adj</a:t>
            </a:r>
            <a:r>
              <a:rPr lang="en-US" sz="4800" b="1" dirty="0" smtClean="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p:sp>
        <p:nvSpPr>
          <p:cNvPr id="3" name="Striped Right Arrow 2"/>
          <p:cNvSpPr/>
          <p:nvPr/>
        </p:nvSpPr>
        <p:spPr>
          <a:xfrm>
            <a:off x="395784" y="1546412"/>
            <a:ext cx="4835123" cy="3980329"/>
          </a:xfrm>
          <a:prstGeom prst="stripedRightArrow">
            <a:avLst>
              <a:gd name="adj1" fmla="val 100000"/>
              <a:gd name="adj2" fmla="val 35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81510" y="1951526"/>
            <a:ext cx="3476908" cy="2739211"/>
          </a:xfrm>
          <a:prstGeom prst="rect">
            <a:avLst/>
          </a:prstGeom>
        </p:spPr>
        <p:txBody>
          <a:bodyPr wrap="square">
            <a:spAutoFit/>
          </a:bodyPr>
          <a:lstStyle/>
          <a:p>
            <a:r>
              <a:rPr lang="en-US" sz="4000" dirty="0" smtClean="0">
                <a:latin typeface="Times New Roman" panose="02020603050405020304" pitchFamily="18" charset="0"/>
                <a:cs typeface="Times New Roman" panose="02020603050405020304" pitchFamily="18" charset="0"/>
              </a:rPr>
              <a:t>Meaning : </a:t>
            </a:r>
          </a:p>
          <a:p>
            <a:pPr lvl="0"/>
            <a:r>
              <a:rPr lang="en-US" sz="4400" dirty="0">
                <a:latin typeface="Times New Roman" panose="02020603050405020304" pitchFamily="18" charset="0"/>
                <a:cs typeface="Times New Roman" panose="02020603050405020304" pitchFamily="18" charset="0"/>
              </a:rPr>
              <a:t>broken into very small pieces</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395784" y="5846371"/>
            <a:ext cx="11416497" cy="7694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4400" dirty="0">
                <a:latin typeface="Times New Roman" panose="02020603050405020304" pitchFamily="18" charset="0"/>
                <a:cs typeface="Times New Roman" panose="02020603050405020304" pitchFamily="18" charset="0"/>
              </a:rPr>
              <a:t>Shattered glass lay all over the </a:t>
            </a:r>
            <a:r>
              <a:rPr lang="en-US" sz="4400" dirty="0" smtClean="0">
                <a:latin typeface="Times New Roman" panose="02020603050405020304" pitchFamily="18" charset="0"/>
                <a:cs typeface="Times New Roman" panose="02020603050405020304" pitchFamily="18" charset="0"/>
              </a:rPr>
              <a:t>floor.</a:t>
            </a:r>
            <a:endParaRPr lang="en-US" sz="4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144" y="1478124"/>
            <a:ext cx="6361168" cy="404861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49043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95784" y="395784"/>
            <a:ext cx="1140952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4800" b="1" dirty="0" smtClean="0">
                <a:latin typeface="Times New Roman" panose="02020603050405020304" pitchFamily="18" charset="0"/>
                <a:cs typeface="Times New Roman" panose="02020603050405020304" pitchFamily="18" charset="0"/>
              </a:rPr>
              <a:t>Prompt </a:t>
            </a:r>
            <a:r>
              <a:rPr lang="en-US" sz="4800" b="1" dirty="0" smtClean="0">
                <a:latin typeface="Times New Roman" panose="02020603050405020304" pitchFamily="18" charset="0"/>
                <a:cs typeface="Times New Roman" panose="02020603050405020304" pitchFamily="18" charset="0"/>
              </a:rPr>
              <a:t>(V)</a:t>
            </a:r>
            <a:endParaRPr lang="en-US" sz="4800" b="1" dirty="0">
              <a:latin typeface="Times New Roman" panose="02020603050405020304" pitchFamily="18" charset="0"/>
              <a:cs typeface="Times New Roman" panose="02020603050405020304" pitchFamily="18" charset="0"/>
            </a:endParaRPr>
          </a:p>
        </p:txBody>
      </p:sp>
      <p:sp>
        <p:nvSpPr>
          <p:cNvPr id="3" name="Striped Right Arrow 2"/>
          <p:cNvSpPr/>
          <p:nvPr/>
        </p:nvSpPr>
        <p:spPr>
          <a:xfrm>
            <a:off x="395784" y="1546412"/>
            <a:ext cx="4835123" cy="3980329"/>
          </a:xfrm>
          <a:prstGeom prst="stripedRightArrow">
            <a:avLst>
              <a:gd name="adj1" fmla="val 100000"/>
              <a:gd name="adj2" fmla="val 358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74891" y="2105415"/>
            <a:ext cx="3476908" cy="2677656"/>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Meaning : </a:t>
            </a:r>
          </a:p>
          <a:p>
            <a:pPr lvl="0" eaLnBrk="0" fontAlgn="base" hangingPunct="0">
              <a:spcBef>
                <a:spcPct val="0"/>
              </a:spcBef>
              <a:spcAft>
                <a:spcPct val="0"/>
              </a:spcAft>
            </a:pPr>
            <a:r>
              <a:rPr lang="en-US" sz="4400" dirty="0">
                <a:latin typeface="Times New Roman" panose="02020603050405020304" pitchFamily="18" charset="0"/>
                <a:cs typeface="Times New Roman" panose="02020603050405020304" pitchFamily="18" charset="0"/>
              </a:rPr>
              <a:t>to make something happen</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395784" y="5846371"/>
            <a:ext cx="11416497" cy="4924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600" dirty="0">
                <a:latin typeface="Times New Roman" panose="02020603050405020304" pitchFamily="18" charset="0"/>
                <a:cs typeface="Times New Roman" panose="02020603050405020304" pitchFamily="18" charset="0"/>
              </a:rPr>
              <a:t>The bishop's speech has prompted an angry response from both political parties.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895" y="1546410"/>
            <a:ext cx="6231386" cy="398033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07365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15"/>
            <a:ext cx="12192000" cy="6858000"/>
          </a:xfrm>
          <a:prstGeom prst="rect">
            <a:avLst/>
          </a:prstGeom>
          <a:blipFill>
            <a:blip r:embed="rId2">
              <a:extLst>
                <a:ext uri="{BEBA8EAE-BF5A-486C-A8C5-ECC9F3942E4B}">
                  <a14:imgProps xmlns:a14="http://schemas.microsoft.com/office/drawing/2010/main">
                    <a14:imgLayer r:embed="rId3">
                      <a14:imgEffect>
                        <a14:artisticGlowDiffused/>
                      </a14:imgEffect>
                    </a14:imgLayer>
                  </a14:imgProps>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latin typeface="Times New Roman" panose="02020603050405020304" pitchFamily="18" charset="0"/>
              <a:cs typeface="Times New Roman" panose="02020603050405020304" pitchFamily="18" charset="0"/>
            </a:endParaRPr>
          </a:p>
        </p:txBody>
      </p:sp>
      <p:sp>
        <p:nvSpPr>
          <p:cNvPr id="6" name="Action Button: Custom 5">
            <a:hlinkClick r:id="rId4" action="ppaction://hlinksldjump" highlightClick="1"/>
          </p:cNvPr>
          <p:cNvSpPr/>
          <p:nvPr/>
        </p:nvSpPr>
        <p:spPr>
          <a:xfrm>
            <a:off x="10825117" y="6160616"/>
            <a:ext cx="1022888" cy="511444"/>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Text</a:t>
            </a:r>
            <a:endParaRPr lang="en-US" sz="3200" dirty="0"/>
          </a:p>
        </p:txBody>
      </p:sp>
      <p:sp>
        <p:nvSpPr>
          <p:cNvPr id="2" name="Rectangle 1"/>
          <p:cNvSpPr/>
          <p:nvPr/>
        </p:nvSpPr>
        <p:spPr>
          <a:xfrm>
            <a:off x="314869" y="1759410"/>
            <a:ext cx="11562261" cy="4401205"/>
          </a:xfrm>
          <a:prstGeom prst="rect">
            <a:avLst/>
          </a:prstGeom>
          <a:solidFill>
            <a:schemeClr val="bg2">
              <a:lumMod val="9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dirty="0" smtClean="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roaring rivers </a:t>
            </a:r>
          </a:p>
          <a:p>
            <a:pPr algn="just"/>
            <a:r>
              <a:rPr lang="en-US" sz="2800" dirty="0" smtClean="0">
                <a:latin typeface="Times New Roman" panose="02020603050405020304" pitchFamily="18" charset="0"/>
                <a:cs typeface="Times New Roman" panose="02020603050405020304" pitchFamily="18" charset="0"/>
              </a:rPr>
              <a:t>	a</a:t>
            </a:r>
            <a:r>
              <a:rPr lang="en-US" sz="2800" dirty="0">
                <a:latin typeface="Times New Roman" panose="02020603050405020304" pitchFamily="18" charset="0"/>
                <a:cs typeface="Times New Roman" panose="02020603050405020304" pitchFamily="18" charset="0"/>
              </a:rPr>
              <a:t>) rivers that flow strongly making wild sounds </a:t>
            </a:r>
          </a:p>
          <a:p>
            <a:pPr algn="just"/>
            <a:r>
              <a:rPr lang="en-US" sz="2800" dirty="0" smtClean="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 rivers having many rowing boats in them </a:t>
            </a:r>
          </a:p>
          <a:p>
            <a:pPr algn="just"/>
            <a:r>
              <a:rPr lang="en-US" sz="2800" dirty="0" smtClean="0">
                <a:latin typeface="Times New Roman" panose="02020603050405020304" pitchFamily="18" charset="0"/>
                <a:cs typeface="Times New Roman" panose="02020603050405020304" pitchFamily="18" charset="0"/>
              </a:rPr>
              <a:t>	c</a:t>
            </a:r>
            <a:r>
              <a:rPr lang="en-US" sz="2800" dirty="0">
                <a:latin typeface="Times New Roman" panose="02020603050405020304" pitchFamily="18" charset="0"/>
                <a:cs typeface="Times New Roman" panose="02020603050405020304" pitchFamily="18" charset="0"/>
              </a:rPr>
              <a:t>) rivers that make people cry out </a:t>
            </a:r>
          </a:p>
          <a:p>
            <a:pPr algn="just"/>
            <a:r>
              <a:rPr lang="en-US" sz="2800" dirty="0" smtClean="0">
                <a:latin typeface="Times New Roman" panose="02020603050405020304" pitchFamily="18" charset="0"/>
                <a:cs typeface="Times New Roman" panose="02020603050405020304" pitchFamily="18" charset="0"/>
              </a:rPr>
              <a:t>	d</a:t>
            </a:r>
            <a:r>
              <a:rPr lang="en-US" sz="2800" dirty="0">
                <a:latin typeface="Times New Roman" panose="02020603050405020304" pitchFamily="18" charset="0"/>
                <a:cs typeface="Times New Roman" panose="02020603050405020304" pitchFamily="18" charset="0"/>
              </a:rPr>
              <a:t>) rivers that have noisy fishes </a:t>
            </a:r>
          </a:p>
          <a:p>
            <a:pPr algn="just"/>
            <a:r>
              <a:rPr lang="en-US" sz="2800" dirty="0">
                <a:latin typeface="Times New Roman" panose="02020603050405020304" pitchFamily="18" charset="0"/>
                <a:cs typeface="Times New Roman" panose="02020603050405020304" pitchFamily="18" charset="0"/>
              </a:rPr>
              <a:t>2. landed property a </a:t>
            </a:r>
          </a:p>
          <a:p>
            <a:pPr algn="just"/>
            <a:r>
              <a:rPr lang="en-US" sz="2800" dirty="0" smtClean="0">
                <a:latin typeface="Times New Roman" panose="02020603050405020304" pitchFamily="18" charset="0"/>
                <a:cs typeface="Times New Roman" panose="02020603050405020304" pitchFamily="18" charset="0"/>
              </a:rPr>
              <a:t>	a</a:t>
            </a:r>
            <a:r>
              <a:rPr lang="en-US" sz="2800" dirty="0">
                <a:latin typeface="Times New Roman" panose="02020603050405020304" pitchFamily="18" charset="0"/>
                <a:cs typeface="Times New Roman" panose="02020603050405020304" pitchFamily="18" charset="0"/>
              </a:rPr>
              <a:t>) rented piece of land </a:t>
            </a:r>
          </a:p>
          <a:p>
            <a:pPr algn="just"/>
            <a:r>
              <a:rPr lang="en-US" sz="2800" dirty="0" smtClean="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 a piece of land on the bank of a river </a:t>
            </a:r>
          </a:p>
          <a:p>
            <a:pPr algn="just"/>
            <a:r>
              <a:rPr lang="en-US" sz="2800" dirty="0" smtClean="0">
                <a:latin typeface="Times New Roman" panose="02020603050405020304" pitchFamily="18" charset="0"/>
                <a:cs typeface="Times New Roman" panose="02020603050405020304" pitchFamily="18" charset="0"/>
              </a:rPr>
              <a:t>	c</a:t>
            </a:r>
            <a:r>
              <a:rPr lang="en-US" sz="2800" dirty="0">
                <a:latin typeface="Times New Roman" panose="02020603050405020304" pitchFamily="18" charset="0"/>
                <a:cs typeface="Times New Roman" panose="02020603050405020304" pitchFamily="18" charset="0"/>
              </a:rPr>
              <a:t>) property in the form a source of income to its owner </a:t>
            </a:r>
          </a:p>
          <a:p>
            <a:pPr algn="just"/>
            <a:r>
              <a:rPr lang="en-US" sz="2800" dirty="0" smtClean="0">
                <a:latin typeface="Times New Roman" panose="02020603050405020304" pitchFamily="18" charset="0"/>
                <a:cs typeface="Times New Roman" panose="02020603050405020304" pitchFamily="18" charset="0"/>
              </a:rPr>
              <a:t>	d</a:t>
            </a:r>
            <a:r>
              <a:rPr lang="en-US" sz="2800" dirty="0">
                <a:latin typeface="Times New Roman" panose="02020603050405020304" pitchFamily="18" charset="0"/>
                <a:cs typeface="Times New Roman" panose="02020603050405020304" pitchFamily="18" charset="0"/>
              </a:rPr>
              <a:t>) property used only as an agricultural farm </a:t>
            </a:r>
          </a:p>
        </p:txBody>
      </p:sp>
      <p:sp>
        <p:nvSpPr>
          <p:cNvPr id="4" name="TextBox 3"/>
          <p:cNvSpPr txBox="1"/>
          <p:nvPr/>
        </p:nvSpPr>
        <p:spPr>
          <a:xfrm>
            <a:off x="285746" y="293543"/>
            <a:ext cx="11591381" cy="584775"/>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smtClean="0">
                <a:ln/>
                <a:solidFill>
                  <a:schemeClr val="accent5">
                    <a:lumMod val="75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Individually work</a:t>
            </a:r>
            <a:endParaRPr lang="en-US" sz="3200" b="1" dirty="0">
              <a:ln/>
              <a:solidFill>
                <a:schemeClr val="accent5">
                  <a:lumMod val="75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314869" y="1759410"/>
            <a:ext cx="11562261" cy="4401205"/>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dirty="0">
                <a:latin typeface="Times New Roman" panose="02020603050405020304" pitchFamily="18" charset="0"/>
                <a:cs typeface="Times New Roman" panose="02020603050405020304" pitchFamily="18" charset="0"/>
              </a:rPr>
              <a:t>3. whispering wind </a:t>
            </a:r>
          </a:p>
          <a:p>
            <a:pPr algn="just"/>
            <a:r>
              <a:rPr lang="en-US" sz="2800" dirty="0" smtClean="0">
                <a:latin typeface="Times New Roman" panose="02020603050405020304" pitchFamily="18" charset="0"/>
                <a:cs typeface="Times New Roman" panose="02020603050405020304" pitchFamily="18" charset="0"/>
              </a:rPr>
              <a:t>	a</a:t>
            </a:r>
            <a:r>
              <a:rPr lang="en-US" sz="2800" dirty="0">
                <a:latin typeface="Times New Roman" panose="02020603050405020304" pitchFamily="18" charset="0"/>
                <a:cs typeface="Times New Roman" panose="02020603050405020304" pitchFamily="18" charset="0"/>
              </a:rPr>
              <a:t>) wind that blows from across the river </a:t>
            </a:r>
          </a:p>
          <a:p>
            <a:pPr algn="just"/>
            <a:r>
              <a:rPr lang="en-US" sz="2800" dirty="0" smtClean="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 wind that blows with a hissing sound </a:t>
            </a:r>
          </a:p>
          <a:p>
            <a:pPr algn="just"/>
            <a:r>
              <a:rPr lang="en-US" sz="2800" dirty="0" smtClean="0">
                <a:latin typeface="Times New Roman" panose="02020603050405020304" pitchFamily="18" charset="0"/>
                <a:cs typeface="Times New Roman" panose="02020603050405020304" pitchFamily="18" charset="0"/>
              </a:rPr>
              <a:t>	c</a:t>
            </a:r>
            <a:r>
              <a:rPr lang="en-US" sz="2800" dirty="0">
                <a:latin typeface="Times New Roman" panose="02020603050405020304" pitchFamily="18" charset="0"/>
                <a:cs typeface="Times New Roman" panose="02020603050405020304" pitchFamily="18" charset="0"/>
              </a:rPr>
              <a:t>) wind that helps someone  make a fire </a:t>
            </a:r>
          </a:p>
          <a:p>
            <a:pPr algn="just"/>
            <a:r>
              <a:rPr lang="en-US" sz="2800" dirty="0" smtClean="0">
                <a:latin typeface="Times New Roman" panose="02020603050405020304" pitchFamily="18" charset="0"/>
                <a:cs typeface="Times New Roman" panose="02020603050405020304" pitchFamily="18" charset="0"/>
              </a:rPr>
              <a:t>	d</a:t>
            </a:r>
            <a:r>
              <a:rPr lang="en-US" sz="2800" dirty="0">
                <a:latin typeface="Times New Roman" panose="02020603050405020304" pitchFamily="18" charset="0"/>
                <a:cs typeface="Times New Roman" panose="02020603050405020304" pitchFamily="18" charset="0"/>
              </a:rPr>
              <a:t>) wind that blows in summer </a:t>
            </a:r>
          </a:p>
          <a:p>
            <a:pPr algn="just"/>
            <a:r>
              <a:rPr lang="en-US" sz="2800" dirty="0">
                <a:latin typeface="Times New Roman" panose="02020603050405020304" pitchFamily="18" charset="0"/>
                <a:cs typeface="Times New Roman" panose="02020603050405020304" pitchFamily="18" charset="0"/>
              </a:rPr>
              <a:t>4. dancing of the flame a </a:t>
            </a:r>
          </a:p>
          <a:p>
            <a:pPr algn="just"/>
            <a:r>
              <a:rPr lang="en-US" sz="2800" dirty="0" smtClean="0">
                <a:latin typeface="Times New Roman" panose="02020603050405020304" pitchFamily="18" charset="0"/>
                <a:cs typeface="Times New Roman" panose="02020603050405020304" pitchFamily="18" charset="0"/>
              </a:rPr>
              <a:t>	a</a:t>
            </a:r>
            <a:r>
              <a:rPr lang="en-US" sz="2800" dirty="0">
                <a:latin typeface="Times New Roman" panose="02020603050405020304" pitchFamily="18" charset="0"/>
                <a:cs typeface="Times New Roman" panose="02020603050405020304" pitchFamily="18" charset="0"/>
              </a:rPr>
              <a:t>) traditional form of folk dance </a:t>
            </a:r>
          </a:p>
          <a:p>
            <a:pPr algn="just"/>
            <a:r>
              <a:rPr lang="en-US" sz="2800" dirty="0" smtClean="0">
                <a:latin typeface="Times New Roman" panose="02020603050405020304" pitchFamily="18" charset="0"/>
                <a:cs typeface="Times New Roman" panose="02020603050405020304" pitchFamily="18" charset="0"/>
              </a:rPr>
              <a:t>	b</a:t>
            </a:r>
            <a:r>
              <a:rPr lang="en-US" sz="2800" dirty="0">
                <a:latin typeface="Times New Roman" panose="02020603050405020304" pitchFamily="18" charset="0"/>
                <a:cs typeface="Times New Roman" panose="02020603050405020304" pitchFamily="18" charset="0"/>
              </a:rPr>
              <a:t>) a flame that makes people dance around it </a:t>
            </a:r>
          </a:p>
          <a:p>
            <a:pPr algn="just"/>
            <a:r>
              <a:rPr lang="en-US" sz="2800" dirty="0" smtClean="0">
                <a:latin typeface="Times New Roman" panose="02020603050405020304" pitchFamily="18" charset="0"/>
                <a:cs typeface="Times New Roman" panose="02020603050405020304" pitchFamily="18" charset="0"/>
              </a:rPr>
              <a:t>	c</a:t>
            </a:r>
            <a:r>
              <a:rPr lang="en-US" sz="2800" dirty="0">
                <a:latin typeface="Times New Roman" panose="02020603050405020304" pitchFamily="18" charset="0"/>
                <a:cs typeface="Times New Roman" panose="02020603050405020304" pitchFamily="18" charset="0"/>
              </a:rPr>
              <a:t>) a flame that is made unstable by the blast of air </a:t>
            </a:r>
          </a:p>
          <a:p>
            <a:pPr algn="just"/>
            <a:r>
              <a:rPr lang="en-US" sz="2800" dirty="0" smtClean="0">
                <a:latin typeface="Times New Roman" panose="02020603050405020304" pitchFamily="18" charset="0"/>
                <a:cs typeface="Times New Roman" panose="02020603050405020304" pitchFamily="18" charset="0"/>
              </a:rPr>
              <a:t>	d</a:t>
            </a:r>
            <a:r>
              <a:rPr lang="en-US" sz="2800" dirty="0">
                <a:latin typeface="Times New Roman" panose="02020603050405020304" pitchFamily="18" charset="0"/>
                <a:cs typeface="Times New Roman" panose="02020603050405020304" pitchFamily="18" charset="0"/>
              </a:rPr>
              <a:t>) a flame made by people to remember their pasts </a:t>
            </a:r>
          </a:p>
        </p:txBody>
      </p:sp>
      <p:sp>
        <p:nvSpPr>
          <p:cNvPr id="9" name="Rectangle 8"/>
          <p:cNvSpPr/>
          <p:nvPr/>
        </p:nvSpPr>
        <p:spPr>
          <a:xfrm>
            <a:off x="285746" y="994433"/>
            <a:ext cx="11591381" cy="430887"/>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200" dirty="0">
                <a:solidFill>
                  <a:srgbClr val="7030A0"/>
                </a:solidFill>
                <a:effectLst>
                  <a:outerShdw blurRad="50800" dist="38100" dir="5400000" algn="t" rotWithShape="0">
                    <a:prstClr val="black">
                      <a:alpha val="40000"/>
                    </a:prstClr>
                  </a:outerShdw>
                </a:effectLst>
                <a:latin typeface="Times New Roman" panose="02020603050405020304" pitchFamily="18" charset="0"/>
                <a:cs typeface="Times New Roman" panose="02020603050405020304" pitchFamily="18" charset="0"/>
              </a:rPr>
              <a:t>B. For each phrase below choose the meaning that is closest to the meaning used in the text above.  </a:t>
            </a:r>
          </a:p>
        </p:txBody>
      </p:sp>
    </p:spTree>
    <p:extLst>
      <p:ext uri="{BB962C8B-B14F-4D97-AF65-F5344CB8AC3E}">
        <p14:creationId xmlns:p14="http://schemas.microsoft.com/office/powerpoint/2010/main" val="1445113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3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1245</Words>
  <Application>Microsoft Office PowerPoint</Application>
  <PresentationFormat>Widescreen</PresentationFormat>
  <Paragraphs>94</Paragraphs>
  <Slides>17</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saraful1974@outlook.com</dc:creator>
  <cp:lastModifiedBy>Micro Computers</cp:lastModifiedBy>
  <cp:revision>297</cp:revision>
  <dcterms:created xsi:type="dcterms:W3CDTF">2018-08-30T12:00:22Z</dcterms:created>
  <dcterms:modified xsi:type="dcterms:W3CDTF">2019-04-03T16:31:27Z</dcterms:modified>
</cp:coreProperties>
</file>