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7" r:id="rId3"/>
    <p:sldId id="282" r:id="rId4"/>
    <p:sldId id="300" r:id="rId5"/>
    <p:sldId id="301" r:id="rId6"/>
    <p:sldId id="283" r:id="rId7"/>
    <p:sldId id="284" r:id="rId8"/>
    <p:sldId id="286" r:id="rId9"/>
    <p:sldId id="288" r:id="rId10"/>
    <p:sldId id="289" r:id="rId11"/>
    <p:sldId id="290" r:id="rId12"/>
    <p:sldId id="294" r:id="rId13"/>
    <p:sldId id="293" r:id="rId14"/>
    <p:sldId id="302" r:id="rId15"/>
    <p:sldId id="291" r:id="rId16"/>
    <p:sldId id="295" r:id="rId17"/>
    <p:sldId id="296" r:id="rId18"/>
    <p:sldId id="297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FB052-7472-4D35-897F-197899D6494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31D47E-F586-4E4B-B571-F2E8D9BDD8B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6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১ </a:t>
          </a:r>
          <a:endParaRPr lang="en-US" sz="6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341CF80-1C33-4EC9-97B1-02596E44CC3E}" type="parTrans" cxnId="{AD23B8CE-E08A-4B65-B44F-96BB0EA1FE1C}">
      <dgm:prSet/>
      <dgm:spPr/>
      <dgm:t>
        <a:bodyPr/>
        <a:lstStyle/>
        <a:p>
          <a:endParaRPr lang="en-US"/>
        </a:p>
      </dgm:t>
    </dgm:pt>
    <dgm:pt modelId="{45FA6F83-DCB6-4E3E-9EB8-DC084D8E52D8}" type="sibTrans" cxnId="{AD23B8CE-E08A-4B65-B44F-96BB0EA1FE1C}">
      <dgm:prSet/>
      <dgm:spPr/>
      <dgm:t>
        <a:bodyPr/>
        <a:lstStyle/>
        <a:p>
          <a:endParaRPr lang="en-US"/>
        </a:p>
      </dgm:t>
    </dgm:pt>
    <dgm:pt modelId="{225DEEE7-8721-4629-97C4-6599BF82E39C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কবিতাংশটুকু স্বরসঙ্গতি বজায় রেখে প্রমিত উচ্চারণে আবৃত্তি করতে পারবে । 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D8EACD5-08C7-406C-AA4C-4606207348AB}" type="parTrans" cxnId="{02F78C15-19BF-4E59-9F9C-643A2D4BD7AA}">
      <dgm:prSet/>
      <dgm:spPr/>
      <dgm:t>
        <a:bodyPr/>
        <a:lstStyle/>
        <a:p>
          <a:endParaRPr lang="en-US"/>
        </a:p>
      </dgm:t>
    </dgm:pt>
    <dgm:pt modelId="{4DB224DE-8EDB-4717-9070-D46C5A476CA3}" type="sibTrans" cxnId="{02F78C15-19BF-4E59-9F9C-643A2D4BD7AA}">
      <dgm:prSet/>
      <dgm:spPr/>
      <dgm:t>
        <a:bodyPr/>
        <a:lstStyle/>
        <a:p>
          <a:endParaRPr lang="en-US"/>
        </a:p>
      </dgm:t>
    </dgm:pt>
    <dgm:pt modelId="{354023F7-B3F7-4795-AED8-70B01F4CF67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6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২</a:t>
          </a:r>
          <a:endParaRPr lang="en-US" sz="6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59E304D-363E-4B5A-A85D-F84EA9663B83}" type="parTrans" cxnId="{486BC801-E7E8-45DF-882A-55BB0DA83944}">
      <dgm:prSet/>
      <dgm:spPr/>
      <dgm:t>
        <a:bodyPr/>
        <a:lstStyle/>
        <a:p>
          <a:endParaRPr lang="en-US"/>
        </a:p>
      </dgm:t>
    </dgm:pt>
    <dgm:pt modelId="{8312DD19-A0AC-4B60-81EA-9855308D9487}" type="sibTrans" cxnId="{486BC801-E7E8-45DF-882A-55BB0DA83944}">
      <dgm:prSet/>
      <dgm:spPr/>
      <dgm:t>
        <a:bodyPr/>
        <a:lstStyle/>
        <a:p>
          <a:endParaRPr lang="en-US"/>
        </a:p>
      </dgm:t>
    </dgm:pt>
    <dgm:pt modelId="{0F29D031-BE6F-4341-B423-B7869DB5B1AF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স্বাধীনতার পূর্বে বাঙ্গালীদের উপর অত্যাচারের বর্ণনা করতে পারবে ।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39F53F3-4DD8-47B5-B917-CB5C879B4973}" type="parTrans" cxnId="{611C1249-B26F-4E5C-AE64-6AD5D2E0B10B}">
      <dgm:prSet/>
      <dgm:spPr/>
      <dgm:t>
        <a:bodyPr/>
        <a:lstStyle/>
        <a:p>
          <a:endParaRPr lang="en-US"/>
        </a:p>
      </dgm:t>
    </dgm:pt>
    <dgm:pt modelId="{B438190C-11C1-483E-B6E2-7D309A17EEC6}" type="sibTrans" cxnId="{611C1249-B26F-4E5C-AE64-6AD5D2E0B10B}">
      <dgm:prSet/>
      <dgm:spPr/>
      <dgm:t>
        <a:bodyPr/>
        <a:lstStyle/>
        <a:p>
          <a:endParaRPr lang="en-US"/>
        </a:p>
      </dgm:t>
    </dgm:pt>
    <dgm:pt modelId="{A95F39E4-C8A0-4956-A623-DAC205F0031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6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৩ </a:t>
          </a:r>
          <a:endParaRPr lang="en-US" sz="6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88D1EA8-4194-42C2-B87A-D61201D7574D}" type="parTrans" cxnId="{B06EA076-95C4-4D2F-AA38-99A3BA186160}">
      <dgm:prSet/>
      <dgm:spPr/>
      <dgm:t>
        <a:bodyPr/>
        <a:lstStyle/>
        <a:p>
          <a:endParaRPr lang="en-US"/>
        </a:p>
      </dgm:t>
    </dgm:pt>
    <dgm:pt modelId="{A09748F4-9E21-40FB-805A-BF89ED3471E1}" type="sibTrans" cxnId="{B06EA076-95C4-4D2F-AA38-99A3BA186160}">
      <dgm:prSet/>
      <dgm:spPr/>
      <dgm:t>
        <a:bodyPr/>
        <a:lstStyle/>
        <a:p>
          <a:endParaRPr lang="en-US"/>
        </a:p>
      </dgm:t>
    </dgm:pt>
    <dgm:pt modelId="{93DFED8E-87A4-4D87-85D3-AFF2BEB7899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বীর বাঙ্গালী কীভাবে যুদ্ধ করে দেশ স্বাধীন করেছিলেন তা বর্ণনা করতে পারবে ।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AC13E36-E861-43F5-9EC4-14556B569B0F}" type="parTrans" cxnId="{825BA1E1-9F5D-48F8-ADCA-913758C6DC6A}">
      <dgm:prSet/>
      <dgm:spPr/>
      <dgm:t>
        <a:bodyPr/>
        <a:lstStyle/>
        <a:p>
          <a:endParaRPr lang="en-US"/>
        </a:p>
      </dgm:t>
    </dgm:pt>
    <dgm:pt modelId="{39797BF1-DEC5-4CF1-AE26-ECC64E38AFAA}" type="sibTrans" cxnId="{825BA1E1-9F5D-48F8-ADCA-913758C6DC6A}">
      <dgm:prSet/>
      <dgm:spPr/>
      <dgm:t>
        <a:bodyPr/>
        <a:lstStyle/>
        <a:p>
          <a:endParaRPr lang="en-US"/>
        </a:p>
      </dgm:t>
    </dgm:pt>
    <dgm:pt modelId="{23F534B6-C77D-48DF-9369-37D432BDD13E}" type="pres">
      <dgm:prSet presAssocID="{180FB052-7472-4D35-897F-197899D649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733B06-DA3E-4E98-A9AF-684178CB4CEA}" type="pres">
      <dgm:prSet presAssocID="{2931D47E-F586-4E4B-B571-F2E8D9BDD8BF}" presName="composite" presStyleCnt="0"/>
      <dgm:spPr/>
    </dgm:pt>
    <dgm:pt modelId="{FC1BC5AA-FC7F-40AF-830C-3B969EC1E250}" type="pres">
      <dgm:prSet presAssocID="{2931D47E-F586-4E4B-B571-F2E8D9BDD8BF}" presName="parentText" presStyleLbl="alignNode1" presStyleIdx="0" presStyleCnt="3" custLinFactNeighborY="-17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B456E-54F4-49A7-A9BA-E79D5BB0F823}" type="pres">
      <dgm:prSet presAssocID="{2931D47E-F586-4E4B-B571-F2E8D9BDD8B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F8393-BFDE-4F19-B2B2-D0207200F1FE}" type="pres">
      <dgm:prSet presAssocID="{45FA6F83-DCB6-4E3E-9EB8-DC084D8E52D8}" presName="sp" presStyleCnt="0"/>
      <dgm:spPr/>
    </dgm:pt>
    <dgm:pt modelId="{217AE2BC-0A26-4B23-8C19-89E70CA32938}" type="pres">
      <dgm:prSet presAssocID="{354023F7-B3F7-4795-AED8-70B01F4CF678}" presName="composite" presStyleCnt="0"/>
      <dgm:spPr/>
    </dgm:pt>
    <dgm:pt modelId="{A0E013DF-9688-44FD-9F67-9081211310FE}" type="pres">
      <dgm:prSet presAssocID="{354023F7-B3F7-4795-AED8-70B01F4CF67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2FB9D-6DCF-45D2-8A86-5D68BE4A92C0}" type="pres">
      <dgm:prSet presAssocID="{354023F7-B3F7-4795-AED8-70B01F4CF67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6A2C1-58E6-4FC6-B6D6-13DECF1502C3}" type="pres">
      <dgm:prSet presAssocID="{8312DD19-A0AC-4B60-81EA-9855308D9487}" presName="sp" presStyleCnt="0"/>
      <dgm:spPr/>
    </dgm:pt>
    <dgm:pt modelId="{61A89F64-07BC-4D33-84E5-4F8406B511EF}" type="pres">
      <dgm:prSet presAssocID="{A95F39E4-C8A0-4956-A623-DAC205F00316}" presName="composite" presStyleCnt="0"/>
      <dgm:spPr/>
    </dgm:pt>
    <dgm:pt modelId="{DF93C140-4970-44BC-ABDB-484B28285437}" type="pres">
      <dgm:prSet presAssocID="{A95F39E4-C8A0-4956-A623-DAC205F0031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280CE-CE2E-4EDB-B108-3728914DE0DB}" type="pres">
      <dgm:prSet presAssocID="{A95F39E4-C8A0-4956-A623-DAC205F0031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BC6E7E-DBEA-4AD7-B008-F8DA1C6F6BE7}" type="presOf" srcId="{A95F39E4-C8A0-4956-A623-DAC205F00316}" destId="{DF93C140-4970-44BC-ABDB-484B28285437}" srcOrd="0" destOrd="0" presId="urn:microsoft.com/office/officeart/2005/8/layout/chevron2"/>
    <dgm:cxn modelId="{6EBF0A37-1324-496A-9B5E-060F7445A0A3}" type="presOf" srcId="{225DEEE7-8721-4629-97C4-6599BF82E39C}" destId="{C23B456E-54F4-49A7-A9BA-E79D5BB0F823}" srcOrd="0" destOrd="0" presId="urn:microsoft.com/office/officeart/2005/8/layout/chevron2"/>
    <dgm:cxn modelId="{486BC801-E7E8-45DF-882A-55BB0DA83944}" srcId="{180FB052-7472-4D35-897F-197899D6494D}" destId="{354023F7-B3F7-4795-AED8-70B01F4CF678}" srcOrd="1" destOrd="0" parTransId="{F59E304D-363E-4B5A-A85D-F84EA9663B83}" sibTransId="{8312DD19-A0AC-4B60-81EA-9855308D9487}"/>
    <dgm:cxn modelId="{B06EA076-95C4-4D2F-AA38-99A3BA186160}" srcId="{180FB052-7472-4D35-897F-197899D6494D}" destId="{A95F39E4-C8A0-4956-A623-DAC205F00316}" srcOrd="2" destOrd="0" parTransId="{188D1EA8-4194-42C2-B87A-D61201D7574D}" sibTransId="{A09748F4-9E21-40FB-805A-BF89ED3471E1}"/>
    <dgm:cxn modelId="{2DD0DE09-43B5-4E9D-AF9E-8861282AF0EE}" type="presOf" srcId="{2931D47E-F586-4E4B-B571-F2E8D9BDD8BF}" destId="{FC1BC5AA-FC7F-40AF-830C-3B969EC1E250}" srcOrd="0" destOrd="0" presId="urn:microsoft.com/office/officeart/2005/8/layout/chevron2"/>
    <dgm:cxn modelId="{E7EF19FC-75C3-4D29-ACA4-204BF2C51228}" type="presOf" srcId="{354023F7-B3F7-4795-AED8-70B01F4CF678}" destId="{A0E013DF-9688-44FD-9F67-9081211310FE}" srcOrd="0" destOrd="0" presId="urn:microsoft.com/office/officeart/2005/8/layout/chevron2"/>
    <dgm:cxn modelId="{AD23B8CE-E08A-4B65-B44F-96BB0EA1FE1C}" srcId="{180FB052-7472-4D35-897F-197899D6494D}" destId="{2931D47E-F586-4E4B-B571-F2E8D9BDD8BF}" srcOrd="0" destOrd="0" parTransId="{D341CF80-1C33-4EC9-97B1-02596E44CC3E}" sibTransId="{45FA6F83-DCB6-4E3E-9EB8-DC084D8E52D8}"/>
    <dgm:cxn modelId="{02F78C15-19BF-4E59-9F9C-643A2D4BD7AA}" srcId="{2931D47E-F586-4E4B-B571-F2E8D9BDD8BF}" destId="{225DEEE7-8721-4629-97C4-6599BF82E39C}" srcOrd="0" destOrd="0" parTransId="{ED8EACD5-08C7-406C-AA4C-4606207348AB}" sibTransId="{4DB224DE-8EDB-4717-9070-D46C5A476CA3}"/>
    <dgm:cxn modelId="{BD357A41-984C-4199-B76F-3B7C0D9925E1}" type="presOf" srcId="{93DFED8E-87A4-4D87-85D3-AFF2BEB78991}" destId="{973280CE-CE2E-4EDB-B108-3728914DE0DB}" srcOrd="0" destOrd="0" presId="urn:microsoft.com/office/officeart/2005/8/layout/chevron2"/>
    <dgm:cxn modelId="{825BA1E1-9F5D-48F8-ADCA-913758C6DC6A}" srcId="{A95F39E4-C8A0-4956-A623-DAC205F00316}" destId="{93DFED8E-87A4-4D87-85D3-AFF2BEB78991}" srcOrd="0" destOrd="0" parTransId="{3AC13E36-E861-43F5-9EC4-14556B569B0F}" sibTransId="{39797BF1-DEC5-4CF1-AE26-ECC64E38AFAA}"/>
    <dgm:cxn modelId="{611C1249-B26F-4E5C-AE64-6AD5D2E0B10B}" srcId="{354023F7-B3F7-4795-AED8-70B01F4CF678}" destId="{0F29D031-BE6F-4341-B423-B7869DB5B1AF}" srcOrd="0" destOrd="0" parTransId="{439F53F3-4DD8-47B5-B917-CB5C879B4973}" sibTransId="{B438190C-11C1-483E-B6E2-7D309A17EEC6}"/>
    <dgm:cxn modelId="{B6C4DA2A-63E3-4FE5-BD55-D67D9495D044}" type="presOf" srcId="{180FB052-7472-4D35-897F-197899D6494D}" destId="{23F534B6-C77D-48DF-9369-37D432BDD13E}" srcOrd="0" destOrd="0" presId="urn:microsoft.com/office/officeart/2005/8/layout/chevron2"/>
    <dgm:cxn modelId="{A4304CE4-BF70-4DA5-ABAE-FCEA8305C5A5}" type="presOf" srcId="{0F29D031-BE6F-4341-B423-B7869DB5B1AF}" destId="{3472FB9D-6DCF-45D2-8A86-5D68BE4A92C0}" srcOrd="0" destOrd="0" presId="urn:microsoft.com/office/officeart/2005/8/layout/chevron2"/>
    <dgm:cxn modelId="{4D0D2FAF-07F1-4C5A-B852-04B88AD92DBF}" type="presParOf" srcId="{23F534B6-C77D-48DF-9369-37D432BDD13E}" destId="{A4733B06-DA3E-4E98-A9AF-684178CB4CEA}" srcOrd="0" destOrd="0" presId="urn:microsoft.com/office/officeart/2005/8/layout/chevron2"/>
    <dgm:cxn modelId="{1D2616EA-DAD2-454B-8060-87095A707352}" type="presParOf" srcId="{A4733B06-DA3E-4E98-A9AF-684178CB4CEA}" destId="{FC1BC5AA-FC7F-40AF-830C-3B969EC1E250}" srcOrd="0" destOrd="0" presId="urn:microsoft.com/office/officeart/2005/8/layout/chevron2"/>
    <dgm:cxn modelId="{5AE549E3-8506-47DB-A436-7FAE38B4BA2F}" type="presParOf" srcId="{A4733B06-DA3E-4E98-A9AF-684178CB4CEA}" destId="{C23B456E-54F4-49A7-A9BA-E79D5BB0F823}" srcOrd="1" destOrd="0" presId="urn:microsoft.com/office/officeart/2005/8/layout/chevron2"/>
    <dgm:cxn modelId="{F28C3E47-193D-432F-B8FC-7942402C9489}" type="presParOf" srcId="{23F534B6-C77D-48DF-9369-37D432BDD13E}" destId="{B16F8393-BFDE-4F19-B2B2-D0207200F1FE}" srcOrd="1" destOrd="0" presId="urn:microsoft.com/office/officeart/2005/8/layout/chevron2"/>
    <dgm:cxn modelId="{7A230683-D740-4409-BF7D-3ADAC05A868F}" type="presParOf" srcId="{23F534B6-C77D-48DF-9369-37D432BDD13E}" destId="{217AE2BC-0A26-4B23-8C19-89E70CA32938}" srcOrd="2" destOrd="0" presId="urn:microsoft.com/office/officeart/2005/8/layout/chevron2"/>
    <dgm:cxn modelId="{464B8339-8D53-48D1-A2DA-6D4AF37CE652}" type="presParOf" srcId="{217AE2BC-0A26-4B23-8C19-89E70CA32938}" destId="{A0E013DF-9688-44FD-9F67-9081211310FE}" srcOrd="0" destOrd="0" presId="urn:microsoft.com/office/officeart/2005/8/layout/chevron2"/>
    <dgm:cxn modelId="{60A68B4F-80BC-42A8-9727-1E2EEB680CA7}" type="presParOf" srcId="{217AE2BC-0A26-4B23-8C19-89E70CA32938}" destId="{3472FB9D-6DCF-45D2-8A86-5D68BE4A92C0}" srcOrd="1" destOrd="0" presId="urn:microsoft.com/office/officeart/2005/8/layout/chevron2"/>
    <dgm:cxn modelId="{431A71B9-F8A0-4CFF-8C6D-719E0E0F6085}" type="presParOf" srcId="{23F534B6-C77D-48DF-9369-37D432BDD13E}" destId="{BBD6A2C1-58E6-4FC6-B6D6-13DECF1502C3}" srcOrd="3" destOrd="0" presId="urn:microsoft.com/office/officeart/2005/8/layout/chevron2"/>
    <dgm:cxn modelId="{E46E0470-C6F7-4C77-9EFA-5A52F9836FBB}" type="presParOf" srcId="{23F534B6-C77D-48DF-9369-37D432BDD13E}" destId="{61A89F64-07BC-4D33-84E5-4F8406B511EF}" srcOrd="4" destOrd="0" presId="urn:microsoft.com/office/officeart/2005/8/layout/chevron2"/>
    <dgm:cxn modelId="{71743916-6A20-46A6-B907-01CB09DCF0C5}" type="presParOf" srcId="{61A89F64-07BC-4D33-84E5-4F8406B511EF}" destId="{DF93C140-4970-44BC-ABDB-484B28285437}" srcOrd="0" destOrd="0" presId="urn:microsoft.com/office/officeart/2005/8/layout/chevron2"/>
    <dgm:cxn modelId="{E0C09752-564A-4B9B-A1D7-576FBE274D47}" type="presParOf" srcId="{61A89F64-07BC-4D33-84E5-4F8406B511EF}" destId="{973280CE-CE2E-4EDB-B108-3728914DE0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1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3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2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5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4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8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5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7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9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argisat1981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8"/>
            <a:ext cx="9143999" cy="5692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807" y="1321391"/>
            <a:ext cx="7207250" cy="16510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5000" b="1" spc="42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bn-IN" sz="5000" b="1" spc="42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000" b="1" spc="42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42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5000" b="1" spc="42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42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5000" b="1" spc="42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42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5000" b="1" spc="42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000" b="1" spc="42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000" b="1" spc="42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89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3771900"/>
            <a:ext cx="3733800" cy="1039356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 বুকেতেই থাকা । 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751344"/>
            <a:ext cx="3657600" cy="1039356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 হয়ে যায় দেশের মাটি ,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56" y="2552700"/>
            <a:ext cx="3764044" cy="2819400"/>
          </a:xfrm>
          <a:prstGeom prst="rect">
            <a:avLst/>
          </a:prstGeom>
          <a:ln w="57150" cap="rnd">
            <a:noFill/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3665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7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952500"/>
            <a:ext cx="3733800" cy="1066800"/>
          </a:xfrm>
          <a:prstGeom prst="leftArrow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কাল যেখানে আঁধার ছিল  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543300"/>
            <a:ext cx="3124200" cy="1039356"/>
          </a:xfrm>
          <a:prstGeom prst="rightArrow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 সেখানে আলো ।  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19100"/>
            <a:ext cx="4038600" cy="2438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004216"/>
            <a:ext cx="4572000" cy="22916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1045668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6700"/>
            <a:ext cx="137160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শব্দার্থ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946245" y="952500"/>
            <a:ext cx="1187355" cy="533400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বর্গি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714500"/>
            <a:ext cx="1569493" cy="4679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মারাটা দস্যু।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C:\Users\ATAUR\Pictures\bbb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991668"/>
            <a:ext cx="1917405" cy="11908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7192E47-9D14-4922-B845-0E7E97A97E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 flipH="1">
            <a:off x="7121100" y="964815"/>
            <a:ext cx="1489500" cy="103971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Title 1"/>
          <p:cNvSpPr txBox="1">
            <a:spLocks/>
          </p:cNvSpPr>
          <p:nvPr/>
        </p:nvSpPr>
        <p:spPr>
          <a:xfrm>
            <a:off x="6588068" y="185651"/>
            <a:ext cx="2271010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2400300"/>
            <a:ext cx="8077200" cy="454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 আগে বাংলায় বর্গি এসে হানা দিত,মানুষ মারত,ধনসম্পদ লুট করত।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946245" y="3162300"/>
            <a:ext cx="1187355" cy="491319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4153" y="3960642"/>
            <a:ext cx="1828800" cy="4913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আক্রমনকারী।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" descr="C:\Users\Shawon\Desktop\New folder\war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132486"/>
            <a:ext cx="2066260" cy="139472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3" name="Rectangle 22"/>
          <p:cNvSpPr/>
          <p:nvPr/>
        </p:nvSpPr>
        <p:spPr>
          <a:xfrm>
            <a:off x="990600" y="4946745"/>
            <a:ext cx="7315200" cy="4776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 হানাদার বাহিনী বাঙ্গালীদের অনেক অত্যাচার করেছে।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78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428" y="513022"/>
            <a:ext cx="21336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5074" y="1453447"/>
            <a:ext cx="533931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(১) এই কবিতার কবির নাম লিখ ।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5074" y="2181221"/>
            <a:ext cx="533931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(২) কবিতার লাইনগুলো সাজিয়ে লিখ ।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0665" y="3265082"/>
            <a:ext cx="4953000" cy="20621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হানাদারের সঙ্গে জোরে </a:t>
            </a: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কখনো ভুলবে না । </a:t>
            </a: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তাদের কথা দেশের মানুষ </a:t>
            </a: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লড়ে মুক্তি সেনা ।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41" y="1813048"/>
            <a:ext cx="1798773" cy="14222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35895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0997" y="485554"/>
            <a:ext cx="2247900" cy="780393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.png">
            <a:extLst>
              <a:ext uri="{FF2B5EF4-FFF2-40B4-BE49-F238E27FC236}">
                <a16:creationId xmlns="" xmlns:a16="http://schemas.microsoft.com/office/drawing/2014/main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56" y="1673589"/>
            <a:ext cx="1866549" cy="13927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14530" y="2369955"/>
            <a:ext cx="3124200" cy="1039356"/>
          </a:xfrm>
          <a:prstGeom prst="rightArrow">
            <a:avLst/>
          </a:prstGeom>
          <a:noFill/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20435" y="258143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বর্গি এলো খাজনা নিতে ,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মারল মানুষ কত 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পুড়ল শহর পুড়ল শ্যামল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গ্রাম যে শত শত । 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হানাদারের সঙ্গে জোরে 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লড়ে মুক্তি সেনা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তাদের কথা দেশের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কখনো ভুলবে না । 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আবার দেখি নীল আকাশে 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পায়রা মেলে পাখা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 হয়ে যায় দেশের মাটি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 বুকেতেই থাকা ।  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কাল যেখানে আঁধার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 সেখানে আলো ।  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09993" y="3473963"/>
            <a:ext cx="3415710" cy="1148316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99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696200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আবৃত্তি ও কবিতাংশ আলোচনা।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nimated-boo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31" y="1819334"/>
            <a:ext cx="5181600" cy="29154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76260" y="2569029"/>
            <a:ext cx="2658140" cy="893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 খোল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8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28700"/>
            <a:ext cx="84582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(১) খাজনা নিতে এলো কে ?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1638300"/>
            <a:ext cx="16764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বর্গি   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1638300"/>
            <a:ext cx="17526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জমিদার   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2476500"/>
            <a:ext cx="16764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পেয়াদা     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2486680"/>
            <a:ext cx="17526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মহাজন   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5715000" y="2400300"/>
            <a:ext cx="448983" cy="672395"/>
          </a:xfrm>
          <a:prstGeom prst="mathMultiply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Half Frame 7"/>
          <p:cNvSpPr/>
          <p:nvPr/>
        </p:nvSpPr>
        <p:spPr>
          <a:xfrm rot="14014148">
            <a:off x="5787563" y="1510803"/>
            <a:ext cx="333576" cy="538180"/>
          </a:xfrm>
          <a:prstGeom prst="halfFram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05200" y="1638303"/>
            <a:ext cx="762000" cy="625549"/>
            <a:chOff x="2057400" y="3200400"/>
            <a:chExt cx="609600" cy="533400"/>
          </a:xfrm>
          <a:noFill/>
        </p:grpSpPr>
        <p:sp>
          <p:nvSpPr>
            <p:cNvPr id="10" name="Donut 9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7400" y="3200400"/>
              <a:ext cx="609600" cy="4986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72200" y="2428231"/>
            <a:ext cx="762000" cy="625549"/>
            <a:chOff x="2057400" y="3200400"/>
            <a:chExt cx="609600" cy="533400"/>
          </a:xfrm>
          <a:noFill/>
        </p:grpSpPr>
        <p:sp>
          <p:nvSpPr>
            <p:cNvPr id="13" name="Donut 12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57400" y="3200400"/>
              <a:ext cx="609600" cy="4986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05200" y="2400296"/>
            <a:ext cx="762000" cy="625548"/>
            <a:chOff x="2057400" y="3200400"/>
            <a:chExt cx="609600" cy="533400"/>
          </a:xfrm>
          <a:noFill/>
        </p:grpSpPr>
        <p:sp>
          <p:nvSpPr>
            <p:cNvPr id="16" name="Donut 15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57400" y="3224215"/>
              <a:ext cx="609600" cy="4986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72200" y="1638302"/>
            <a:ext cx="762000" cy="625549"/>
            <a:chOff x="2057400" y="3200400"/>
            <a:chExt cx="609600" cy="533400"/>
          </a:xfrm>
          <a:noFill/>
        </p:grpSpPr>
        <p:sp>
          <p:nvSpPr>
            <p:cNvPr id="19" name="Donut 18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57400" y="3200400"/>
              <a:ext cx="609600" cy="4986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Multiply 20"/>
          <p:cNvSpPr/>
          <p:nvPr/>
        </p:nvSpPr>
        <p:spPr>
          <a:xfrm>
            <a:off x="8534400" y="1562100"/>
            <a:ext cx="448983" cy="672395"/>
          </a:xfrm>
          <a:prstGeom prst="mathMultiply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8458200" y="2400300"/>
            <a:ext cx="448983" cy="672395"/>
          </a:xfrm>
          <a:prstGeom prst="mathMultiply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1864221"/>
            <a:ext cx="3429000" cy="91707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অক্ষরে ক্লিক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3172480"/>
            <a:ext cx="84582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(২) হানাদারের সঙ্গে লড়ে কারা ?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3400" y="3858280"/>
            <a:ext cx="16764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পুলিশ    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0400" y="3858280"/>
            <a:ext cx="16764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রাজাকার    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4620280"/>
            <a:ext cx="16764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জনতা     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4620280"/>
            <a:ext cx="16764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 সেনা    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Multiply 28"/>
          <p:cNvSpPr/>
          <p:nvPr/>
        </p:nvSpPr>
        <p:spPr>
          <a:xfrm>
            <a:off x="5791200" y="3848100"/>
            <a:ext cx="498870" cy="605440"/>
          </a:xfrm>
          <a:prstGeom prst="mathMultiply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Half Frame 29"/>
          <p:cNvSpPr/>
          <p:nvPr/>
        </p:nvSpPr>
        <p:spPr>
          <a:xfrm rot="14014148">
            <a:off x="8409164" y="4317525"/>
            <a:ext cx="300359" cy="597978"/>
          </a:xfrm>
          <a:prstGeom prst="halfFram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81400" y="3844864"/>
            <a:ext cx="762000" cy="628499"/>
            <a:chOff x="2057400" y="3200400"/>
            <a:chExt cx="609600" cy="533400"/>
          </a:xfrm>
          <a:noFill/>
        </p:grpSpPr>
        <p:sp>
          <p:nvSpPr>
            <p:cNvPr id="32" name="Donut 31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57400" y="3200400"/>
              <a:ext cx="609600" cy="49629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48400" y="4533905"/>
            <a:ext cx="762000" cy="628500"/>
            <a:chOff x="2057400" y="3200400"/>
            <a:chExt cx="609600" cy="533400"/>
          </a:xfrm>
          <a:noFill/>
        </p:grpSpPr>
        <p:sp>
          <p:nvSpPr>
            <p:cNvPr id="35" name="Donut 34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57400" y="3221470"/>
              <a:ext cx="609600" cy="4962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581400" y="4530664"/>
            <a:ext cx="762000" cy="628499"/>
            <a:chOff x="2057400" y="3200400"/>
            <a:chExt cx="609600" cy="533400"/>
          </a:xfrm>
          <a:noFill/>
        </p:grpSpPr>
        <p:sp>
          <p:nvSpPr>
            <p:cNvPr id="38" name="Donut 37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57400" y="3224215"/>
              <a:ext cx="609600" cy="49629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248400" y="3848101"/>
            <a:ext cx="762000" cy="660974"/>
            <a:chOff x="2057400" y="3200400"/>
            <a:chExt cx="609600" cy="560961"/>
          </a:xfrm>
          <a:noFill/>
        </p:grpSpPr>
        <p:sp>
          <p:nvSpPr>
            <p:cNvPr id="41" name="Donut 40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57400" y="3265069"/>
              <a:ext cx="609600" cy="49629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3" name="Multiply 42"/>
          <p:cNvSpPr/>
          <p:nvPr/>
        </p:nvSpPr>
        <p:spPr>
          <a:xfrm>
            <a:off x="8458200" y="3776060"/>
            <a:ext cx="498870" cy="605440"/>
          </a:xfrm>
          <a:prstGeom prst="mathMultiply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Multiply 43"/>
          <p:cNvSpPr/>
          <p:nvPr/>
        </p:nvSpPr>
        <p:spPr>
          <a:xfrm>
            <a:off x="5791200" y="4610100"/>
            <a:ext cx="498870" cy="605440"/>
          </a:xfrm>
          <a:prstGeom prst="mathMultiply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4800" y="4000500"/>
            <a:ext cx="3429000" cy="91707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অক্ষরে ক্লিক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200" y="353080"/>
            <a:ext cx="33528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 খাতায় লিখ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4471877"/>
            <a:ext cx="66294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কবিতাটির সারমর্ম লিখে আনবে ।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8765" y="392519"/>
            <a:ext cx="4029988" cy="762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prstTxWarp prst="textStop">
              <a:avLst/>
            </a:prstTxWarp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13042" b="21979"/>
          <a:stretch/>
        </p:blipFill>
        <p:spPr>
          <a:xfrm>
            <a:off x="2376166" y="1469114"/>
            <a:ext cx="4313199" cy="294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4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0"/>
          <a:stretch/>
        </p:blipFill>
        <p:spPr>
          <a:xfrm>
            <a:off x="0" y="35416"/>
            <a:ext cx="9143999" cy="5715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" name="TextBox 7"/>
          <p:cNvSpPr txBox="1"/>
          <p:nvPr/>
        </p:nvSpPr>
        <p:spPr>
          <a:xfrm>
            <a:off x="948107" y="129298"/>
            <a:ext cx="726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চিরদিন ভালোবাসবো নিজের দেশকে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2774176"/>
            <a:ext cx="144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 </a:t>
            </a:r>
            <a:endParaRPr lang="en-US" sz="16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3011656"/>
            <a:ext cx="144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ন্য  </a:t>
            </a:r>
            <a:endParaRPr lang="en-US" sz="16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3218676"/>
            <a:ext cx="144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  </a:t>
            </a:r>
            <a:endParaRPr lang="en-US" sz="16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3663177"/>
            <a:ext cx="144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  </a:t>
            </a:r>
            <a:endParaRPr lang="en-US" sz="13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7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7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7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325" y="3578469"/>
            <a:ext cx="4302643" cy="19389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  <a:hlinkClick r:id="rId2"/>
              </a:rPr>
              <a:t>nargisat1981@gmail.com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86" y="1535323"/>
            <a:ext cx="1501988" cy="19342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96808" y="3578469"/>
            <a:ext cx="4472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আমার বাংলা বই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৫ম শ্রেণি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কবিতাঃ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রৌদ্র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২৮/০৯/২০১৯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J:\DCIM\Camera\IMG_20160314_0941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11313" r="6633" b="3838"/>
          <a:stretch/>
        </p:blipFill>
        <p:spPr bwMode="auto">
          <a:xfrm>
            <a:off x="6020548" y="1484282"/>
            <a:ext cx="1458432" cy="198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4463904" y="1359229"/>
            <a:ext cx="38984" cy="424412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11971" y="651341"/>
            <a:ext cx="24480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149715" y="651342"/>
            <a:ext cx="187132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305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90500"/>
            <a:ext cx="8686800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38105764"/>
              </p:ext>
            </p:extLst>
          </p:nvPr>
        </p:nvGraphicFramePr>
        <p:xfrm>
          <a:off x="533400" y="1638300"/>
          <a:ext cx="8077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1024235"/>
            <a:ext cx="3810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905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ছবিগুলো লক্ষ্য করঃ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50012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দেখে কী বুঝতে পারলে ?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TAUR\Desktop\JONOSON\m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34533"/>
            <a:ext cx="3102964" cy="2057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Picture 2" descr="C:\Users\Shawon\Desktop\New folder\wa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723900"/>
            <a:ext cx="30480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/>
        </p:spPr>
      </p:pic>
      <p:pic>
        <p:nvPicPr>
          <p:cNvPr id="6" name="Picture 5" descr="2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7498" y="2896913"/>
            <a:ext cx="3106902" cy="20179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3" descr="C:\Users\ATAUR\Desktop\JONOSON\bangladesh_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1" y="2910162"/>
            <a:ext cx="3048000" cy="20153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035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191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43200" y="3796431"/>
            <a:ext cx="3814299" cy="1499469"/>
            <a:chOff x="2605452" y="1722765"/>
            <a:chExt cx="2142198" cy="1499469"/>
          </a:xfrm>
          <a:noFill/>
          <a:scene3d>
            <a:camera prst="orthographicFront"/>
            <a:lightRig rig="flat" dir="t"/>
          </a:scene3d>
        </p:grpSpPr>
        <p:sp>
          <p:nvSpPr>
            <p:cNvPr id="4" name="Rounded Rectangle 3"/>
            <p:cNvSpPr/>
            <p:nvPr/>
          </p:nvSpPr>
          <p:spPr>
            <a:xfrm>
              <a:off x="2605452" y="1722765"/>
              <a:ext cx="2142198" cy="1499469"/>
            </a:xfrm>
            <a:prstGeom prst="roundRect">
              <a:avLst>
                <a:gd name="adj" fmla="val 1667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2678663" y="1795976"/>
              <a:ext cx="1995776" cy="135304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4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রৌদ্র লেখে জয়</a:t>
              </a:r>
              <a:endParaRPr lang="en-US" sz="4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2" descr="C:\Users\ATAUR\Desktop\JONOSON\স্বাধীনতা-সংগ্রামে-ওলামায়ে-কেরাম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04900"/>
            <a:ext cx="4702629" cy="2514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926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81636"/>
            <a:ext cx="3810000" cy="52322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87" y="800101"/>
            <a:ext cx="2064913" cy="2133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533400" y="495300"/>
            <a:ext cx="15240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019300"/>
            <a:ext cx="15240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পেশা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086880"/>
            <a:ext cx="15240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মৃত্যু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686300"/>
            <a:ext cx="1676400" cy="801529"/>
          </a:xfrm>
          <a:prstGeom prst="upArrow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ক্লিক করুন 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1358325"/>
            <a:ext cx="2590800" cy="726162"/>
          </a:xfrm>
          <a:prstGeom prst="flowChartManualInp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শামসুর রাহমান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9668" y="2883706"/>
            <a:ext cx="164179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ছোটদের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 রচনা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7997" y="1258097"/>
            <a:ext cx="157607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পৈতৃক নিবাস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4600" y="3467100"/>
            <a:ext cx="6019800" cy="1639788"/>
          </a:xfrm>
          <a:prstGeom prst="cloudCallout">
            <a:avLst>
              <a:gd name="adj1" fmla="val -54866"/>
              <a:gd name="adj2" fmla="val -197964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১৯২৯ সালে ২৩ শে অক্টোবর পুরনো ঢাকার মাহুতটুলিতে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4229100"/>
            <a:ext cx="5715000" cy="584775"/>
          </a:xfrm>
          <a:prstGeom prst="wedgeRectCallout">
            <a:avLst>
              <a:gd name="adj1" fmla="val -60220"/>
              <a:gd name="adj2" fmla="val -493948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নরসিংদী জেলার পাড়াতলী গ্রামে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0" y="3771900"/>
            <a:ext cx="6477000" cy="646986"/>
          </a:xfrm>
          <a:prstGeom prst="wedgeRoundRectCallout">
            <a:avLst>
              <a:gd name="adj1" fmla="val -52285"/>
              <a:gd name="adj2" fmla="val -23268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দীর্ঘদিন সাংবাদিকতা পেশায় নিয়োজিত ছিলেন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3058894"/>
            <a:ext cx="6553200" cy="2389406"/>
          </a:xfrm>
          <a:prstGeom prst="cloudCallout">
            <a:avLst>
              <a:gd name="adj1" fmla="val -50805"/>
              <a:gd name="adj2" fmla="val -3147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“এলাটিং বেলাটিং” , “ধান ভানলে কুঁড়ো দেবো” , “স্মৃতির শহর ঢাকা” ইত্যাদি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0" y="3848100"/>
            <a:ext cx="4191000" cy="1055608"/>
          </a:xfrm>
          <a:prstGeom prst="wedgeRoundRectCallout">
            <a:avLst>
              <a:gd name="adj1" fmla="val -73881"/>
              <a:gd name="adj2" fmla="val -628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২০০৬ সালের ১৭ ই আগস্ট তারিখে ঢাকায় মৃত্যু বরণ করেন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1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TAUR\Pictures\bbb321.jpg"/>
          <p:cNvPicPr>
            <a:picLocks noChangeAspect="1" noChangeArrowheads="1"/>
          </p:cNvPicPr>
          <p:nvPr/>
        </p:nvPicPr>
        <p:blipFill>
          <a:blip r:embed="rId2" cstate="print"/>
          <a:srcRect r="7880"/>
          <a:stretch>
            <a:fillRect/>
          </a:stretch>
        </p:blipFill>
        <p:spPr bwMode="auto">
          <a:xfrm>
            <a:off x="888648" y="259612"/>
            <a:ext cx="2619785" cy="176619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TextBox 2"/>
          <p:cNvSpPr txBox="1"/>
          <p:nvPr/>
        </p:nvSpPr>
        <p:spPr>
          <a:xfrm>
            <a:off x="435582" y="2208246"/>
            <a:ext cx="3384698" cy="523220"/>
          </a:xfrm>
          <a:prstGeom prst="leftArrow">
            <a:avLst>
              <a:gd name="adj1" fmla="val 100000"/>
              <a:gd name="adj2" fmla="val 0"/>
            </a:avLst>
          </a:prstGeom>
          <a:noFill/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বর্গি এলো খাজনা নিতে ,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Shawon\Desktop\New folder\wa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993" y="259612"/>
            <a:ext cx="2769046" cy="18691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" name="Rectangle 5"/>
          <p:cNvSpPr/>
          <p:nvPr/>
        </p:nvSpPr>
        <p:spPr>
          <a:xfrm>
            <a:off x="5327773" y="2335072"/>
            <a:ext cx="2270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মারল মানুষ কত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ATAUR\Pictures\p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265" y="2858292"/>
            <a:ext cx="2798168" cy="186205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3" descr="C:\Users\ATAUR\Pictures\ppp2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2993" y="2947373"/>
            <a:ext cx="2798168" cy="186205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06191" y="4809426"/>
            <a:ext cx="2964274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পুড়ল শহর পুড়ল শ্যামল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13286" y="4809426"/>
            <a:ext cx="229101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গ্রাম যে শত শত ।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0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TAUR\Desktop\JONOSON\m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554" y="304800"/>
            <a:ext cx="3102964" cy="2057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3" descr="C:\Users\ATAUR\Desktop\JONOSON\bangladesh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308" y="346829"/>
            <a:ext cx="3048000" cy="201537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" name="Rectangle 5"/>
          <p:cNvSpPr/>
          <p:nvPr/>
        </p:nvSpPr>
        <p:spPr>
          <a:xfrm>
            <a:off x="983989" y="2439045"/>
            <a:ext cx="2868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হানাদারের সঙ্গে জোরে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66977" y="2439045"/>
            <a:ext cx="2207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লড়ে মুক্তি সেনা ,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87" y="3106638"/>
            <a:ext cx="3104621" cy="1792605"/>
          </a:xfrm>
          <a:prstGeom prst="rect">
            <a:avLst/>
          </a:prstGeom>
        </p:spPr>
      </p:pic>
      <p:pic>
        <p:nvPicPr>
          <p:cNvPr id="18" name="Picture 17" descr="C:\Users\ATAUR\Desktop\JONOSON\bangladesh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554" y="3106638"/>
            <a:ext cx="3102964" cy="17851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9" name="Rectangle 18"/>
          <p:cNvSpPr/>
          <p:nvPr/>
        </p:nvSpPr>
        <p:spPr>
          <a:xfrm>
            <a:off x="5181687" y="4899243"/>
            <a:ext cx="3161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কখনো ভুলবে না ।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1006" y="4899243"/>
            <a:ext cx="363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তাদের কথা দেশের মানুষ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40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723900"/>
            <a:ext cx="3733800" cy="1066800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আবার দেখি নীল আকাশে 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695700"/>
            <a:ext cx="3124200" cy="1039356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পায়রা মেলে পাখা , 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43" y="423751"/>
            <a:ext cx="3721600" cy="231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35" y="2743199"/>
            <a:ext cx="3211143" cy="2405258"/>
          </a:xfrm>
          <a:prstGeom prst="rect">
            <a:avLst/>
          </a:prstGeom>
          <a:solidFill>
            <a:srgbClr val="0000FF"/>
          </a:solidFill>
        </p:spPr>
      </p:pic>
    </p:spTree>
    <p:extLst>
      <p:ext uri="{BB962C8B-B14F-4D97-AF65-F5344CB8AC3E}">
        <p14:creationId xmlns:p14="http://schemas.microsoft.com/office/powerpoint/2010/main" val="3734467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421</Words>
  <Application>Microsoft Office PowerPoint</Application>
  <PresentationFormat>On-screen Show (16:10)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SCI Learning</dc:creator>
  <cp:lastModifiedBy>Kawsar Ahamed</cp:lastModifiedBy>
  <cp:revision>38</cp:revision>
  <dcterms:modified xsi:type="dcterms:W3CDTF">2019-09-28T02:03:28Z</dcterms:modified>
</cp:coreProperties>
</file>