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7BEDF-CCCF-4BCE-B4CC-D25A5D83BBA6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F5B09-AA67-4C2C-B1B9-9E5C05216F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বাস্তব উপকরণ</a:t>
            </a:r>
            <a:r>
              <a:rPr lang="bn-BD" sz="440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 স্কেল, মাপন ফিতা, ডাষ্টার </a:t>
            </a:r>
            <a:r>
              <a:rPr lang="bn-BD" sz="4400" baseline="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F5B09-AA67-4C2C-B1B9-9E5C05216F8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সালাম ও শুভেচ্ছা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umblr_lxfwo3Sa9H1qf0abko1_500.gif8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47850"/>
            <a:ext cx="8610600" cy="469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815900" cy="4907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478959"/>
            <a:ext cx="202972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326559"/>
            <a:ext cx="11430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5178048" cy="2281238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6172200" y="1143000"/>
            <a:ext cx="914400" cy="2286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4648200"/>
            <a:ext cx="17526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1981200"/>
            <a:ext cx="156250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1600" y="3733800"/>
            <a:ext cx="43434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4.png"/>
          <p:cNvPicPr>
            <a:picLocks noChangeAspect="1"/>
          </p:cNvPicPr>
          <p:nvPr/>
        </p:nvPicPr>
        <p:blipFill>
          <a:blip r:embed="rId2"/>
          <a:srcRect l="46060"/>
          <a:stretch>
            <a:fillRect/>
          </a:stretch>
        </p:blipFill>
        <p:spPr>
          <a:xfrm>
            <a:off x="1371600" y="228600"/>
            <a:ext cx="4905645" cy="506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1188" y="5054025"/>
            <a:ext cx="330250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বর্গের সব বাহু সমান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90800" y="4191000"/>
            <a:ext cx="2514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562600" y="1295400"/>
            <a:ext cx="228600" cy="2514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81000"/>
            <a:ext cx="49149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28600" y="4992469"/>
            <a:ext cx="4800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গ্রুপের কাজঃ টেবিল, 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স্কেল দিয়ে মাপ।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029200"/>
            <a:ext cx="36576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গ্রুপের কাজ- চেয়ার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ফিতা দিয়ে মাপ।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762000"/>
            <a:ext cx="12954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52600" y="1219200"/>
            <a:ext cx="29718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6800" y="3588603"/>
            <a:ext cx="3505200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3429000"/>
            <a:ext cx="2819400" cy="1015663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04.png"/>
          <p:cNvPicPr>
            <a:picLocks noChangeAspect="1"/>
          </p:cNvPicPr>
          <p:nvPr/>
        </p:nvPicPr>
        <p:blipFill>
          <a:blip r:embed="rId3"/>
          <a:srcRect l="46060"/>
          <a:stretch>
            <a:fillRect/>
          </a:stretch>
        </p:blipFill>
        <p:spPr>
          <a:xfrm>
            <a:off x="5715000" y="228600"/>
            <a:ext cx="2895599" cy="27432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6477000" y="2362200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581900" y="1473200"/>
            <a:ext cx="1295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114800" cy="7078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 নির্নয়ের সূত্রঃ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76200"/>
            <a:ext cx="2590800" cy="2667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696200" y="76200"/>
            <a:ext cx="152400" cy="2590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477000" y="2743200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057400"/>
            <a:ext cx="6019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আয়তক্ষেত্রের ক্ষেত্রফল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SutonnyOMJ"/>
                <a:cs typeface="SutonnyOMJ"/>
              </a:rPr>
              <a:t>=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প্রস্থ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724400"/>
            <a:ext cx="457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বর্গের ক্ষেত্রফলঃ বাহু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বাহু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7200" y="1324775"/>
            <a:ext cx="990600" cy="7078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1" y="2971800"/>
            <a:ext cx="1295399" cy="76944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6019800"/>
            <a:ext cx="15760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বাহু সমান</a:t>
            </a:r>
            <a:endParaRPr lang="en-US" sz="3600" dirty="0"/>
          </a:p>
        </p:txBody>
      </p:sp>
      <p:pic>
        <p:nvPicPr>
          <p:cNvPr id="13" name="Picture 12" descr="504.png"/>
          <p:cNvPicPr>
            <a:picLocks noChangeAspect="1"/>
          </p:cNvPicPr>
          <p:nvPr/>
        </p:nvPicPr>
        <p:blipFill>
          <a:blip r:embed="rId3"/>
          <a:srcRect l="46060"/>
          <a:stretch>
            <a:fillRect/>
          </a:stretch>
        </p:blipFill>
        <p:spPr>
          <a:xfrm>
            <a:off x="6197600" y="3500998"/>
            <a:ext cx="2590800" cy="267363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934200" y="5486400"/>
            <a:ext cx="1295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772400" y="4724400"/>
            <a:ext cx="12192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1" grpId="0" animBg="1"/>
      <p:bldP spid="23" grpId="0" animBg="1"/>
      <p:bldP spid="24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75432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ধরি,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বেঞ্চের দৈর্ঘ্য ১০ সে, মি এবং প্রস্থ ৫ সে, মি বেঞ্চের ক্ষেত্রফল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800600"/>
            <a:ext cx="88392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আয়তক্ষেত্রের ক্ষেত্রফল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প্রস্থ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সে, মি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=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৫০ বর্গ  সে, মি।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8839200" cy="286232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 আছে, 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en-US" sz="3600" dirty="0" smtClean="0">
                <a:solidFill>
                  <a:srgbClr val="00B050"/>
                </a:solidFill>
                <a:latin typeface="SutonnyOMJ"/>
                <a:cs typeface="SutonnyOMJ"/>
              </a:rPr>
              <a:t>=</a:t>
            </a:r>
            <a:r>
              <a:rPr lang="bn-BD" sz="3600" dirty="0" smtClean="0">
                <a:solidFill>
                  <a:srgbClr val="00B050"/>
                </a:solidFill>
                <a:latin typeface="SutonnyOMJ"/>
                <a:cs typeface="SutonnyOMJ"/>
              </a:rPr>
              <a:t> ১০ সে, মি।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SutonnyOMJ"/>
                <a:cs typeface="SutonnyOMJ"/>
              </a:rPr>
              <a:t>প্রস্থ </a:t>
            </a:r>
            <a:r>
              <a:rPr lang="en-US" sz="3600" dirty="0" smtClean="0">
                <a:solidFill>
                  <a:srgbClr val="00B050"/>
                </a:solidFill>
                <a:latin typeface="SutonnyOMJ"/>
                <a:cs typeface="SutonnyOMJ"/>
              </a:rPr>
              <a:t>=</a:t>
            </a:r>
            <a:r>
              <a:rPr lang="bn-BD" sz="3600" dirty="0" smtClean="0">
                <a:solidFill>
                  <a:srgbClr val="00B050"/>
                </a:solidFill>
                <a:latin typeface="SutonnyOMJ"/>
                <a:cs typeface="SutonnyOMJ"/>
              </a:rPr>
              <a:t> ৫ সে,মি।</a:t>
            </a:r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610600" cy="156966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চেয়ারের বর্গের বাহুর দৈর্ঘ্য ১০ সে, মি হলে  ক্ষেত্রফল কত? 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346157"/>
            <a:ext cx="8077200" cy="230832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বর্গের ক্ষেত্রফল </a:t>
            </a:r>
            <a:r>
              <a:rPr lang="en-US" sz="3600" dirty="0" smtClean="0">
                <a:solidFill>
                  <a:srgbClr val="7030A0"/>
                </a:solidFill>
                <a:latin typeface="SutonnyOMJ"/>
                <a:cs typeface="SutonnyOMJ"/>
              </a:rPr>
              <a:t>=</a:t>
            </a:r>
            <a:r>
              <a:rPr lang="bn-BD" sz="3600" dirty="0" smtClean="0">
                <a:solidFill>
                  <a:srgbClr val="7030A0"/>
                </a:solidFill>
                <a:latin typeface="SutonnyOMJ"/>
                <a:cs typeface="SutonnyOMJ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SutonnyOMJ"/>
                <a:cs typeface="SutonnyOMJ"/>
              </a:rPr>
              <a:t>(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বাহু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বাহু </a:t>
            </a:r>
            <a:r>
              <a:rPr lang="en-US" sz="3600" dirty="0" smtClean="0">
                <a:solidFill>
                  <a:srgbClr val="7030A0"/>
                </a:solidFill>
                <a:latin typeface="SutonnyOMJ"/>
                <a:cs typeface="SutonnyOMJ"/>
              </a:rPr>
              <a:t>)</a:t>
            </a:r>
            <a:endParaRPr lang="bn-BD" sz="3600" dirty="0" smtClean="0">
              <a:solidFill>
                <a:srgbClr val="7030A0"/>
              </a:solidFill>
              <a:latin typeface="SutonnyOMJ"/>
              <a:cs typeface="SutonnyOMJ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SutonnyOMJ"/>
                <a:cs typeface="SutonnyOMJ"/>
              </a:rPr>
              <a:t>                 </a:t>
            </a:r>
            <a:r>
              <a:rPr lang="en-US" sz="3600" dirty="0" smtClean="0">
                <a:solidFill>
                  <a:srgbClr val="7030A0"/>
                </a:solidFill>
                <a:latin typeface="SutonnyOMJ"/>
                <a:cs typeface="SutonnyOMJ"/>
              </a:rPr>
              <a:t>=</a:t>
            </a:r>
            <a:r>
              <a:rPr lang="bn-BD" sz="3600" dirty="0" smtClean="0">
                <a:solidFill>
                  <a:srgbClr val="7030A0"/>
                </a:solidFill>
                <a:latin typeface="SutonnyOMJ"/>
                <a:cs typeface="SutonnyOMJ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SutonnyOMJ"/>
                <a:cs typeface="SutonnyOMJ"/>
              </a:rPr>
              <a:t>(</a:t>
            </a:r>
            <a:r>
              <a:rPr lang="bn-BD" sz="3600" dirty="0" smtClean="0">
                <a:solidFill>
                  <a:srgbClr val="7030A0"/>
                </a:solidFill>
                <a:latin typeface="SutonnyOMJ"/>
                <a:cs typeface="SutonnyOMJ"/>
              </a:rPr>
              <a:t> ১০ </a:t>
            </a:r>
            <a:r>
              <a:rPr lang="en-US" sz="3600" dirty="0" smtClean="0">
                <a:solidFill>
                  <a:srgbClr val="7030A0"/>
                </a:solidFill>
                <a:latin typeface="SutonnyOMJ"/>
                <a:cs typeface="SutonnyOMJ"/>
              </a:rPr>
              <a:t>×</a:t>
            </a:r>
            <a:r>
              <a:rPr lang="bn-BD" sz="3600" dirty="0" smtClean="0">
                <a:solidFill>
                  <a:srgbClr val="7030A0"/>
                </a:solidFill>
                <a:latin typeface="SutonnyOMJ"/>
                <a:cs typeface="SutonnyOMJ"/>
              </a:rPr>
              <a:t> ১০ </a:t>
            </a:r>
            <a:r>
              <a:rPr lang="en-US" sz="3600" dirty="0" smtClean="0">
                <a:solidFill>
                  <a:srgbClr val="7030A0"/>
                </a:solidFill>
                <a:latin typeface="SutonnyOMJ"/>
                <a:cs typeface="SutonnyOMJ"/>
              </a:rPr>
              <a:t>)</a:t>
            </a:r>
            <a:r>
              <a:rPr lang="bn-BD" sz="3600" dirty="0" smtClean="0">
                <a:solidFill>
                  <a:srgbClr val="7030A0"/>
                </a:solidFill>
                <a:latin typeface="SutonnyOMJ"/>
                <a:cs typeface="SutonnyOMJ"/>
              </a:rPr>
              <a:t> বর্গ সে, মি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SutonnyOMJ"/>
                <a:cs typeface="SutonnyOMJ"/>
              </a:rPr>
              <a:t>                 </a:t>
            </a:r>
            <a:r>
              <a:rPr lang="en-US" sz="3600" dirty="0" smtClean="0">
                <a:solidFill>
                  <a:srgbClr val="7030A0"/>
                </a:solidFill>
                <a:latin typeface="SutonnyOMJ"/>
                <a:cs typeface="SutonnyOMJ"/>
              </a:rPr>
              <a:t>=</a:t>
            </a:r>
            <a:r>
              <a:rPr lang="bn-BD" sz="3600" dirty="0" smtClean="0">
                <a:solidFill>
                  <a:srgbClr val="7030A0"/>
                </a:solidFill>
                <a:latin typeface="SutonnyOMJ"/>
                <a:cs typeface="SutonnyOMJ"/>
              </a:rPr>
              <a:t> ১০০ বর্গ সে, মি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00400"/>
            <a:ext cx="7498813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দেওয়া আছে, বাহুর দৈর্ঘ্য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utonnyOMJ"/>
                <a:cs typeface="SutonnyOMJ"/>
              </a:rPr>
              <a:t>=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SutonnyOMJ"/>
                <a:cs typeface="SutonnyOMJ"/>
              </a:rPr>
              <a:t> ১০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সে, মি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56625"/>
            <a:ext cx="1981200" cy="76944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254268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64" y="2514601"/>
            <a:ext cx="891540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সমস্যাঃ১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বাংলা বইয়ের দৈর্ঘ্য ৭ সে, মি এবং প্রস্থ ৫ সে, মি হলে বইয়ের ক্ষেত্রফল কত?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7924800" cy="6247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দেওয়া আছে, </a:t>
            </a:r>
          </a:p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দৈর্ঘ্য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SutonnyOMJ"/>
                <a:cs typeface="SutonnyOMJ"/>
              </a:rPr>
              <a:t>=</a:t>
            </a:r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SutonnyOMJ"/>
                <a:cs typeface="SutonnyOMJ"/>
              </a:rPr>
              <a:t> ৭</a:t>
            </a:r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সে, মি</a:t>
            </a:r>
          </a:p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প্রস্থ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SutonnyOMJ"/>
                <a:cs typeface="SutonnyOMJ"/>
              </a:rPr>
              <a:t>=</a:t>
            </a:r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SutonnyOMJ"/>
                <a:cs typeface="SutonnyOMJ"/>
              </a:rPr>
              <a:t> ৫ </a:t>
            </a:r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সে, মি</a:t>
            </a:r>
          </a:p>
          <a:p>
            <a:endParaRPr lang="bn-BD" sz="40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SutonnyOMJ"/>
                <a:cs typeface="SutonnyOMJ"/>
              </a:rPr>
              <a:t>আমরা জানি,</a:t>
            </a:r>
            <a:endParaRPr lang="bn-BD" sz="40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আয়তক্ষেত্রের ক্ষেত্রফল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প্রস্থ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বর্গ সে, মি</a:t>
            </a:r>
          </a:p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৩৫ বর্গ  সে, মি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09600"/>
            <a:ext cx="8991601" cy="120032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সমস্যাঃ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একটি বর্গাকার ক্ষেত্রের বাহু দৈর্ঘ্য ১২ সে, মি হলে ক্ষেত্রফল কত?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7848600" cy="3970318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 আছে,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বাহুর দৈর্ঘ্য </a:t>
            </a:r>
            <a:r>
              <a:rPr lang="en-US" sz="3600" dirty="0" smtClean="0">
                <a:solidFill>
                  <a:srgbClr val="00B050"/>
                </a:solidFill>
                <a:latin typeface="SutonnyOMJ"/>
                <a:cs typeface="SutonnyOMJ"/>
              </a:rPr>
              <a:t>=</a:t>
            </a:r>
            <a:r>
              <a:rPr lang="bn-BD" sz="3600" dirty="0" smtClean="0">
                <a:solidFill>
                  <a:srgbClr val="00B050"/>
                </a:solidFill>
                <a:latin typeface="SutonnyOMJ"/>
                <a:cs typeface="SutonnyOMJ"/>
              </a:rPr>
              <a:t> ১২ সে, মি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SutonnyOMJ"/>
                <a:cs typeface="SutonnyOMJ"/>
              </a:rPr>
              <a:t>আমরা জানি,</a:t>
            </a:r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বর্গের ক্ষেত্রফল </a:t>
            </a:r>
            <a:r>
              <a:rPr lang="en-US" sz="3600" dirty="0" smtClean="0">
                <a:solidFill>
                  <a:srgbClr val="002060"/>
                </a:solidFill>
                <a:latin typeface="SutonnyOMJ"/>
                <a:cs typeface="SutonnyOMJ"/>
              </a:rPr>
              <a:t>=</a:t>
            </a:r>
            <a:r>
              <a:rPr lang="bn-BD" sz="3600" dirty="0" smtClean="0">
                <a:solidFill>
                  <a:srgbClr val="002060"/>
                </a:solidFill>
                <a:latin typeface="SutonnyOMJ"/>
                <a:cs typeface="SutonnyOMJ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OMJ"/>
                <a:cs typeface="SutonnyOMJ"/>
              </a:rPr>
              <a:t>(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বাহু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বাহু </a:t>
            </a:r>
            <a:r>
              <a:rPr lang="en-US" sz="3600" dirty="0" smtClean="0">
                <a:solidFill>
                  <a:srgbClr val="002060"/>
                </a:solidFill>
                <a:latin typeface="SutonnyOMJ"/>
                <a:cs typeface="SutonnyOMJ"/>
              </a:rPr>
              <a:t>)</a:t>
            </a:r>
            <a:endParaRPr lang="bn-BD" sz="3600" dirty="0" smtClean="0">
              <a:solidFill>
                <a:srgbClr val="002060"/>
              </a:solidFill>
              <a:latin typeface="SutonnyOMJ"/>
              <a:cs typeface="SutonnyOMJ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SutonnyOMJ"/>
                <a:cs typeface="SutonnyOMJ"/>
              </a:rPr>
              <a:t>                 </a:t>
            </a:r>
            <a:r>
              <a:rPr lang="en-US" sz="3600" dirty="0" smtClean="0">
                <a:solidFill>
                  <a:srgbClr val="002060"/>
                </a:solidFill>
                <a:latin typeface="SutonnyOMJ"/>
                <a:cs typeface="SutonnyOMJ"/>
              </a:rPr>
              <a:t>=</a:t>
            </a:r>
            <a:r>
              <a:rPr lang="bn-BD" sz="3600" dirty="0" smtClean="0">
                <a:solidFill>
                  <a:srgbClr val="002060"/>
                </a:solidFill>
                <a:latin typeface="SutonnyOMJ"/>
                <a:cs typeface="SutonnyOMJ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OMJ"/>
                <a:cs typeface="SutonnyOMJ"/>
              </a:rPr>
              <a:t>(</a:t>
            </a:r>
            <a:r>
              <a:rPr lang="bn-BD" sz="3600" dirty="0" smtClean="0">
                <a:solidFill>
                  <a:srgbClr val="002060"/>
                </a:solidFill>
                <a:latin typeface="SutonnyOMJ"/>
                <a:cs typeface="SutonnyOMJ"/>
              </a:rPr>
              <a:t> ১২ </a:t>
            </a:r>
            <a:r>
              <a:rPr lang="en-US" sz="3600" dirty="0" smtClean="0">
                <a:solidFill>
                  <a:srgbClr val="002060"/>
                </a:solidFill>
                <a:latin typeface="SutonnyOMJ"/>
                <a:cs typeface="SutonnyOMJ"/>
              </a:rPr>
              <a:t>×</a:t>
            </a:r>
            <a:r>
              <a:rPr lang="bn-BD" sz="3600" dirty="0" smtClean="0">
                <a:solidFill>
                  <a:srgbClr val="002060"/>
                </a:solidFill>
                <a:latin typeface="SutonnyOMJ"/>
                <a:cs typeface="SutonnyOMJ"/>
              </a:rPr>
              <a:t> ১২ </a:t>
            </a:r>
            <a:r>
              <a:rPr lang="en-US" sz="3600" dirty="0" smtClean="0">
                <a:solidFill>
                  <a:srgbClr val="002060"/>
                </a:solidFill>
                <a:latin typeface="SutonnyOMJ"/>
                <a:cs typeface="SutonnyOMJ"/>
              </a:rPr>
              <a:t>)</a:t>
            </a:r>
            <a:r>
              <a:rPr lang="bn-BD" sz="3600" dirty="0" smtClean="0">
                <a:solidFill>
                  <a:srgbClr val="002060"/>
                </a:solidFill>
                <a:latin typeface="SutonnyOMJ"/>
                <a:cs typeface="SutonnyOMJ"/>
              </a:rPr>
              <a:t> বর্গ সে, মি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SutonnyOMJ"/>
                <a:cs typeface="SutonnyOMJ"/>
              </a:rPr>
              <a:t>                 </a:t>
            </a:r>
            <a:r>
              <a:rPr lang="en-US" sz="3600" dirty="0" smtClean="0">
                <a:solidFill>
                  <a:srgbClr val="002060"/>
                </a:solidFill>
                <a:latin typeface="SutonnyOMJ"/>
                <a:cs typeface="SutonnyOMJ"/>
              </a:rPr>
              <a:t>=</a:t>
            </a:r>
            <a:r>
              <a:rPr lang="bn-BD" sz="3600" dirty="0" smtClean="0">
                <a:solidFill>
                  <a:srgbClr val="002060"/>
                </a:solidFill>
                <a:latin typeface="SutonnyOMJ"/>
                <a:cs typeface="SutonnyOMJ"/>
              </a:rPr>
              <a:t> ১৪৪ বর্গ সে, মি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934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76600"/>
            <a:ext cx="7930377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মোঃ শরিফুল ইসলাম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( সহকারি শিক্ষক )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৩৪নং,মশিন্দা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বিদ্যালয়,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বড়াইগ্রাম, নাটোর।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6781799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F.gif~c100.gif6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38350"/>
            <a:ext cx="54102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510" y="891376"/>
            <a:ext cx="7578689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8392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SutonnyOMJ"/>
                <a:cs typeface="SutonnyOMJ"/>
              </a:rPr>
              <a:t>*</a:t>
            </a:r>
            <a:r>
              <a:rPr lang="bn-BD" sz="3600" dirty="0" smtClean="0">
                <a:latin typeface="SutonnyOMJ"/>
                <a:cs typeface="SutonnyOMJ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চতুর্ভূজ, আয়তক্ষেত্রের ও বর্গক্ষেত্রের ক্ষেত্রফলের সূত্র বলতে ও ব্যবহার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8839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চতুর্ভূজাকার ক্ষেত্রের ক্ষেত্রফল নির্নয় 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19" y="5181600"/>
            <a:ext cx="8914481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SutonnyOMJ"/>
                <a:cs typeface="SutonnyOMJ"/>
              </a:rPr>
              <a:t>*</a:t>
            </a:r>
            <a:r>
              <a:rPr lang="bn-BD" sz="3200" dirty="0" smtClean="0">
                <a:latin typeface="SutonnyOMJ"/>
                <a:cs typeface="SutonnyOMJ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আয়তক্ষেত্র ও বর্গক্ষেত্রর ক্ষেত্রফল সংক্রান্ত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সমস্যার সমাধান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211147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umblr_lypp3cz5AE1roarllo1_500.gif8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5922"/>
            <a:ext cx="8686800" cy="520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84084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পূর্বজ্ঞান যাচাইঃ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2895600" cy="3276600"/>
          </a:xfrm>
          <a:prstGeom prst="rect">
            <a:avLst/>
          </a:prstGeom>
        </p:spPr>
      </p:pic>
      <p:pic>
        <p:nvPicPr>
          <p:cNvPr id="4" name="Picture 3" descr="3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828800"/>
            <a:ext cx="2971800" cy="3352800"/>
          </a:xfrm>
          <a:prstGeom prst="rect">
            <a:avLst/>
          </a:prstGeom>
        </p:spPr>
      </p:pic>
      <p:pic>
        <p:nvPicPr>
          <p:cNvPr id="5" name="Picture 4" descr="4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28800"/>
            <a:ext cx="28956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715000"/>
            <a:ext cx="6477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গুলো কী আকৃতির বলতে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erimeter-rectangle.gif5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4094018" cy="2743200"/>
          </a:xfrm>
          <a:prstGeom prst="rect">
            <a:avLst/>
          </a:prstGeom>
        </p:spPr>
      </p:pic>
      <p:pic>
        <p:nvPicPr>
          <p:cNvPr id="4" name="Picture 3" descr="313px-TorusAsSquare.svg.png5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76200"/>
            <a:ext cx="4038600" cy="4038600"/>
          </a:xfrm>
          <a:prstGeom prst="rect">
            <a:avLst/>
          </a:prstGeom>
        </p:spPr>
      </p:pic>
      <p:pic>
        <p:nvPicPr>
          <p:cNvPr id="5" name="Picture 4" descr="5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71800"/>
            <a:ext cx="44958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715000"/>
            <a:ext cx="6477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গুলো কী আকৃতির বলতে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পারো?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61871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 ক্ষেত্রফল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784937"/>
            <a:ext cx="8382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পাঠ্যাংশঃ আয়তক্ষেত্র, বর্গক্ষেত্র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21242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503.jpg"/>
          <p:cNvPicPr>
            <a:picLocks noChangeAspect="1"/>
          </p:cNvPicPr>
          <p:nvPr/>
        </p:nvPicPr>
        <p:blipFill>
          <a:blip r:embed="rId3"/>
          <a:srcRect r="9093" b="47459"/>
          <a:stretch>
            <a:fillRect/>
          </a:stretch>
        </p:blipFill>
        <p:spPr>
          <a:xfrm>
            <a:off x="5410200" y="1142999"/>
            <a:ext cx="3200399" cy="4000499"/>
          </a:xfrm>
          <a:prstGeom prst="rect">
            <a:avLst/>
          </a:prstGeom>
        </p:spPr>
      </p:pic>
      <p:pic>
        <p:nvPicPr>
          <p:cNvPr id="5" name="Picture 4" descr="perimeter-rectangle.gif501.gif"/>
          <p:cNvPicPr>
            <a:picLocks noChangeAspect="1"/>
          </p:cNvPicPr>
          <p:nvPr/>
        </p:nvPicPr>
        <p:blipFill>
          <a:blip r:embed="rId4"/>
          <a:srcRect l="13595" t="20335" r="12311" b="24540"/>
          <a:stretch>
            <a:fillRect/>
          </a:stretch>
        </p:blipFill>
        <p:spPr>
          <a:xfrm>
            <a:off x="457200" y="17526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345</Words>
  <Application>Microsoft Office PowerPoint</Application>
  <PresentationFormat>On-screen Show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Acer1</cp:lastModifiedBy>
  <cp:revision>135</cp:revision>
  <dcterms:created xsi:type="dcterms:W3CDTF">2006-08-16T00:00:00Z</dcterms:created>
  <dcterms:modified xsi:type="dcterms:W3CDTF">2015-01-16T12:36:38Z</dcterms:modified>
</cp:coreProperties>
</file>