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9"/>
  </p:notesMasterIdLst>
  <p:sldIdLst>
    <p:sldId id="256" r:id="rId2"/>
    <p:sldId id="275" r:id="rId3"/>
    <p:sldId id="261" r:id="rId4"/>
    <p:sldId id="258" r:id="rId5"/>
    <p:sldId id="259" r:id="rId6"/>
    <p:sldId id="260" r:id="rId7"/>
    <p:sldId id="273" r:id="rId8"/>
    <p:sldId id="276" r:id="rId9"/>
    <p:sldId id="271" r:id="rId10"/>
    <p:sldId id="270" r:id="rId11"/>
    <p:sldId id="263" r:id="rId12"/>
    <p:sldId id="264" r:id="rId13"/>
    <p:sldId id="274" r:id="rId14"/>
    <p:sldId id="267" r:id="rId15"/>
    <p:sldId id="265" r:id="rId16"/>
    <p:sldId id="268" r:id="rId17"/>
    <p:sldId id="269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A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28" autoAdjust="0"/>
    <p:restoredTop sz="94660"/>
  </p:normalViewPr>
  <p:slideViewPr>
    <p:cSldViewPr>
      <p:cViewPr varScale="1">
        <p:scale>
          <a:sx n="70" d="100"/>
          <a:sy n="70" d="100"/>
        </p:scale>
        <p:origin x="534" y="-29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4DFB59-6B87-45F8-9FE7-8E8C00294278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02EF82-3305-432A-B34B-63429B3BC9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18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2EF82-3305-432A-B34B-63429B3BC94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673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2EF82-3305-432A-B34B-63429B3BC94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8915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02EF82-3305-432A-B34B-63429B3BC94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76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bn.wikipedia.org/wiki/%E0%A6%A4%E0%A7%8D%E0%A6%B0%E0%A6%BF%E0%A6%AA%E0%A7%81%E0%A6%B0%E0%A6%BE" TargetMode="External"/><Relationship Id="rId3" Type="http://schemas.openxmlformats.org/officeDocument/2006/relationships/hyperlink" Target="https://bn.wikipedia.org/wiki/%E0%A6%AC%E0%A7%88%E0%A6%B6%E0%A6%BE%E0%A6%96" TargetMode="External"/><Relationship Id="rId7" Type="http://schemas.openxmlformats.org/officeDocument/2006/relationships/hyperlink" Target="https://bn.wikipedia.org/wiki/%E0%A6%AA%E0%A6%B6%E0%A7%8D%E0%A6%9A%E0%A6%BF%E0%A6%AE%E0%A6%AC%E0%A6%99%E0%A7%8D%E0%A6%97" TargetMode="External"/><Relationship Id="rId2" Type="http://schemas.openxmlformats.org/officeDocument/2006/relationships/hyperlink" Target="https://bn.wikipedia.org/wiki/%E0%A6%AC%E0%A6%BE%E0%A6%82%E0%A6%B2%E0%A6%BE_%E0%A6%AA%E0%A6%9E%E0%A7%8D%E0%A6%9C%E0%A6%BF%E0%A6%95%E0%A6%BE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n.wikipedia.org/wiki/%E0%A6%AD%E0%A6%BE%E0%A6%B0%E0%A6%A4" TargetMode="External"/><Relationship Id="rId5" Type="http://schemas.openxmlformats.org/officeDocument/2006/relationships/hyperlink" Target="https://bn.wikipedia.org/wiki/%E0%A6%AC%E0%A6%BE%E0%A6%82%E0%A6%B2%E0%A6%BE%E0%A6%A6%E0%A7%87%E0%A6%B6" TargetMode="External"/><Relationship Id="rId10" Type="http://schemas.openxmlformats.org/officeDocument/2006/relationships/hyperlink" Target="https://bn.wikipedia.org/wiki/%E0%A6%AA%E0%A6%B9%E0%A7%87%E0%A6%B2%E0%A6%BE_%E0%A6%AC%E0%A7%88%E0%A6%B6%E0%A6%BE%E0%A6%96#cite_note-%E0%A6%AC%E0%A6%BE%E0%A6%82%E0%A6%B2%E0%A6%BE%E0%A6%AA%E0%A6%BF%E0%A6%A1%E0%A6%BF%E0%A6%AF%E0%A6%BC%E0%A6%BE-1" TargetMode="External"/><Relationship Id="rId4" Type="http://schemas.openxmlformats.org/officeDocument/2006/relationships/hyperlink" Target="https://bn.wikipedia.org/wiki/%E0%A6%AC%E0%A6%99%E0%A7%8D%E0%A6%97%E0%A6%BE%E0%A6%AC%E0%A7%8D%E0%A6%A6" TargetMode="External"/><Relationship Id="rId9" Type="http://schemas.openxmlformats.org/officeDocument/2006/relationships/hyperlink" Target="https://bn.wikipedia.org/wiki/%E0%A6%AC%E0%A6%BE%E0%A6%99%E0%A6%BE%E0%A6%B2%E0%A6%BF_%E0%A6%9C%E0%A6%BE%E0%A6%A4%E0%A6%BF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04291" y="-1081710"/>
            <a:ext cx="6735418" cy="899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048000" y="533400"/>
            <a:ext cx="533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413846" y="3283172"/>
            <a:ext cx="3430971" cy="182941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en-US" sz="27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মোছাঃ</a:t>
            </a:r>
            <a:r>
              <a:rPr lang="en-US" sz="27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কামরুন</a:t>
            </a:r>
            <a:r>
              <a:rPr lang="en-US" sz="2700" b="1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700" b="1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নাহার</a:t>
            </a:r>
            <a:endParaRPr lang="en-US" sz="2700" b="1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(কম্পিউটার)</a:t>
            </a:r>
            <a:endParaRPr lang="en-US" dirty="0">
              <a:ln w="0"/>
              <a:solidFill>
                <a:srgbClr val="0033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নবাবগঞ্জ</a:t>
            </a:r>
            <a:r>
              <a:rPr lang="en-US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বহুমূখী</a:t>
            </a:r>
            <a:r>
              <a:rPr lang="en-US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পাইলট</a:t>
            </a:r>
            <a:r>
              <a:rPr lang="en-US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dirty="0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 err="1">
                <a:ln w="0"/>
                <a:solidFill>
                  <a:srgbClr val="0033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b="1" dirty="0">
              <a:ln w="0"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defRPr/>
            </a:pPr>
            <a:r>
              <a:rPr lang="bn-BD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ফোনঃ </a:t>
            </a:r>
            <a:r>
              <a:rPr lang="en-US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01719-668240</a:t>
            </a:r>
          </a:p>
          <a:p>
            <a:pPr>
              <a:defRPr/>
            </a:pPr>
            <a:r>
              <a:rPr lang="bn-BD" sz="1500" dirty="0">
                <a:ln w="0"/>
                <a:solidFill>
                  <a:srgbClr val="57267C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ই-মেইলঃ </a:t>
            </a:r>
            <a:r>
              <a:rPr lang="en-US" sz="1500" dirty="0">
                <a:ln w="0"/>
                <a:solidFill>
                  <a:srgbClr val="57267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naharict30@gmail.com</a:t>
            </a:r>
          </a:p>
          <a:p>
            <a:endParaRPr lang="en-US" sz="1688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4849ADAA-0E4B-4356-91AF-5184B82CF5CC}"/>
              </a:ext>
            </a:extLst>
          </p:cNvPr>
          <p:cNvSpPr txBox="1"/>
          <p:nvPr/>
        </p:nvSpPr>
        <p:spPr>
          <a:xfrm>
            <a:off x="5193705" y="3303276"/>
            <a:ext cx="2635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sz="1350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0CB681E0-0550-44F4-9AC8-C56904656D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924" y="3200400"/>
            <a:ext cx="764381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1714500"/>
            <a:ext cx="1143000" cy="13156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9" name="TextBox 8"/>
          <p:cNvSpPr txBox="1"/>
          <p:nvPr/>
        </p:nvSpPr>
        <p:spPr>
          <a:xfrm>
            <a:off x="5224298" y="3269373"/>
            <a:ext cx="3442792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defRPr/>
            </a:pPr>
            <a:r>
              <a:rPr lang="bn-BD" sz="24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৮ম-শ্রে</a:t>
            </a:r>
            <a:r>
              <a:rPr lang="en-US" sz="2400" dirty="0" err="1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ণি</a:t>
            </a:r>
            <a:r>
              <a:rPr lang="bn-BD" sz="2400" dirty="0">
                <a:solidFill>
                  <a:srgbClr val="008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defRPr/>
            </a:pPr>
            <a:r>
              <a:rPr lang="bn-BD" sz="21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বিষয়‌ঃ </a:t>
            </a:r>
            <a:r>
              <a:rPr lang="en-US" sz="21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সাহিত্য</a:t>
            </a:r>
            <a:r>
              <a:rPr lang="en-US" sz="21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100" dirty="0" err="1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কনিকা</a:t>
            </a:r>
            <a:r>
              <a:rPr lang="en-US" sz="21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21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পাঠঃ </a:t>
            </a:r>
            <a:r>
              <a:rPr lang="bn-BD" sz="2400" dirty="0">
                <a:solidFill>
                  <a:srgbClr val="008A3E"/>
                </a:solidFill>
                <a:latin typeface="NikoshBAN" pitchFamily="2" charset="0"/>
                <a:cs typeface="NikoshBAN" pitchFamily="2" charset="0"/>
              </a:rPr>
              <a:t>বাংলা নববর্ষ</a:t>
            </a:r>
            <a:endParaRPr lang="en-US" sz="2400" dirty="0">
              <a:solidFill>
                <a:srgbClr val="008A3E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সময়ঃ </a:t>
            </a:r>
            <a:r>
              <a:rPr lang="bn-BD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৫০ মিনিট।</a:t>
            </a:r>
          </a:p>
          <a:p>
            <a:pPr>
              <a:defRPr/>
            </a:pPr>
            <a:r>
              <a:rPr lang="bn-BD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তারিখঃ </a:t>
            </a:r>
            <a:r>
              <a:rPr lang="en-US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২০</a:t>
            </a:r>
            <a:r>
              <a:rPr lang="en-US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/১০/১৯</a:t>
            </a:r>
            <a:endParaRPr lang="bn-BD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r>
              <a:rPr lang="bn-BD" sz="2100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bn-BD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Down Ribbon 10"/>
          <p:cNvSpPr/>
          <p:nvPr/>
        </p:nvSpPr>
        <p:spPr>
          <a:xfrm>
            <a:off x="2286000" y="857250"/>
            <a:ext cx="4629150" cy="675564"/>
          </a:xfrm>
          <a:prstGeom prst="ribbon">
            <a:avLst/>
          </a:prstGeom>
          <a:blipFill>
            <a:blip r:embed="rId4"/>
            <a:tile tx="0" ty="0" sx="100000" sy="100000" flip="none" algn="tl"/>
          </a:blipFill>
          <a:ln w="381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5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05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749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02779599-bangla-new-year-celebration-1418_65773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-1"/>
            <a:ext cx="8991600" cy="6810233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267200" y="609600"/>
            <a:ext cx="4419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ছবিতে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কি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দেখতে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28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পাচ্ছো</a:t>
            </a:r>
            <a:r>
              <a:rPr lang="en-US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?</a:t>
            </a:r>
            <a:endParaRPr lang="en-US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295400" y="1752600"/>
            <a:ext cx="7315200" cy="2590800"/>
            <a:chOff x="1295400" y="1143000"/>
            <a:chExt cx="7315200" cy="2590800"/>
          </a:xfrm>
          <a:solidFill>
            <a:schemeClr val="bg2">
              <a:lumMod val="90000"/>
            </a:schemeClr>
          </a:solidFill>
        </p:grpSpPr>
        <p:sp>
          <p:nvSpPr>
            <p:cNvPr id="3" name="Horizontal Scroll 2"/>
            <p:cNvSpPr/>
            <p:nvPr/>
          </p:nvSpPr>
          <p:spPr>
            <a:xfrm>
              <a:off x="1295400" y="1143000"/>
              <a:ext cx="7315200" cy="2590800"/>
            </a:xfrm>
            <a:prstGeom prst="horizontalScroll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981200" y="1752600"/>
              <a:ext cx="6248400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bn-BD" sz="8000" dirty="0" smtClean="0">
                  <a:latin typeface="NikoshBAN" pitchFamily="2" charset="0"/>
                  <a:cs typeface="NikoshBAN" pitchFamily="2" charset="0"/>
                </a:rPr>
                <a:t>  বাংলা নববর্ষ</a:t>
              </a:r>
              <a:endParaRPr lang="en-US" sz="8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66800" y="228600"/>
            <a:ext cx="6858000" cy="1447800"/>
            <a:chOff x="1447800" y="152400"/>
            <a:chExt cx="6858000" cy="1447800"/>
          </a:xfrm>
          <a:solidFill>
            <a:schemeClr val="bg2">
              <a:lumMod val="90000"/>
            </a:schemeClr>
          </a:solidFill>
        </p:grpSpPr>
        <p:sp>
          <p:nvSpPr>
            <p:cNvPr id="7" name="Down Arrow Callout 6"/>
            <p:cNvSpPr/>
            <p:nvPr/>
          </p:nvSpPr>
          <p:spPr>
            <a:xfrm>
              <a:off x="1447800" y="152400"/>
              <a:ext cx="6858000" cy="1447800"/>
            </a:xfrm>
            <a:prstGeom prst="downArrowCallou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1676400" y="228600"/>
              <a:ext cx="6400800" cy="707886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এই পাঠ শেষে শিক্ষাথীরা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.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.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1371600" y="2057400"/>
            <a:ext cx="4953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নববর্ষ কি তা বলতে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533400" y="2057400"/>
            <a:ext cx="685800" cy="5334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457200" y="5181600"/>
            <a:ext cx="685800" cy="533400"/>
          </a:xfrm>
          <a:prstGeom prst="rightArrow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457200" y="3657600"/>
            <a:ext cx="685800" cy="533400"/>
          </a:xfrm>
          <a:prstGeom prst="rightArrow">
            <a:avLst>
              <a:gd name="adj1" fmla="val 50000"/>
              <a:gd name="adj2" fmla="val 42547"/>
            </a:avLst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1371600" y="3606225"/>
            <a:ext cx="61722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বাংলা নববর্ষের ঐতিহ্য সম্পের্ক বলতে পারবে।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95400" y="4876800"/>
            <a:ext cx="7467600" cy="10772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একটি সাংস্কৃতিক আয়োজন কীভাবে বাঙালির  ঐতিহ্যকে ধারণ করে তা ব্যাখ্যা করতে পারবে।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11" grpId="0" animBg="1"/>
      <p:bldP spid="25" grpId="0" animBg="1"/>
      <p:bldP spid="2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2790085" y="148488"/>
            <a:ext cx="4114800" cy="1447800"/>
            <a:chOff x="2743200" y="56147"/>
            <a:chExt cx="2971800" cy="1066800"/>
          </a:xfrm>
        </p:grpSpPr>
        <p:sp>
          <p:nvSpPr>
            <p:cNvPr id="20" name="Oval 19"/>
            <p:cNvSpPr/>
            <p:nvPr/>
          </p:nvSpPr>
          <p:spPr>
            <a:xfrm>
              <a:off x="2743200" y="56147"/>
              <a:ext cx="2514600" cy="1066800"/>
            </a:xfrm>
            <a:prstGeom prst="ellipse">
              <a:avLst/>
            </a:prstGeom>
            <a:solidFill>
              <a:schemeClr val="bg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71800" y="369730"/>
              <a:ext cx="27432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লেখক পরিচিতি</a:t>
              </a:r>
              <a:endParaRPr lang="en-US" sz="32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28600" y="4038600"/>
            <a:ext cx="4267200" cy="2677656"/>
            <a:chOff x="228600" y="2971800"/>
            <a:chExt cx="4267200" cy="2502711"/>
          </a:xfrm>
        </p:grpSpPr>
        <p:sp>
          <p:nvSpPr>
            <p:cNvPr id="13" name="Rectangle 12"/>
            <p:cNvSpPr/>
            <p:nvPr/>
          </p:nvSpPr>
          <p:spPr>
            <a:xfrm>
              <a:off x="228600" y="2971800"/>
              <a:ext cx="4267200" cy="246888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457200" y="3048000"/>
              <a:ext cx="3733800" cy="2426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উল্লেখযোগ্য প্রবন্ধগুলোঃ ‌‍‌‌‌‌‌‌‌নানা প্রসঙ্গ,‌‌‌‌‌‌‌‌‌‌‌‌‌‌‌‌‌‌‌‌‌‌‌‌‌‌‌‌‌‌‌‌ গনসঙ্গীত, মাটি থেকে মহীরুহ, বঙ্গবন্ধুর সঙ্গে আলাপ ও প্রাসঙ্গিক আলাপ। 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658140" y="2209800"/>
            <a:ext cx="3124200" cy="1143000"/>
            <a:chOff x="1219200" y="1143000"/>
            <a:chExt cx="2514600" cy="106680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" name="Rectangle 10"/>
            <p:cNvSpPr/>
            <p:nvPr/>
          </p:nvSpPr>
          <p:spPr>
            <a:xfrm>
              <a:off x="1219200" y="1143000"/>
              <a:ext cx="2438400" cy="1066800"/>
            </a:xfrm>
            <a:prstGeom prst="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71600" y="1143000"/>
              <a:ext cx="23622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জন্ম: ১৯৪০ সালের ২৯শে ডিসেম্বর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607339" y="4037000"/>
            <a:ext cx="4267200" cy="2677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কর্মজগেতর স্বীকৃতিস্বরূপঃ অগ্রণী ব্যাংক পুরস্কার, বাংলা একাডেমী পুরস্কার, একুশে পদকসহ নানা পুরস্কার লাভ কেরন।</a:t>
            </a:r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400" y="1371600"/>
            <a:ext cx="327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1600200" y="2209800"/>
            <a:ext cx="2773016" cy="1143000"/>
            <a:chOff x="1600200" y="2057400"/>
            <a:chExt cx="2773016" cy="1066800"/>
          </a:xfrm>
        </p:grpSpPr>
        <p:sp>
          <p:nvSpPr>
            <p:cNvPr id="16" name="Rectangle 15"/>
            <p:cNvSpPr/>
            <p:nvPr/>
          </p:nvSpPr>
          <p:spPr>
            <a:xfrm>
              <a:off x="1600200" y="2057400"/>
              <a:ext cx="2667000" cy="1066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676400" y="2209800"/>
              <a:ext cx="2696816" cy="800219"/>
            </a:xfrm>
            <a:prstGeom prst="rect">
              <a:avLst/>
            </a:prstGeom>
            <a:noFill/>
          </p:spPr>
          <p:txBody>
            <a:bodyPr wrap="square" rtlCol="0" anchor="ctr" anchorCtr="0">
              <a:spAutoFit/>
            </a:bodyPr>
            <a:lstStyle/>
            <a:p>
              <a:pPr lvl="0" algn="ctr"/>
              <a:r>
                <a:rPr lang="bn-BD" sz="2800" dirty="0" smtClean="0">
                  <a:solidFill>
                    <a:prstClr val="black"/>
                  </a:solidFill>
                  <a:latin typeface="NikoshBAN" pitchFamily="2" charset="0"/>
                  <a:cs typeface="NikoshBAN" pitchFamily="2" charset="0"/>
                </a:rPr>
                <a:t>শামসুজ্জামান খান</a:t>
              </a:r>
              <a:endParaRPr lang="en-US" sz="2800" dirty="0" smtClean="0">
                <a:solidFill>
                  <a:prstClr val="black"/>
                </a:solidFill>
                <a:latin typeface="NikoshBAN" pitchFamily="2" charset="0"/>
                <a:cs typeface="NikoshBAN" pitchFamily="2" charset="0"/>
              </a:endParaRPr>
            </a:p>
            <a:p>
              <a:endParaRPr lang="en-US" dirty="0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p Ribbon 1"/>
          <p:cNvSpPr/>
          <p:nvPr/>
        </p:nvSpPr>
        <p:spPr>
          <a:xfrm>
            <a:off x="1600200" y="228600"/>
            <a:ext cx="5943600" cy="12192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নববর্ষ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" y="1859340"/>
            <a:ext cx="8534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as-IN" sz="2800" b="1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পয়লা বৈশাখ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বা </a:t>
            </a:r>
            <a:r>
              <a:rPr lang="as-IN" sz="2800" b="1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পহেলা বৈশাখ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(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 tooltip="বাংলা পঞ্জিকা"/>
              </a:rPr>
              <a:t>বাংলা পঞ্জিকার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প্রথম মাস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 tooltip="বৈশাখ"/>
              </a:rPr>
              <a:t>বৈশাখের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১ তারিখ)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4" tooltip="বঙ্গাব্দ"/>
              </a:rPr>
              <a:t>বঙ্গাব্দের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প্রথম দিন, তথা </a:t>
            </a:r>
            <a:r>
              <a:rPr lang="as-IN" sz="2800" b="1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 নববর্ষ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দিনটি সকল বাঙালী জাতির ঐতিহ্যবাহী বর্ষবরণের দিন</a:t>
            </a:r>
            <a:r>
              <a:rPr lang="as-IN" sz="2800" dirty="0" smtClean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।দিনটি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5" tooltip="বাংলাদেশ"/>
              </a:rPr>
              <a:t>বাংলাদেশ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এবং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6" tooltip="ভারত"/>
              </a:rPr>
              <a:t>ভারতের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7" tooltip="পশ্চিমবঙ্গ"/>
              </a:rPr>
              <a:t>পশ্চিমবঙ্গে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নববর্ষ হিসেবে বিশেষ উৎসবের সাথে পালিত হয়।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8" tooltip="ত্রিপুরা"/>
              </a:rPr>
              <a:t>ত্রিপুরায়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বসবাসরত </a:t>
            </a:r>
            <a:r>
              <a:rPr lang="as-IN" sz="28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9" tooltip="বাঙালি জাতি"/>
              </a:rPr>
              <a:t>বাঙালিরাও</a:t>
            </a:r>
            <a:r>
              <a:rPr lang="as-IN" sz="2800" dirty="0">
                <a:solidFill>
                  <a:srgbClr val="22222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এই উৎসবে অংশ নিয়ে থাকে। সে হিসেবে এটি বাঙালিদের একটি সর্বজনীন লোকউৎসব হিসাবে বিবেচিত।</a:t>
            </a:r>
            <a:r>
              <a:rPr lang="as-IN" sz="2800" baseline="30000" dirty="0">
                <a:solidFill>
                  <a:srgbClr val="0B008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10"/>
              </a:rPr>
              <a:t>[১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76200"/>
            <a:ext cx="8991600" cy="6705600"/>
          </a:xfrm>
          <a:prstGeom prst="rect">
            <a:avLst/>
          </a:prstGeom>
          <a:noFill/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81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2120463" y="2692422"/>
            <a:ext cx="4813737" cy="709463"/>
            <a:chOff x="152400" y="1656265"/>
            <a:chExt cx="8686800" cy="672798"/>
          </a:xfrm>
        </p:grpSpPr>
        <p:sp>
          <p:nvSpPr>
            <p:cNvPr id="3" name="Rounded Rectangle 2"/>
            <p:cNvSpPr/>
            <p:nvPr/>
          </p:nvSpPr>
          <p:spPr>
            <a:xfrm>
              <a:off x="152400" y="1656265"/>
              <a:ext cx="8686800" cy="552738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03199" y="1657761"/>
              <a:ext cx="8407399" cy="67130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১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.</a:t>
              </a:r>
              <a:r>
                <a:rPr lang="bn-BD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নববর্ষ</a:t>
              </a:r>
              <a:r>
                <a:rPr lang="en-US" sz="4000" dirty="0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4000" dirty="0" err="1" smtClean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কী</a:t>
              </a:r>
              <a:r>
                <a:rPr lang="en-US" sz="4000" dirty="0">
                  <a:ln w="0"/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itchFamily="2" charset="0"/>
                  <a:cs typeface="NikoshBAN" pitchFamily="2" charset="0"/>
                </a:rPr>
                <a:t>?</a:t>
              </a:r>
              <a:endParaRPr lang="en-US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353988" y="1527286"/>
            <a:ext cx="3857625" cy="703481"/>
            <a:chOff x="1600200" y="38100"/>
            <a:chExt cx="5867400" cy="1290159"/>
          </a:xfrm>
        </p:grpSpPr>
        <p:sp>
          <p:nvSpPr>
            <p:cNvPr id="6" name="7-Point Star 5"/>
            <p:cNvSpPr/>
            <p:nvPr/>
          </p:nvSpPr>
          <p:spPr>
            <a:xfrm>
              <a:off x="1600200" y="38100"/>
              <a:ext cx="5867400" cy="1143000"/>
            </a:xfrm>
            <a:prstGeom prst="star7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rgbClr val="00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124201" y="142911"/>
              <a:ext cx="2819400" cy="11853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3600" b="1" dirty="0">
                  <a:solidFill>
                    <a:srgbClr val="000099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একক কাজ</a:t>
              </a:r>
              <a:endParaRPr lang="en-US" sz="36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1894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olors_of_Celebration!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192" y="342900"/>
            <a:ext cx="8305800" cy="54483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grpSp>
        <p:nvGrpSpPr>
          <p:cNvPr id="5" name="Group 4"/>
          <p:cNvGrpSpPr/>
          <p:nvPr/>
        </p:nvGrpSpPr>
        <p:grpSpPr>
          <a:xfrm>
            <a:off x="2514600" y="6000543"/>
            <a:ext cx="3505200" cy="1009857"/>
            <a:chOff x="3276600" y="6324600"/>
            <a:chExt cx="2514600" cy="673102"/>
          </a:xfrm>
        </p:grpSpPr>
        <p:sp>
          <p:nvSpPr>
            <p:cNvPr id="6" name="Oval 5"/>
            <p:cNvSpPr/>
            <p:nvPr/>
          </p:nvSpPr>
          <p:spPr>
            <a:xfrm>
              <a:off x="3581400" y="6324600"/>
              <a:ext cx="1905000" cy="533400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76600" y="6334780"/>
              <a:ext cx="2514600" cy="6629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n-BD" sz="4400" dirty="0" smtClean="0">
                  <a:latin typeface="NikoshBAN" pitchFamily="2" charset="0"/>
                  <a:cs typeface="NikoshBAN" pitchFamily="2" charset="0"/>
                </a:rPr>
                <a:t>লোকনৃত্য</a:t>
              </a:r>
              <a:endParaRPr lang="en-US" sz="4400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painawabganjnews.com 14-04-11.jpg"/>
          <p:cNvPicPr>
            <a:picLocks noChangeAspect="1"/>
          </p:cNvPicPr>
          <p:nvPr/>
        </p:nvPicPr>
        <p:blipFill>
          <a:blip r:embed="rId3"/>
          <a:srcRect b="5134"/>
          <a:stretch>
            <a:fillRect/>
          </a:stretch>
        </p:blipFill>
        <p:spPr>
          <a:xfrm>
            <a:off x="152400" y="381000"/>
            <a:ext cx="4343400" cy="2616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3" name="Picture 2" descr="iu.jpg"/>
          <p:cNvPicPr>
            <a:picLocks noChangeAspect="1"/>
          </p:cNvPicPr>
          <p:nvPr/>
        </p:nvPicPr>
        <p:blipFill>
          <a:blip r:embed="rId4"/>
          <a:srcRect b="9756"/>
          <a:stretch>
            <a:fillRect/>
          </a:stretch>
        </p:blipFill>
        <p:spPr>
          <a:xfrm>
            <a:off x="152400" y="3207028"/>
            <a:ext cx="8862392" cy="2743200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pic>
        <p:nvPicPr>
          <p:cNvPr id="4" name="Picture 3" descr="s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904" y="381000"/>
            <a:ext cx="4267200" cy="2613991"/>
          </a:xfrm>
          <a:prstGeom prst="rect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971800" y="6096000"/>
            <a:ext cx="3429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নববর্ষের ঐতিহ্য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gali-new-year-2.jpg"/>
          <p:cNvPicPr>
            <a:picLocks noChangeAspect="1"/>
          </p:cNvPicPr>
          <p:nvPr/>
        </p:nvPicPr>
        <p:blipFill>
          <a:blip r:embed="rId3"/>
          <a:srcRect t="9211" r="7759" b="9210"/>
          <a:stretch>
            <a:fillRect/>
          </a:stretch>
        </p:blipFill>
        <p:spPr>
          <a:xfrm>
            <a:off x="152400" y="152400"/>
            <a:ext cx="8839200" cy="5791200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softEdge rad="112500"/>
          </a:effectLst>
        </p:spPr>
      </p:pic>
      <p:sp>
        <p:nvSpPr>
          <p:cNvPr id="9" name="TextBox 8"/>
          <p:cNvSpPr txBox="1"/>
          <p:nvPr/>
        </p:nvSpPr>
        <p:spPr>
          <a:xfrm>
            <a:off x="3657600" y="6019800"/>
            <a:ext cx="259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আল্পনা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sc_0427.png"/>
          <p:cNvPicPr>
            <a:picLocks noChangeAspect="1"/>
          </p:cNvPicPr>
          <p:nvPr/>
        </p:nvPicPr>
        <p:blipFill>
          <a:blip r:embed="rId2"/>
          <a:srcRect l="1729" t="8407" r="17862"/>
          <a:stretch>
            <a:fillRect/>
          </a:stretch>
        </p:blipFill>
        <p:spPr>
          <a:xfrm>
            <a:off x="533400" y="294894"/>
            <a:ext cx="7848600" cy="5738761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743200" y="6190888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পান্তা-ইলিশ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8600"/>
            <a:ext cx="8610600" cy="5867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2971800" y="6172200"/>
            <a:ext cx="3200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নাগর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দোলা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4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905000" y="457200"/>
            <a:ext cx="6027575" cy="1905000"/>
            <a:chOff x="2971800" y="0"/>
            <a:chExt cx="4045907" cy="1905000"/>
          </a:xfrm>
        </p:grpSpPr>
        <p:sp>
          <p:nvSpPr>
            <p:cNvPr id="4" name="Down Arrow 3"/>
            <p:cNvSpPr/>
            <p:nvPr/>
          </p:nvSpPr>
          <p:spPr>
            <a:xfrm>
              <a:off x="2971800" y="0"/>
              <a:ext cx="3733800" cy="1905000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2"/>
                </a:solidFill>
              </a:endParaRP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045907" y="468446"/>
              <a:ext cx="297180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দলীয় কাজ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143000" y="3429000"/>
            <a:ext cx="6172200" cy="1600200"/>
            <a:chOff x="1676400" y="2971800"/>
            <a:chExt cx="5410200" cy="1600200"/>
          </a:xfrm>
          <a:solidFill>
            <a:schemeClr val="bg2"/>
          </a:solidFill>
        </p:grpSpPr>
        <p:sp>
          <p:nvSpPr>
            <p:cNvPr id="7" name="Rounded Rectangle 6"/>
            <p:cNvSpPr/>
            <p:nvPr/>
          </p:nvSpPr>
          <p:spPr>
            <a:xfrm>
              <a:off x="1676400" y="2971800"/>
              <a:ext cx="5410200" cy="1600200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828800" y="3124200"/>
              <a:ext cx="5181600" cy="132343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buFont typeface="Arial" pitchFamily="34" charset="0"/>
                <a:buChar char="•"/>
              </a:pP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 বাংলা নববর্ষের ঐতিহ্য </a:t>
              </a:r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                                                 </a:t>
              </a:r>
            </a:p>
            <a:p>
              <a:r>
                <a:rPr lang="en-US" sz="4000" dirty="0" smtClean="0">
                  <a:latin typeface="NikoshBAN" pitchFamily="2" charset="0"/>
                  <a:cs typeface="NikoshBAN" pitchFamily="2" charset="0"/>
                </a:rPr>
                <a:t>   </a:t>
              </a:r>
              <a:r>
                <a:rPr lang="bn-BD" sz="4000" dirty="0" smtClean="0">
                  <a:latin typeface="NikoshBAN" pitchFamily="2" charset="0"/>
                  <a:cs typeface="NikoshBAN" pitchFamily="2" charset="0"/>
                </a:rPr>
                <a:t>গুলি আলোচনা কর।</a:t>
              </a:r>
              <a:endParaRPr lang="en-US" sz="40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1752600" y="789709"/>
            <a:ext cx="7010400" cy="1600200"/>
            <a:chOff x="2278771" y="457200"/>
            <a:chExt cx="5181600" cy="1600200"/>
          </a:xfrm>
        </p:grpSpPr>
        <p:sp>
          <p:nvSpPr>
            <p:cNvPr id="4" name="Oval 3"/>
            <p:cNvSpPr/>
            <p:nvPr/>
          </p:nvSpPr>
          <p:spPr>
            <a:xfrm>
              <a:off x="2698474" y="457200"/>
              <a:ext cx="3200400" cy="1600200"/>
            </a:xfrm>
            <a:prstGeom prst="ellipse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2278771" y="810491"/>
              <a:ext cx="51816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n-BD" sz="6600" dirty="0" smtClean="0">
                  <a:latin typeface="NikoshBAN" pitchFamily="2" charset="0"/>
                  <a:cs typeface="NikoshBAN" pitchFamily="2" charset="0"/>
                </a:rPr>
                <a:t>      মূল্যায়ন</a:t>
              </a:r>
              <a:endParaRPr lang="en-US" sz="6600" dirty="0"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1066800" y="3352800"/>
            <a:ext cx="64770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আমাদের প্রধান জাতীয় উৎসব এর নাম কি?</a:t>
            </a:r>
          </a:p>
          <a:p>
            <a:pPr>
              <a:buFont typeface="Wingdings" pitchFamily="2" charset="2"/>
              <a:buChar char="q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বাংলা নববর্ষের ঐতিহ্য গুলো কি কি?</a:t>
            </a:r>
          </a:p>
          <a:p>
            <a:pPr>
              <a:buFont typeface="Wingdings" pitchFamily="2" charset="2"/>
              <a:buChar char="q"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আধুনিক কালে বাংলা নববর্ষ উৎসবের সূচনা হয় কীভাবে?</a:t>
            </a:r>
          </a:p>
          <a:p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" y="0"/>
            <a:ext cx="9144000" cy="6858000"/>
          </a:xfrm>
          <a:prstGeom prst="rect">
            <a:avLst/>
          </a:prstGeom>
          <a:noFill/>
          <a:ln w="57150"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3581400"/>
            <a:ext cx="7315200" cy="138499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“বাংলা নববর্ষে মিশে থাকে বাঙালির প্রাণের আবেগ আর গভীর ভালোবাসায় উৎযাপন করে এই উৎসব”- উক্তিটি বিশ্লেষণ কর।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ight Arrow 5"/>
          <p:cNvSpPr/>
          <p:nvPr/>
        </p:nvSpPr>
        <p:spPr>
          <a:xfrm>
            <a:off x="381000" y="3733800"/>
            <a:ext cx="685800" cy="533400"/>
          </a:xfrm>
          <a:prstGeom prst="righ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133600" y="1378803"/>
            <a:ext cx="4419600" cy="707886"/>
          </a:xfrm>
          <a:prstGeom prst="rect">
            <a:avLst/>
          </a:prstGeom>
          <a:solidFill>
            <a:schemeClr val="accent3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-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0305" y="76200"/>
            <a:ext cx="9033695" cy="67818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228600" y="4038600"/>
            <a:ext cx="7391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ndAc>
          <p:stSnd>
            <p:snd r:embed="rId2" name="applause.wav"/>
          </p:stSnd>
        </p:sndAc>
      </p:transition>
    </mc:Choice>
    <mc:Fallback xmlns="">
      <p:transition spd="slow">
        <p:sndAc>
          <p:stSnd>
            <p:snd r:embed="rId4" name="applause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982</TotalTime>
  <Words>210</Words>
  <Application>Microsoft Office PowerPoint</Application>
  <PresentationFormat>On-screen Show (4:3)</PresentationFormat>
  <Paragraphs>47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Arial</vt:lpstr>
      <vt:lpstr>Calibri</vt:lpstr>
      <vt:lpstr>Franklin Gothic Book</vt:lpstr>
      <vt:lpstr>Franklin Gothic Medium</vt:lpstr>
      <vt:lpstr>NikoshBAN</vt:lpstr>
      <vt:lpstr>Times New Roman</vt:lpstr>
      <vt:lpstr>Wingdings</vt:lpstr>
      <vt:lpstr>Wingdings 2</vt:lpstr>
      <vt:lpstr>Trek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Kamrunnahar</dc:creator>
  <cp:lastModifiedBy>USER</cp:lastModifiedBy>
  <cp:revision>157</cp:revision>
  <dcterms:created xsi:type="dcterms:W3CDTF">2006-08-16T00:00:00Z</dcterms:created>
  <dcterms:modified xsi:type="dcterms:W3CDTF">2019-10-22T04:14:37Z</dcterms:modified>
</cp:coreProperties>
</file>