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319" r:id="rId2"/>
    <p:sldId id="320" r:id="rId3"/>
    <p:sldId id="318" r:id="rId4"/>
    <p:sldId id="300" r:id="rId5"/>
    <p:sldId id="297" r:id="rId6"/>
    <p:sldId id="282" r:id="rId7"/>
    <p:sldId id="304" r:id="rId8"/>
    <p:sldId id="306" r:id="rId9"/>
    <p:sldId id="303" r:id="rId10"/>
    <p:sldId id="302" r:id="rId11"/>
    <p:sldId id="307" r:id="rId12"/>
    <p:sldId id="308" r:id="rId13"/>
    <p:sldId id="305" r:id="rId14"/>
    <p:sldId id="309" r:id="rId15"/>
    <p:sldId id="310" r:id="rId16"/>
    <p:sldId id="260" r:id="rId17"/>
    <p:sldId id="283" r:id="rId18"/>
    <p:sldId id="315" r:id="rId19"/>
    <p:sldId id="316" r:id="rId20"/>
    <p:sldId id="317" r:id="rId21"/>
    <p:sldId id="292" r:id="rId22"/>
    <p:sldId id="294" r:id="rId23"/>
    <p:sldId id="321" r:id="rId24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99FF"/>
    <a:srgbClr val="FF66CC"/>
    <a:srgbClr val="87E3D1"/>
    <a:srgbClr val="82E8CD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30" autoAdjust="0"/>
  </p:normalViewPr>
  <p:slideViewPr>
    <p:cSldViewPr>
      <p:cViewPr varScale="1">
        <p:scale>
          <a:sx n="41" d="100"/>
          <a:sy n="41" d="100"/>
        </p:scale>
        <p:origin x="-1176" y="-11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26570-9B59-4A7D-9035-99E4A75D03AC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19ADF-2498-42A0-A639-97004368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8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53B98-5253-477C-887A-BDDC2392EA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7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0287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287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0287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0287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8020" y="5052546"/>
            <a:ext cx="6341636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779" y="3132290"/>
            <a:ext cx="8072270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25" y="731519"/>
            <a:ext cx="72009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7978" y="376518"/>
            <a:ext cx="2314575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9628" y="731520"/>
            <a:ext cx="5432948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85875" y="731520"/>
            <a:ext cx="72009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0287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287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0287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0287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345" y="2172648"/>
            <a:ext cx="6712499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43" y="4607511"/>
            <a:ext cx="6716806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85874" y="731519"/>
            <a:ext cx="376504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225796" y="731520"/>
            <a:ext cx="376504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875" y="731520"/>
            <a:ext cx="376504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1003" y="1400327"/>
            <a:ext cx="376504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8215" y="731520"/>
            <a:ext cx="376504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3" y="1399032"/>
            <a:ext cx="376504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82" y="2209801"/>
            <a:ext cx="4090596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7705" y="731520"/>
            <a:ext cx="4519221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0235" y="3497802"/>
            <a:ext cx="381224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0287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287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0287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0287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4572" y="1143000"/>
            <a:ext cx="462915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7623" y="1010486"/>
            <a:ext cx="4155878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77" y="4464421"/>
            <a:ext cx="718148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0287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287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0287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0287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7451" y="4372168"/>
            <a:ext cx="732657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875" y="732260"/>
            <a:ext cx="72009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3725" y="6172201"/>
            <a:ext cx="2828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172201"/>
            <a:ext cx="3771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86250" y="61722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22171" y="4257153"/>
            <a:ext cx="3819425" cy="1163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961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স্বাগতম</a:t>
            </a:r>
            <a:endParaRPr lang="en-US" sz="6961" b="1" dirty="0">
              <a:ln w="22225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91" y="1245644"/>
            <a:ext cx="5150205" cy="4552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3120" y="644447"/>
            <a:ext cx="3205632" cy="32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519" dirty="0">
                <a:solidFill>
                  <a:srgbClr val="0070C0"/>
                </a:solidFill>
              </a:rPr>
              <a:t>বিসমিল্লাহির রহমানির রাহিম</a:t>
            </a:r>
            <a:endParaRPr lang="en-US" sz="1519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898" y="4257154"/>
            <a:ext cx="1099502" cy="1099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33" y="955807"/>
            <a:ext cx="3320641" cy="290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93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f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752600"/>
            <a:ext cx="4543425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Down Arrow Callout 6"/>
          <p:cNvSpPr/>
          <p:nvPr/>
        </p:nvSpPr>
        <p:spPr>
          <a:xfrm>
            <a:off x="2057400" y="609600"/>
            <a:ext cx="6343650" cy="9144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কিসের ছবি বল . . .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450" y="5486400"/>
            <a:ext cx="5915025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পরিবর্তনশীল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চৌম্বকক্ষেত্র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7175" y="5562600"/>
            <a:ext cx="3257550" cy="8382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তড়িতচুম্বক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আবেশ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CAnim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752600"/>
            <a:ext cx="428625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971675" y="533400"/>
            <a:ext cx="6343650" cy="6858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কিসের ছবি বল . . .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6025" y="5410200"/>
            <a:ext cx="7458075" cy="990600"/>
          </a:xfrm>
          <a:prstGeom prst="rect">
            <a:avLst/>
          </a:prstGeom>
          <a:solidFill>
            <a:srgbClr val="82E8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তড়িতচুম্বক আবেশের উপর ভিত্তি করে এই যন্ত্র প্রতিষ্ঠিত। এই যন্ত্রে যান্ত্রিক শক্তি তড়িৎ শক্তিতে রুপান্তরিত হয়।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57175" y="5562600"/>
            <a:ext cx="2143125" cy="838200"/>
          </a:xfrm>
          <a:prstGeom prst="rightArrow">
            <a:avLst/>
          </a:prstGeom>
          <a:solidFill>
            <a:srgbClr val="87E3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জেনারেটর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28775" y="1295400"/>
            <a:ext cx="7029450" cy="3962400"/>
            <a:chOff x="4876800" y="533400"/>
            <a:chExt cx="3810000" cy="350520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8" name="Picture 7" descr="Generators-generator_jd3000_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6800" y="533400"/>
              <a:ext cx="3810000" cy="35052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ectangle 8"/>
            <p:cNvSpPr/>
            <p:nvPr/>
          </p:nvSpPr>
          <p:spPr>
            <a:xfrm>
              <a:off x="6934200" y="1374183"/>
              <a:ext cx="1219200" cy="2286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343275" y="685800"/>
            <a:ext cx="3857625" cy="137160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8850" y="4419600"/>
            <a:ext cx="6600825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জেনারেটরে কিভাবে তড়িৎ উৎপন্ন হয়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6025" y="2438400"/>
            <a:ext cx="6000750" cy="99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তড়িতচুম্বক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আবেশ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71525" y="4572000"/>
            <a:ext cx="13716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028700" y="2590800"/>
            <a:ext cx="13716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5486400" y="533400"/>
            <a:ext cx="3857625" cy="9144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কিসের ছবি বল . . .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7325" y="4648200"/>
            <a:ext cx="2657475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5334000"/>
            <a:ext cx="9172575" cy="990600"/>
          </a:xfrm>
          <a:prstGeom prst="rect">
            <a:avLst/>
          </a:prstGeom>
          <a:solidFill>
            <a:srgbClr val="82E8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তড়িৎবাহী কুন্ডলী চৌম্বকক্ষেত্র সৃষ্টি করে যা শক্তিশালী চুম্বকের মেরুদ্বয়ের মধ্যে ক্রিয়া-প্রতিক্রিয়া ঘটে ফলে কুন্ডলীটি ঘুরে।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cmot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75" y="1447800"/>
            <a:ext cx="4629150" cy="3733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Down Arrow Callout 7"/>
          <p:cNvSpPr/>
          <p:nvPr/>
        </p:nvSpPr>
        <p:spPr>
          <a:xfrm>
            <a:off x="685800" y="533400"/>
            <a:ext cx="3857625" cy="9144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ভিডিওটি দেখ . . .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974126"/>
              </p:ext>
            </p:extLst>
          </p:nvPr>
        </p:nvGraphicFramePr>
        <p:xfrm>
          <a:off x="685800" y="1447800"/>
          <a:ext cx="39433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3943350" cy="37338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339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erence-from-ac-dc-electric-motor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76400"/>
            <a:ext cx="7115175" cy="3505200"/>
          </a:xfrm>
          <a:prstGeom prst="rect">
            <a:avLst/>
          </a:prstGeom>
          <a:ln w="57150">
            <a:solidFill>
              <a:srgbClr val="FF66CC"/>
            </a:solidFill>
          </a:ln>
        </p:spPr>
      </p:pic>
      <p:sp>
        <p:nvSpPr>
          <p:cNvPr id="3" name="Down Arrow Callout 2"/>
          <p:cNvSpPr/>
          <p:nvPr/>
        </p:nvSpPr>
        <p:spPr>
          <a:xfrm>
            <a:off x="1971675" y="533400"/>
            <a:ext cx="6343650" cy="9144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 কিসের ছবি বল . . .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4575" y="5410200"/>
            <a:ext cx="7372350" cy="990600"/>
          </a:xfrm>
          <a:prstGeom prst="rect">
            <a:avLst/>
          </a:prstGeom>
          <a:solidFill>
            <a:srgbClr val="82E8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তড়িৎবাহী কুন্ডলীতে চুম্বকের যে প্রভাব তার উপর ভিত্তি করে তড়িৎ মোটর প্রতিষ্ঠিত। এই যন্ত্রে তড়িৎ শক্তি যান্ত্রিক শক্তিতে পরিবর্তিত হয়।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71450" y="5562600"/>
            <a:ext cx="2143125" cy="838200"/>
          </a:xfrm>
          <a:prstGeom prst="rightArrow">
            <a:avLst/>
          </a:prstGeom>
          <a:solidFill>
            <a:srgbClr val="87E3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 মোটর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343275" y="609600"/>
            <a:ext cx="3857625" cy="137160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1675" y="4419600"/>
            <a:ext cx="6858000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মোটরে কিভাবে যান্ত্রিক শক্তি উৎপন্ন হয়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3125" y="2438400"/>
            <a:ext cx="7029450" cy="99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ৎবাহী তারের চারপাশে কি সৃষ্টি হয়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28625" y="4572000"/>
            <a:ext cx="13716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600075" y="2590800"/>
            <a:ext cx="13716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Callout 8"/>
          <p:cNvSpPr/>
          <p:nvPr/>
        </p:nvSpPr>
        <p:spPr>
          <a:xfrm>
            <a:off x="2486025" y="457200"/>
            <a:ext cx="5657850" cy="6858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যন্ত্রগুলি কি দিয়ে চলে ?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olice-911-operator-dispatcher-at-computer-animated-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3429000"/>
            <a:ext cx="3943350" cy="22098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12" descr="Chil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066800"/>
            <a:ext cx="3857625" cy="22098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Picture 13" descr="clock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025" y="3429000"/>
            <a:ext cx="3514725" cy="21336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Picture 14" descr="gfci_animat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025" y="1066800"/>
            <a:ext cx="3514725" cy="22098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6" name="Rectangle 15"/>
          <p:cNvSpPr/>
          <p:nvPr/>
        </p:nvSpPr>
        <p:spPr>
          <a:xfrm>
            <a:off x="1885950" y="5715000"/>
            <a:ext cx="6600825" cy="761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 জীবনে প্রায় সব ক্ষেত্রেই তড়িতের ব্যবহার হচ্ছে। তাই তড়িতের অবদান অস্বীকার করা যায় না।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429000" y="762000"/>
            <a:ext cx="3857625" cy="12192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7475" y="2895600"/>
            <a:ext cx="5400675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তড়িতের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14350" y="5105400"/>
            <a:ext cx="1371600" cy="8382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942975" y="2971800"/>
            <a:ext cx="1371600" cy="8382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28850" y="5105400"/>
            <a:ext cx="6086475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তড়িতের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Callout 15"/>
          <p:cNvSpPr/>
          <p:nvPr/>
        </p:nvSpPr>
        <p:spPr>
          <a:xfrm>
            <a:off x="3514725" y="533400"/>
            <a:ext cx="4029075" cy="9144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95503" y="1676400"/>
            <a:ext cx="7677150" cy="1447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কোনটির কার্যপ্রনালীতে তড়িতচৌম্বক আবেশকে ব্যবহার করা হয়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14837" y="3415553"/>
            <a:ext cx="2252663" cy="9144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14350" y="1691640"/>
            <a:ext cx="1457325" cy="13716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57500" y="4587688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181320" y="4569757"/>
            <a:ext cx="304800" cy="381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362701" y="4605616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796618" y="4511488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57500" y="54864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5354703" y="5381273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362701" y="54864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801101" y="5410200"/>
            <a:ext cx="3810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47700" y="4558555"/>
            <a:ext cx="2057400" cy="1156447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38501" y="4605618"/>
            <a:ext cx="1905000" cy="3451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743700" y="4623549"/>
            <a:ext cx="1905000" cy="3451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ট্রান্সফর্মার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238501" y="5446669"/>
            <a:ext cx="1905000" cy="4161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মোটর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743700" y="5375091"/>
            <a:ext cx="1905000" cy="4161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অ্যাম্পিফায়ার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8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Callout 15"/>
          <p:cNvSpPr/>
          <p:nvPr/>
        </p:nvSpPr>
        <p:spPr>
          <a:xfrm>
            <a:off x="3514725" y="533400"/>
            <a:ext cx="4029075" cy="990600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95503" y="1676400"/>
            <a:ext cx="7677150" cy="1447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তারকুন্ডলীর পাকের সংখ্যা বাড়ালে আবিষ্ট তড়িৎপ্রবাহের কী ঘটবে 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14837" y="3415553"/>
            <a:ext cx="2252663" cy="9144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14350" y="1691640"/>
            <a:ext cx="1457325" cy="13716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57500" y="4587688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610226" y="4569757"/>
            <a:ext cx="304800" cy="381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362701" y="4605616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57500" y="54864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362701" y="5486400"/>
            <a:ext cx="304800" cy="304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9305925" y="5334000"/>
            <a:ext cx="3810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495300" y="4558555"/>
            <a:ext cx="2057400" cy="1156447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38500" y="4605618"/>
            <a:ext cx="2286000" cy="3451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তড়িৎপ্রবাহ কমে যাবে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6743700" y="4623549"/>
            <a:ext cx="2481116" cy="3451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তড়িৎপ্রবাহ </a:t>
            </a:r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বেড়ে যাবে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3238500" y="5446669"/>
            <a:ext cx="2371725" cy="4161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তড়িৎপ্রবাহ </a:t>
            </a:r>
            <a:r>
              <a:rPr lang="bn-BD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শূন্য হবে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6743700" y="5375091"/>
            <a:ext cx="2481116" cy="4161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তড়িৎপ্রবাহ </a:t>
            </a:r>
            <a:r>
              <a:rPr lang="bn-BD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ঋণাত্বক হবে</a:t>
            </a:r>
            <a:endParaRPr lang="en-US" sz="1400" dirty="0"/>
          </a:p>
        </p:txBody>
      </p:sp>
      <p:sp>
        <p:nvSpPr>
          <p:cNvPr id="31" name="Multiply 30"/>
          <p:cNvSpPr/>
          <p:nvPr/>
        </p:nvSpPr>
        <p:spPr>
          <a:xfrm>
            <a:off x="5652807" y="5410200"/>
            <a:ext cx="347943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Half Frame 31"/>
          <p:cNvSpPr/>
          <p:nvPr/>
        </p:nvSpPr>
        <p:spPr>
          <a:xfrm rot="12714387">
            <a:off x="9351859" y="4459308"/>
            <a:ext cx="293747" cy="501963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0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04563" y="1275158"/>
            <a:ext cx="4997109" cy="4371975"/>
          </a:xfrm>
        </p:spPr>
        <p:txBody>
          <a:bodyPr/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sz="3122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ea typeface="+mj-ea"/>
                <a:cs typeface="Nikosh" pitchFamily="2" charset="0"/>
              </a:rPr>
              <a:t>পাঠ</a:t>
            </a:r>
            <a:r>
              <a:rPr lang="en-US" sz="3122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3122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ea typeface="+mj-ea"/>
                <a:cs typeface="Nikosh" pitchFamily="2" charset="0"/>
              </a:rPr>
              <a:t>পরিচিতি</a:t>
            </a:r>
            <a:endParaRPr lang="en-US" sz="3122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ea typeface="+mj-ea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1519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600" dirty="0" err="1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পদার্থ</a:t>
            </a:r>
            <a:r>
              <a:rPr lang="en-US" sz="36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বিজ্ঞান</a:t>
            </a:r>
            <a:endParaRPr lang="en-US" sz="3600" kern="1200" dirty="0">
              <a:solidFill>
                <a:schemeClr val="tx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600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3600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3600" dirty="0" err="1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নবম</a:t>
            </a:r>
            <a:endParaRPr lang="en-US" sz="3600" dirty="0">
              <a:solidFill>
                <a:schemeClr val="tx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6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36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ঃ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দ্বাদশ</a:t>
            </a:r>
            <a:endParaRPr lang="en-US" sz="3600" dirty="0">
              <a:solidFill>
                <a:schemeClr val="tx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600" dirty="0" err="1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dirty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3600" b="1" u="sng" dirty="0" err="1" smtClean="0">
                <a:latin typeface="Nikosh" pitchFamily="2" charset="0"/>
                <a:cs typeface="Nikosh" pitchFamily="2" charset="0"/>
              </a:rPr>
              <a:t>বিদ্যুতের</a:t>
            </a:r>
            <a:r>
              <a:rPr lang="en-US" sz="3600" b="1" u="sng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u="sng" dirty="0" err="1" smtClean="0">
                <a:latin typeface="Nikosh" pitchFamily="2" charset="0"/>
                <a:cs typeface="Nikosh" pitchFamily="2" charset="0"/>
              </a:rPr>
              <a:t>চৌম্বক</a:t>
            </a:r>
            <a:r>
              <a:rPr lang="en-US" sz="3600" b="1" u="sng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u="sng" dirty="0" err="1" smtClean="0">
                <a:latin typeface="Nikosh" pitchFamily="2" charset="0"/>
                <a:cs typeface="Nikosh" pitchFamily="2" charset="0"/>
              </a:rPr>
              <a:t>ক্রিয়া</a:t>
            </a:r>
            <a:endParaRPr lang="bn-BD" sz="3600" b="1" u="sng" dirty="0">
              <a:solidFill>
                <a:schemeClr val="tx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16984" y="1307306"/>
            <a:ext cx="4709757" cy="430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153" tIns="38576" rIns="77153" bIns="38576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122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ea typeface="+mj-ea"/>
                <a:cs typeface="Nikosh" pitchFamily="2" charset="0"/>
              </a:rPr>
              <a:t>শিক্ষক</a:t>
            </a:r>
            <a:r>
              <a:rPr lang="en-US" sz="3122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3122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ea typeface="+mj-ea"/>
                <a:cs typeface="Nikosh" pitchFamily="2" charset="0"/>
              </a:rPr>
              <a:t>পরিচিতি</a:t>
            </a:r>
            <a:endParaRPr lang="en-US" sz="3122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ea typeface="+mj-ea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363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মোহাম্মদ</a:t>
            </a:r>
            <a:r>
              <a:rPr lang="en-US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সিদ্দিকুর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রহমান</a:t>
            </a:r>
            <a:endParaRPr lang="en-US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শিক্ষক</a:t>
            </a:r>
            <a:endParaRPr lang="en-US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আলাদিপুর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উচ্চ</a:t>
            </a:r>
            <a:r>
              <a:rPr lang="en-US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বিদ্যালয়</a:t>
            </a:r>
            <a:endParaRPr lang="en-US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রাজবাড়ী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সদর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রাজবাড়ী</a:t>
            </a:r>
            <a:r>
              <a:rPr lang="en-US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4959552"/>
            <a:ext cx="1857495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ultiply 15"/>
          <p:cNvSpPr/>
          <p:nvPr/>
        </p:nvSpPr>
        <p:spPr>
          <a:xfrm>
            <a:off x="5295900" y="5562600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28012" y="4804828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8505825" y="4687396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277100" y="5715000"/>
            <a:ext cx="115374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.ii,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3590926" y="534496"/>
            <a:ext cx="4029075" cy="837104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14375" y="1525096"/>
            <a:ext cx="1457325" cy="13716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14700" y="4801696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5295900" y="4649296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4371975" y="3352800"/>
            <a:ext cx="1981199" cy="9906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সঠিক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71900" y="4725496"/>
            <a:ext cx="14478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14565" y="5703745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77101" y="4801696"/>
            <a:ext cx="9906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 ii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314700" y="5639896"/>
            <a:ext cx="304800" cy="304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71900" y="5639896"/>
            <a:ext cx="14478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,iii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Half Frame 29"/>
          <p:cNvSpPr/>
          <p:nvPr/>
        </p:nvSpPr>
        <p:spPr>
          <a:xfrm rot="12870623">
            <a:off x="8686314" y="5465579"/>
            <a:ext cx="341438" cy="57508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23901" y="4565914"/>
            <a:ext cx="1905000" cy="1150182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33601" y="1448896"/>
            <a:ext cx="7629525" cy="1752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প্রক্রিয়ায় তড়িচ্চালক শক্তি উৎপন্ন হয় -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তারকুন্ডলীর ভিতর চুম্বক স্থির অবস্থায় রাখলে।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চৌম্বক ক্ষেত্রে তার কুন্ডলী ঘুরালে। </a:t>
            </a:r>
          </a:p>
          <a:p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 তারকুন্ডলীর চারদিকে কোনো চুম্বক ঘুরালে । </a:t>
            </a:r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93388" indent="-593388" algn="ctr">
              <a:buFontTx/>
              <a:buAutoNum type="romanLcPeriod"/>
            </a:pPr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93388" indent="-593388"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4200525" y="533400"/>
            <a:ext cx="2057400" cy="990600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514350" y="4038600"/>
            <a:ext cx="1457325" cy="762000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4038600"/>
            <a:ext cx="7115175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জেনারেটর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2667000"/>
            <a:ext cx="7200900" cy="6858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তড়িৎবাহী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কুন্ডলিতে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পেরেক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ঢুলালে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428625" y="2667000"/>
            <a:ext cx="1543050" cy="838200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1600200"/>
            <a:ext cx="72009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তড়িৎবাহি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428625" y="1524000"/>
            <a:ext cx="1457325" cy="762000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514350" y="5486400"/>
            <a:ext cx="1457325" cy="762000"/>
          </a:xfrm>
          <a:prstGeom prst="notch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7400" y="5486400"/>
            <a:ext cx="7115175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381000"/>
            <a:ext cx="10287000" cy="5929952"/>
            <a:chOff x="0" y="381000"/>
            <a:chExt cx="9144000" cy="5929952"/>
          </a:xfrm>
        </p:grpSpPr>
        <p:sp>
          <p:nvSpPr>
            <p:cNvPr id="2" name="Isosceles Triangle 1"/>
            <p:cNvSpPr/>
            <p:nvPr/>
          </p:nvSpPr>
          <p:spPr>
            <a:xfrm>
              <a:off x="0" y="381000"/>
              <a:ext cx="9144000" cy="1447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90600" y="1828800"/>
              <a:ext cx="7239000" cy="4114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ube 8"/>
            <p:cNvSpPr/>
            <p:nvPr/>
          </p:nvSpPr>
          <p:spPr>
            <a:xfrm>
              <a:off x="914400" y="6006152"/>
              <a:ext cx="7315200" cy="304800"/>
            </a:xfrm>
            <a:prstGeom prst="cub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5657850" y="2895600"/>
            <a:ext cx="2828925" cy="228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ইরি সেচের জন্য যে মোটর ব্যহৃত হয় তার মুল নীতি ব্যাখ্যা 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25" y="2895600"/>
            <a:ext cx="2486025" cy="304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বৈদ্যুতিক যন্ত্রগুলি কোনটি কোন শক্তি রুপান্তর করে তার একটি তালিকা তৈরী কর।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4284921"/>
            <a:ext cx="2032330" cy="1944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11948" y="1272125"/>
            <a:ext cx="2670027" cy="949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569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ধন্যবাদ</a:t>
            </a:r>
            <a:endParaRPr lang="en-US" sz="5569" b="1" dirty="0">
              <a:ln w="22225">
                <a:solidFill>
                  <a:srgbClr val="FF0000"/>
                </a:solidFill>
                <a:prstDash val="solid"/>
              </a:ln>
              <a:solidFill>
                <a:srgbClr val="00B0F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1777" y="1290477"/>
            <a:ext cx="2959349" cy="110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569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সবাইকে</a:t>
            </a:r>
            <a:endParaRPr lang="en-US" sz="5569" b="1" dirty="0">
              <a:ln>
                <a:solidFill>
                  <a:srgbClr val="FF0000"/>
                </a:solidFill>
              </a:ln>
              <a:solidFill>
                <a:srgbClr val="00B0F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endParaRPr lang="en-US" sz="1013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2791" y="4605615"/>
            <a:ext cx="4773812" cy="87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063" b="1" dirty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33CC">
                        <a:shade val="30000"/>
                        <a:satMod val="115000"/>
                      </a:srgbClr>
                    </a:gs>
                    <a:gs pos="50000">
                      <a:srgbClr val="FF33CC">
                        <a:shade val="67500"/>
                        <a:satMod val="115000"/>
                      </a:srgbClr>
                    </a:gs>
                    <a:gs pos="100000">
                      <a:srgbClr val="FF33CC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আল্লাহ হাফেজ</a:t>
            </a:r>
            <a:endParaRPr lang="en-US" sz="5063" b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FF33CC">
                      <a:shade val="30000"/>
                      <a:satMod val="115000"/>
                    </a:srgbClr>
                  </a:gs>
                  <a:gs pos="50000">
                    <a:srgbClr val="FF33CC">
                      <a:shade val="67500"/>
                      <a:satMod val="115000"/>
                    </a:srgbClr>
                  </a:gs>
                  <a:gs pos="100000">
                    <a:srgbClr val="FF33CC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34" y="2095119"/>
            <a:ext cx="1652743" cy="2510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6603" y="4139872"/>
            <a:ext cx="2199261" cy="194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67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942754"/>
              </p:ext>
            </p:extLst>
          </p:nvPr>
        </p:nvGraphicFramePr>
        <p:xfrm>
          <a:off x="3600451" y="1905000"/>
          <a:ext cx="2952154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1" y="1905000"/>
                        <a:ext cx="2952154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own Arrow Callout 15"/>
          <p:cNvSpPr/>
          <p:nvPr/>
        </p:nvSpPr>
        <p:spPr>
          <a:xfrm>
            <a:off x="1885950" y="533400"/>
            <a:ext cx="6343650" cy="10668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 লক্ষ্য কর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1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676400"/>
            <a:ext cx="4286250" cy="3429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Down Arrow Callout 10"/>
          <p:cNvSpPr/>
          <p:nvPr/>
        </p:nvSpPr>
        <p:spPr>
          <a:xfrm>
            <a:off x="1885950" y="533400"/>
            <a:ext cx="6343650" cy="10668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কিসের ছবি বল . . .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0075" y="5334000"/>
            <a:ext cx="4371975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কিসের সাহায্যে চলে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29226" y="5334000"/>
            <a:ext cx="4457694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 উৎপন্ন করে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257806" y="1676401"/>
            <a:ext cx="4457694" cy="3352799"/>
            <a:chOff x="4648200" y="1371600"/>
            <a:chExt cx="4191000" cy="3505200"/>
          </a:xfrm>
        </p:grpSpPr>
        <p:sp>
          <p:nvSpPr>
            <p:cNvPr id="14" name="Rectangle 13"/>
            <p:cNvSpPr/>
            <p:nvPr/>
          </p:nvSpPr>
          <p:spPr>
            <a:xfrm>
              <a:off x="4648200" y="1371600"/>
              <a:ext cx="4191000" cy="3505200"/>
            </a:xfrm>
            <a:prstGeom prst="rect">
              <a:avLst/>
            </a:prstGeom>
            <a:noFill/>
            <a:ln>
              <a:solidFill>
                <a:srgbClr val="66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927092" y="2046899"/>
              <a:ext cx="3788861" cy="2239415"/>
              <a:chOff x="4927092" y="2046899"/>
              <a:chExt cx="3788861" cy="2239415"/>
            </a:xfrm>
          </p:grpSpPr>
          <p:sp>
            <p:nvSpPr>
              <p:cNvPr id="15" name="Rectangle 14"/>
              <p:cNvSpPr/>
              <p:nvPr/>
            </p:nvSpPr>
            <p:spPr>
              <a:xfrm rot="19253670">
                <a:off x="4927092" y="3538502"/>
                <a:ext cx="2149779" cy="747812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9247630">
                <a:off x="6613843" y="2046899"/>
                <a:ext cx="2102110" cy="7620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 rot="19300636">
              <a:off x="5257800" y="4037719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9300636">
              <a:off x="8001879" y="1829680"/>
              <a:ext cx="3810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71500" y="5334000"/>
            <a:ext cx="4371975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তড়িতের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19700" y="5334000"/>
            <a:ext cx="4457694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চৌম্বক শক্তি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0300" y="3124200"/>
            <a:ext cx="5400675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বিদ্যুতের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চৌম্বক ক্রিয়া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800225" y="762000"/>
            <a:ext cx="6343650" cy="13716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571750" y="533400"/>
            <a:ext cx="4972050" cy="1143000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আমরা---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5950" y="1828800"/>
            <a:ext cx="702945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বিদ্যুত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চুম্বক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তা বলতে পারব।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42900" y="1905000"/>
            <a:ext cx="85725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57175" y="4419600"/>
            <a:ext cx="85725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00150" y="4267200"/>
            <a:ext cx="840105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জেনারেট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 কিভাবে বিদুৎ উৎপন্ন হয় তা ব্যাখ্যা করতে পারব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2971800"/>
            <a:ext cx="8058150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মোটরে কিভাবে যান্ত্রিক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 যায় তা ব্যখ্যা করতে পারব।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7175" y="3124200"/>
            <a:ext cx="10287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42900" y="5715000"/>
            <a:ext cx="85725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85875" y="5562600"/>
            <a:ext cx="840105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 জীবনে তড়িতের নানারুপ ব্যবহার উল্লেখ করতে পারব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343275" y="609600"/>
            <a:ext cx="4029075" cy="10668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পুর্বজ্ঞান যাছাই . . .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0" y="2209800"/>
            <a:ext cx="4886325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 ও চুম্বক কী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43050" y="2286000"/>
            <a:ext cx="10287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71525" y="3886200"/>
            <a:ext cx="1114425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7400" y="3733800"/>
            <a:ext cx="6257925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 ক্ষেত্র ও চুম্বক ক্ষেত্র কী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57325" y="5410200"/>
            <a:ext cx="7286625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তড়িৎ বলরেখা ও চুম্বক বলরেখা কী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71450" y="5486400"/>
            <a:ext cx="120015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971675" y="533400"/>
            <a:ext cx="6343650" cy="9144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কিসের ছবি বল . . .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14425" y="1447800"/>
            <a:ext cx="7886700" cy="3810000"/>
            <a:chOff x="1219200" y="1600200"/>
            <a:chExt cx="7010400" cy="3657600"/>
          </a:xfrm>
        </p:grpSpPr>
        <p:pic>
          <p:nvPicPr>
            <p:cNvPr id="2" name="Picture 1" descr="motor-nail-in-horseshoe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1600200"/>
              <a:ext cx="7010400" cy="3657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6096000" y="5105400"/>
              <a:ext cx="2133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2828925" y="5410200"/>
            <a:ext cx="6772275" cy="99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সলিনয়েডের ভিতর পেরেক ডুকালে তার চৌম্বক ক্ষেত্র বৃদ্ধি পায় এবং পেরেকটি শক্তিশালী চুম্বকে পরিণত হয়।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7175" y="5486400"/>
            <a:ext cx="2486025" cy="83820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তড়িতচুম্বক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-22746"/>
            <a:ext cx="10304273" cy="6906514"/>
            <a:chOff x="0" y="-22746"/>
            <a:chExt cx="10304273" cy="69065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627"/>
            <a:stretch/>
          </p:blipFill>
          <p:spPr>
            <a:xfrm>
              <a:off x="9869037" y="-22746"/>
              <a:ext cx="435236" cy="690651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627"/>
            <a:stretch/>
          </p:blipFill>
          <p:spPr>
            <a:xfrm rot="16200000">
              <a:off x="4995009" y="1917226"/>
              <a:ext cx="358255" cy="94778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627"/>
            <a:stretch/>
          </p:blipFill>
          <p:spPr>
            <a:xfrm rot="16200000">
              <a:off x="4955951" y="-4543460"/>
              <a:ext cx="435236" cy="947666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627"/>
            <a:stretch/>
          </p:blipFill>
          <p:spPr>
            <a:xfrm>
              <a:off x="0" y="-22745"/>
              <a:ext cx="435235" cy="6858000"/>
            </a:xfrm>
            <a:prstGeom prst="rect">
              <a:avLst/>
            </a:prstGeom>
          </p:spPr>
        </p:pic>
      </p:grpSp>
      <p:grpSp>
        <p:nvGrpSpPr>
          <p:cNvPr id="14" name="Group 11"/>
          <p:cNvGrpSpPr/>
          <p:nvPr/>
        </p:nvGrpSpPr>
        <p:grpSpPr>
          <a:xfrm>
            <a:off x="3900488" y="6553200"/>
            <a:ext cx="2989659" cy="228600"/>
            <a:chOff x="2476500" y="6629400"/>
            <a:chExt cx="2657475" cy="228600"/>
          </a:xfrm>
        </p:grpSpPr>
        <p:sp>
          <p:nvSpPr>
            <p:cNvPr id="15" name="Action Button: Home 14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6" name="Action Button: Return 15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7" name="Action Button: Back or Previous 16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  <p:sp>
          <p:nvSpPr>
            <p:cNvPr id="18" name="Action Button: Forward or Next 17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343275" y="685800"/>
            <a:ext cx="3857625" cy="1371600"/>
          </a:xfrm>
          <a:prstGeom prst="down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4575" y="2895600"/>
            <a:ext cx="6086475" cy="990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চৌম্বক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71525" y="3048000"/>
            <a:ext cx="13716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200150" y="5105400"/>
            <a:ext cx="1371600" cy="685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00375" y="5029200"/>
            <a:ext cx="4714875" cy="99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তড়িতচুম্বক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1855</TotalTime>
  <Words>534</Words>
  <Application>Microsoft Office PowerPoint</Application>
  <PresentationFormat>35mm Slides</PresentationFormat>
  <Paragraphs>113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Slipstream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IT World</cp:lastModifiedBy>
  <cp:revision>220</cp:revision>
  <dcterms:created xsi:type="dcterms:W3CDTF">2006-08-16T00:00:00Z</dcterms:created>
  <dcterms:modified xsi:type="dcterms:W3CDTF">2019-10-20T16:03:51Z</dcterms:modified>
</cp:coreProperties>
</file>