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72" r:id="rId6"/>
    <p:sldId id="286" r:id="rId7"/>
    <p:sldId id="262" r:id="rId8"/>
    <p:sldId id="263" r:id="rId9"/>
    <p:sldId id="279" r:id="rId10"/>
    <p:sldId id="280" r:id="rId11"/>
    <p:sldId id="281" r:id="rId12"/>
    <p:sldId id="282" r:id="rId13"/>
    <p:sldId id="283" r:id="rId14"/>
    <p:sldId id="266" r:id="rId15"/>
    <p:sldId id="277" r:id="rId16"/>
    <p:sldId id="267" r:id="rId17"/>
    <p:sldId id="276" r:id="rId18"/>
    <p:sldId id="268" r:id="rId19"/>
    <p:sldId id="275" r:id="rId20"/>
    <p:sldId id="285" r:id="rId21"/>
    <p:sldId id="269" r:id="rId22"/>
    <p:sldId id="273" r:id="rId23"/>
    <p:sldId id="274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CF445-F344-4D8E-9E8E-4B50A4F3DBC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219200"/>
            <a:ext cx="3581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 </a:t>
            </a:r>
          </a:p>
          <a:p>
            <a:pPr lvl="0"/>
            <a:r>
              <a:rPr lang="en-US" sz="9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স্বাধীরনতা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533400"/>
            <a:ext cx="4267200" cy="5715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457200"/>
            <a:ext cx="6934200" cy="5867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কবির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বিরুদ্ধে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কবি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মাঠের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বিরুদ্ধে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মাঠ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বিকেলের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বিরুদ্ধে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বিকেল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উদ্যানের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বিরুদ্ধে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উদ্যান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মার্চের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বিরুদ্ধে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মার্চ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...।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 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হে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অনাগত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শিশু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হে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আগামী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দিনের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কবি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শিশু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পার্কের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রঙিন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দোলনায়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দোল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খেতে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খেতে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তুমি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একদিন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সব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জানতে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পারবে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,-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আমি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তোমাদের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কথা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ভেবে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লিখে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রেখে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যাচ্ছি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সেই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শ্রেষ্ঠ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বিকেলের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গল্প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সেদিন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এই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উদ্যানের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রূপ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ছিল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ভিন্নতর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;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না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পার্ক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না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ফুলের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বাগান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,-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এসবের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কিছুই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ছিল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না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শুধু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একখণ্ড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অখণ্ড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আকাশ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যে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রকম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রকম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দিগন্ত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প্লাবিত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ধু-ধু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মাঠ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ছিল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দূর্বাদলে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ঢাকা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সবুজে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সবুজময়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আমাদের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স্বাধীনতাপ্রিয়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প্রাণের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সবুজ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এসে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মিশে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ছিল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এই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ধু-ধু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মাঠের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সবুজে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 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কপালে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কব্জিতে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লালসালু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বেঁধে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এই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মাঠে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ছুটে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এসেছিল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কারখানা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থেকে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লোহার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শ্রমিক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লাঙল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জোয়াল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কাঁধে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এসেছিল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ঝাঁক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বেঁধে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উলঙ্গ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কৃষক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পুলিশের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অস্ত্র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কেড়ে</a:t>
            </a:r>
            <a:r>
              <a:rPr lang="en-US" sz="20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নিয়ে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6868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990600" y="457200"/>
            <a:ext cx="7239000" cy="600164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এসেছিল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প্রদীপ্ত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যুবক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হাতের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মুঠোয়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মৃত্যু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চোখে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স্বপ্ন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নিয়ে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এসেছিল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মধ্যবিত্ত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নিম্নমধ্যবিত্ত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করুণ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কেরানী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নারী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বৃদ্ধ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বেশ্যা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ভবঘুরে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তোমাদের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মতো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শিশু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পাতা-কুড়ানীরা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দল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বেঁধে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একটি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কবিতা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পড়া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হবে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জন্য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ব্যাকুল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প্রতীক্ষা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মানুষের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'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কখন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আসবে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?' '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কখন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আসবে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?'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শত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বছরের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শত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সংগ্রাম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শেষে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রবীন্দ্রনাথের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মতো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দৃপ্ত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পায়ে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হেঁটে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অতঃপর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এসে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জনতার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মঞ্চে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দাঁড়ালেন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তখন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পলকে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দারুণ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ঝলকে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তরীতে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উঠিল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হৃদয়ে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লাগিল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দোলা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জনসমুদ্রে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জাগিল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জোয়ার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সকল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দুয়ার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খোলা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- 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রোধে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তাঁহার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বজ্র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কণ্ঠ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বাণী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গণসূর্যের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মঞ্চ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কাঁপিয়ে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শুনলেন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তাঁর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অমর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কবিতাখানি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'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এবারের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সংগ্রাম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আমাদের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মুক্তির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সংগ্রাম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এবারের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সংগ্রাম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স্বাধীনতার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সংগ্রাম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।'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সেই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থেকে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'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স্বাধীনতা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'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শব্দটি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আমাদের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458200" y="0"/>
            <a:ext cx="2286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2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2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27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27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2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2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327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327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27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27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27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27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327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327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27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27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327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27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327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327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3276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3276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763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edefined Process 6"/>
          <p:cNvSpPr/>
          <p:nvPr/>
        </p:nvSpPr>
        <p:spPr>
          <a:xfrm>
            <a:off x="838200" y="457200"/>
            <a:ext cx="7467600" cy="838200"/>
          </a:xfrm>
          <a:prstGeom prst="flowChartPredefined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আন্দোলন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downloa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886200"/>
            <a:ext cx="4076700" cy="2476500"/>
          </a:xfrm>
          <a:prstGeom prst="rect">
            <a:avLst/>
          </a:prstGeom>
          <a:noFill/>
        </p:spPr>
      </p:pic>
      <p:pic>
        <p:nvPicPr>
          <p:cNvPr id="1027" name="Picture 3" descr="C:\Users\USER\Desktop\download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447800"/>
            <a:ext cx="4191000" cy="2286000"/>
          </a:xfrm>
          <a:prstGeom prst="rect">
            <a:avLst/>
          </a:prstGeom>
          <a:noFill/>
        </p:spPr>
      </p:pic>
      <p:pic>
        <p:nvPicPr>
          <p:cNvPr id="1028" name="Picture 4" descr="C:\Users\USER\Desktop\download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447800"/>
            <a:ext cx="4038600" cy="2362200"/>
          </a:xfrm>
          <a:prstGeom prst="rect">
            <a:avLst/>
          </a:prstGeom>
          <a:noFill/>
        </p:spPr>
      </p:pic>
      <p:pic>
        <p:nvPicPr>
          <p:cNvPr id="1029" name="Picture 5" descr="C:\Users\USER\Desktop\downloa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3886200"/>
            <a:ext cx="4038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6868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524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edefined Process 5"/>
          <p:cNvSpPr/>
          <p:nvPr/>
        </p:nvSpPr>
        <p:spPr>
          <a:xfrm>
            <a:off x="990600" y="533400"/>
            <a:ext cx="7010400" cy="685800"/>
          </a:xfrm>
          <a:prstGeom prst="flowChartPredefined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মুক্তিযুদ্ধ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NAP BULBUL\bir sist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4038600" cy="2438400"/>
          </a:xfrm>
          <a:prstGeom prst="rect">
            <a:avLst/>
          </a:prstGeom>
          <a:noFill/>
        </p:spPr>
      </p:pic>
      <p:pic>
        <p:nvPicPr>
          <p:cNvPr id="1027" name="Picture 3" descr="C:\Users\USER\Desktop\NAP BULBUL\ঙিঙঙঙঙঙঙ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447800"/>
            <a:ext cx="4082143" cy="2438400"/>
          </a:xfrm>
          <a:prstGeom prst="rect">
            <a:avLst/>
          </a:prstGeom>
          <a:noFill/>
        </p:spPr>
      </p:pic>
      <p:pic>
        <p:nvPicPr>
          <p:cNvPr id="7" name="Picture 2" descr="C:\Users\USER\Desktop\NAP BULBUL\র্ (1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962399"/>
            <a:ext cx="4038600" cy="2462873"/>
          </a:xfrm>
          <a:prstGeom prst="rect">
            <a:avLst/>
          </a:prstGeom>
          <a:noFill/>
        </p:spPr>
      </p:pic>
      <p:pic>
        <p:nvPicPr>
          <p:cNvPr id="8" name="Picture 3" descr="C:\Users\USER\Desktop\NAP BULBUL\র্ (1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962400"/>
            <a:ext cx="40386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286000" y="762000"/>
            <a:ext cx="4419600" cy="1143000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914400" y="5181600"/>
            <a:ext cx="7315200" cy="9906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৫২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pic>
        <p:nvPicPr>
          <p:cNvPr id="5122" name="Picture 2" descr="C:\Users\USER\Desktop\NAP BULBUL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026100"/>
            <a:ext cx="6858000" cy="2931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63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10-Point Star 5"/>
          <p:cNvSpPr/>
          <p:nvPr/>
        </p:nvSpPr>
        <p:spPr>
          <a:xfrm>
            <a:off x="1447800" y="609600"/>
            <a:ext cx="6096000" cy="1143000"/>
          </a:xfrm>
          <a:prstGeom prst="star10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286000"/>
            <a:ext cx="7848600" cy="37856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৫২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পাকিস্থানী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শাসক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গোষ্টি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পাকিস্থানের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উর্দু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চেয়েছিল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সংসদ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অধিবেসনে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বলেছিল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উর্দু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উর্দুই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পাকিস্থানের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রাষ্টভাষা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এদেশে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বিশ্ববিদ্যালযে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ছাত্ররা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প্রতিবাদ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পূর্ববাংলা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প্রতিবাদ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বিশ্ববিদ্যালয়ের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ছাত্ররা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আন্দোলনের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ঘোষনা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দিবেন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১৪৪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সংগ্রাম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চেয়েছিল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১৪৪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বঙ্গকরে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বিশ্ববিদ্যালয়ের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ছাত্ররা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প্রতিবাদ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সরকারে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লেলিয়ে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পুলিশে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গুলিতে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রফিক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জাব্বার,সালাম,বরকত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শহীদ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বাধ্য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পিছনে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উর্ধু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বাংলাকে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দাবী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1981200" y="914400"/>
            <a:ext cx="4800600" cy="990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762000" y="5410200"/>
            <a:ext cx="7391400" cy="7620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পাকিস্থানী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পূর্ববাংলার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ষড়যন্ত্র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করেছিল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USER\Desktop\NAP BULBUL\2011-05-20-13-54-27-042278300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057399"/>
            <a:ext cx="6705600" cy="32500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63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1219200"/>
            <a:ext cx="807625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৭ই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অবিসংবাদিত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মুজিবুর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রেসকোর্স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মযদানে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সংগ্রামের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ঘোষনা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৭০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নির্বাচনের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বিজয়কে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ছিনিয়ে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পারেনি,ফলে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ষড়যন্ত্র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পাকিস্থানি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সামরিক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কুক্ষিগত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ষড়যন্ত্র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514350" indent="-514350">
              <a:buAutoNum type="arabicParenBoth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৭১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পহেলা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পাকিস্থানের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সংসদ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স্হগিত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arenBoth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পূর্ববাংলায়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বাঙ্গলি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সেনাবাহিনীদের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পশ্চিম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পাকিস্থান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arenBoth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পাকিস্থানি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সৈন্যবাহিনী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পূর্ববাংলায়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মাত্রায়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মোতায়ন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arenBoth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চার্জলাইট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নীপিড়ন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514350" indent="-514350">
              <a:buAutoNum type="arabicParenBoth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অত্যাচারী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পাকবাহিনী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পরাজিত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arenBoth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বিরানব্বই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হাজার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সেন্যবাহিনী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নিয়াজী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আত্বসমার্পন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533400"/>
            <a:ext cx="49530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12-Point Star 5"/>
          <p:cNvSpPr/>
          <p:nvPr/>
        </p:nvSpPr>
        <p:spPr>
          <a:xfrm>
            <a:off x="2133600" y="838200"/>
            <a:ext cx="4800600" cy="1143000"/>
          </a:xfrm>
          <a:prstGeom prst="star1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14400" y="4953000"/>
            <a:ext cx="7315200" cy="1066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নৈব্যাক্তিক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দাও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USER\Desktop\NAP BULBUL\download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133599"/>
            <a:ext cx="5867400" cy="2514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63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304800"/>
            <a:ext cx="4038600" cy="61863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১. ‘স্বাধীনতা’ শব্দটির সাথে সম্পৃক্ত রয়েছে -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সংগ্রামের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ii.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আনন্দের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iii.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মুক্তির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as-IN" dirty="0" smtClean="0">
                <a:latin typeface="NikoshBAN" pitchFamily="2" charset="0"/>
                <a:cs typeface="NikoshBAN" pitchFamily="2" charset="0"/>
              </a:rPr>
              <a:t>নিচের কোনটি সঠিক?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iii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iii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ii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iii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 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সঠিক উত্তর: (ঘ)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as-IN" dirty="0" smtClean="0">
                <a:latin typeface="NikoshBAN" pitchFamily="2" charset="0"/>
                <a:cs typeface="NikoshBAN" pitchFamily="2" charset="0"/>
              </a:rPr>
              <a:t> ২. প্রাপ্তির দিক থেকে যে পুরস্কারের সাথে নির্মলেন্দু গুণের সম্পর্ক রয়েছে -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একুশে পদক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ii.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বাংলা একাডেমী পুরস্কার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iii.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জাতীয় কবিতা পরিষদ পুরস্কার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as-IN" dirty="0" smtClean="0">
                <a:latin typeface="NikoshBAN" pitchFamily="2" charset="0"/>
                <a:cs typeface="NikoshBAN" pitchFamily="2" charset="0"/>
              </a:rPr>
              <a:t>নিচের কোনটি সঠিক?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iii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iii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ii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iii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 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সঠিক উত্তর: (ঘ)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as-IN" dirty="0" smtClean="0">
                <a:latin typeface="NikoshBAN" pitchFamily="2" charset="0"/>
                <a:cs typeface="NikoshBAN" pitchFamily="2" charset="0"/>
              </a:rPr>
              <a:t> 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5800" y="381000"/>
            <a:ext cx="4191000" cy="61863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৩. ‘উদ্যান’ এর সমার্থক শব্দ কোনটি?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ক) জঙ্গল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খ) বাগান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গ) সুবাস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ঘ) অন্তরীক্ষ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as-IN" dirty="0" smtClean="0">
                <a:latin typeface="NikoshBAN" pitchFamily="2" charset="0"/>
                <a:cs typeface="NikoshBAN" pitchFamily="2" charset="0"/>
              </a:rPr>
              <a:t> সঠিক উত্তর: (খ)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as-IN" dirty="0" smtClean="0">
                <a:latin typeface="NikoshBAN" pitchFamily="2" charset="0"/>
                <a:cs typeface="NikoshBAN" pitchFamily="2" charset="0"/>
              </a:rPr>
              <a:t> ৪. ‘স্বাধীনতা’ শব্দটি উচ্চারণের সঙ্গে যে বিষয়টি সংযুক্ত -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ঐক্য ও প্রত্যয়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ii.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সংগ্রাম ও মুক্তি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iii.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ত্যাগ ও গ্রহণ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as-IN" dirty="0" smtClean="0">
                <a:latin typeface="NikoshBAN" pitchFamily="2" charset="0"/>
                <a:cs typeface="NikoshBAN" pitchFamily="2" charset="0"/>
              </a:rPr>
              <a:t>নিচের কোনটি সঠিক?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iii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iii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ii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iii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 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সঠিক উত্তর: (ক)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as-IN" dirty="0" smtClean="0">
                <a:latin typeface="NikoshBAN" pitchFamily="2" charset="0"/>
                <a:cs typeface="NikoshBAN" pitchFamily="2" charset="0"/>
              </a:rPr>
              <a:t>৫. ‘গণসূর্যের মঞ্চ’ বলতে কী বোঝানো হয়েছে?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ক) আলোচিত মঞ্চ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খ) উদ্দীপ্ত মঞ্চ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গ) নেতার মঞ্চ সূর্যের মতো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ঘ) বিপ্লবী মঞ্চ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as-IN" dirty="0" smtClean="0">
                <a:latin typeface="NikoshBAN" pitchFamily="2" charset="0"/>
                <a:cs typeface="NikoshBAN" pitchFamily="2" charset="0"/>
              </a:rPr>
              <a:t> সঠিক উত্তর: (গ)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8-Point Star 5"/>
          <p:cNvSpPr/>
          <p:nvPr/>
        </p:nvSpPr>
        <p:spPr>
          <a:xfrm>
            <a:off x="2667000" y="609600"/>
            <a:ext cx="3657600" cy="1524000"/>
          </a:xfrm>
          <a:prstGeom prst="star8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4724400" y="2209800"/>
            <a:ext cx="3429000" cy="3962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১০ম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endParaRPr lang="en-US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পদ্যাংশ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NAP BULBUL\ttt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799" y="2286000"/>
            <a:ext cx="3446585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63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363915"/>
            <a:ext cx="4343400" cy="60016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s-IN" sz="1600" dirty="0" smtClean="0">
                <a:latin typeface="NikoshBAN" pitchFamily="2" charset="0"/>
                <a:cs typeface="NikoshBAN" pitchFamily="2" charset="0"/>
              </a:rPr>
              <a:t>৬. ‘সবুজে সবুজময়’ শব্দের বিশিষ্ট প্রয়োগে নিচের কোন অর্থটি গ্রহণযোগ্য?</a:t>
            </a:r>
            <a:br>
              <a:rPr lang="as-IN" sz="1600" dirty="0" smtClean="0">
                <a:latin typeface="NikoshBAN" pitchFamily="2" charset="0"/>
                <a:cs typeface="NikoshBAN" pitchFamily="2" charset="0"/>
              </a:rPr>
            </a:br>
            <a:r>
              <a:rPr lang="el-GR" sz="1600" dirty="0" smtClean="0">
                <a:cs typeface="NikoshBAN" pitchFamily="2" charset="0"/>
              </a:rPr>
              <a:t>Ο </a:t>
            </a: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ক) সবুজ ঘাসে অাবৃত</a:t>
            </a:r>
            <a:br>
              <a:rPr lang="as-IN" sz="1600" dirty="0" smtClean="0">
                <a:latin typeface="NikoshBAN" pitchFamily="2" charset="0"/>
                <a:cs typeface="NikoshBAN" pitchFamily="2" charset="0"/>
              </a:rPr>
            </a:br>
            <a:r>
              <a:rPr lang="el-GR" sz="1600" dirty="0" smtClean="0">
                <a:cs typeface="NikoshBAN" pitchFamily="2" charset="0"/>
              </a:rPr>
              <a:t>Ο </a:t>
            </a: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খ) সুন্দর পরিবেশ</a:t>
            </a:r>
            <a:br>
              <a:rPr lang="as-IN" sz="1600" dirty="0" smtClean="0">
                <a:latin typeface="NikoshBAN" pitchFamily="2" charset="0"/>
                <a:cs typeface="NikoshBAN" pitchFamily="2" charset="0"/>
              </a:rPr>
            </a:br>
            <a:r>
              <a:rPr lang="el-GR" sz="1600" dirty="0" smtClean="0">
                <a:cs typeface="NikoshBAN" pitchFamily="2" charset="0"/>
              </a:rPr>
              <a:t>Ο </a:t>
            </a: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গ) সবুজ বন</a:t>
            </a:r>
            <a:br>
              <a:rPr lang="as-IN" sz="1600" dirty="0" smtClean="0">
                <a:latin typeface="NikoshBAN" pitchFamily="2" charset="0"/>
                <a:cs typeface="NikoshBAN" pitchFamily="2" charset="0"/>
              </a:rPr>
            </a:br>
            <a:r>
              <a:rPr lang="el-GR" sz="1600" dirty="0" smtClean="0">
                <a:cs typeface="NikoshBAN" pitchFamily="2" charset="0"/>
              </a:rPr>
              <a:t>Ο </a:t>
            </a: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ঘ) সবুজ মাঠ</a:t>
            </a:r>
            <a:br>
              <a:rPr lang="as-IN" sz="1600" dirty="0" smtClean="0">
                <a:latin typeface="NikoshBAN" pitchFamily="2" charset="0"/>
                <a:cs typeface="NikoshBAN" pitchFamily="2" charset="0"/>
              </a:rPr>
            </a:b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 সঠিক উত্তর: (ক)</a:t>
            </a:r>
            <a:br>
              <a:rPr lang="as-IN" sz="1600" dirty="0" smtClean="0">
                <a:latin typeface="NikoshBAN" pitchFamily="2" charset="0"/>
                <a:cs typeface="NikoshBAN" pitchFamily="2" charset="0"/>
              </a:rPr>
            </a:b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৭. নির্মলেন্দু গুণ নেত্রকোণা জেলার কোন গ্রামে জন্মগ্রহণ করেন?</a:t>
            </a:r>
            <a:br>
              <a:rPr lang="as-IN" sz="1600" dirty="0" smtClean="0">
                <a:latin typeface="NikoshBAN" pitchFamily="2" charset="0"/>
                <a:cs typeface="NikoshBAN" pitchFamily="2" charset="0"/>
              </a:rPr>
            </a:br>
            <a:r>
              <a:rPr lang="el-GR" sz="1600" dirty="0" smtClean="0">
                <a:cs typeface="NikoshBAN" pitchFamily="2" charset="0"/>
              </a:rPr>
              <a:t>Ο </a:t>
            </a: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ক) বাঁশবন</a:t>
            </a:r>
            <a:br>
              <a:rPr lang="as-IN" sz="1600" dirty="0" smtClean="0">
                <a:latin typeface="NikoshBAN" pitchFamily="2" charset="0"/>
                <a:cs typeface="NikoshBAN" pitchFamily="2" charset="0"/>
              </a:rPr>
            </a:br>
            <a:r>
              <a:rPr lang="el-GR" sz="1600" dirty="0" smtClean="0">
                <a:cs typeface="NikoshBAN" pitchFamily="2" charset="0"/>
              </a:rPr>
              <a:t>Ο </a:t>
            </a: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খ) কাশবন</a:t>
            </a:r>
            <a:br>
              <a:rPr lang="as-IN" sz="1600" dirty="0" smtClean="0">
                <a:latin typeface="NikoshBAN" pitchFamily="2" charset="0"/>
                <a:cs typeface="NikoshBAN" pitchFamily="2" charset="0"/>
              </a:rPr>
            </a:br>
            <a:r>
              <a:rPr lang="el-GR" sz="1600" dirty="0" smtClean="0">
                <a:cs typeface="NikoshBAN" pitchFamily="2" charset="0"/>
              </a:rPr>
              <a:t>Ο </a:t>
            </a: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গ) কাশিপুর</a:t>
            </a:r>
            <a:br>
              <a:rPr lang="as-IN" sz="1600" dirty="0" smtClean="0">
                <a:latin typeface="NikoshBAN" pitchFamily="2" charset="0"/>
                <a:cs typeface="NikoshBAN" pitchFamily="2" charset="0"/>
              </a:rPr>
            </a:br>
            <a:r>
              <a:rPr lang="el-GR" sz="1600" dirty="0" smtClean="0">
                <a:cs typeface="NikoshBAN" pitchFamily="2" charset="0"/>
              </a:rPr>
              <a:t>Ο </a:t>
            </a: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ঘ) আনন্দপুর</a:t>
            </a:r>
            <a:br>
              <a:rPr lang="as-IN" sz="1600" dirty="0" smtClean="0">
                <a:latin typeface="NikoshBAN" pitchFamily="2" charset="0"/>
                <a:cs typeface="NikoshBAN" pitchFamily="2" charset="0"/>
              </a:rPr>
            </a:b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 সঠিক উত্তর: (খ)</a:t>
            </a:r>
            <a:br>
              <a:rPr lang="as-IN" sz="1600" dirty="0" smtClean="0">
                <a:latin typeface="NikoshBAN" pitchFamily="2" charset="0"/>
                <a:cs typeface="NikoshBAN" pitchFamily="2" charset="0"/>
              </a:rPr>
            </a:b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৮. অগ্নিঝরা সে ডাকে বাংলার মানুষ উদ্বেলিত হলো। ‘অগ্নিঝরা’ ডাক কোন কবিতার মূল বিষয় হিসেবে উপস্থাপিত?</a:t>
            </a:r>
            <a:br>
              <a:rPr lang="as-IN" sz="1600" dirty="0" smtClean="0">
                <a:latin typeface="NikoshBAN" pitchFamily="2" charset="0"/>
                <a:cs typeface="NikoshBAN" pitchFamily="2" charset="0"/>
              </a:rPr>
            </a:b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স্বাধীনতা তুমি</a:t>
            </a:r>
            <a:br>
              <a:rPr lang="as-IN" sz="1600" dirty="0" smtClean="0">
                <a:latin typeface="NikoshBAN" pitchFamily="2" charset="0"/>
                <a:cs typeface="NikoshBAN" pitchFamily="2" charset="0"/>
              </a:rPr>
            </a:b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ii. </a:t>
            </a: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স্বাধীনতা, এই শব্দটি কীভাবে আমাদের হলো</a:t>
            </a:r>
            <a:br>
              <a:rPr lang="as-IN" sz="1600" dirty="0" smtClean="0">
                <a:latin typeface="NikoshBAN" pitchFamily="2" charset="0"/>
                <a:cs typeface="NikoshBAN" pitchFamily="2" charset="0"/>
              </a:rPr>
            </a:b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iii. </a:t>
            </a: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শহিদ স্মরনে</a:t>
            </a:r>
            <a:br>
              <a:rPr lang="as-IN" sz="1600" dirty="0" smtClean="0">
                <a:latin typeface="NikoshBAN" pitchFamily="2" charset="0"/>
                <a:cs typeface="NikoshBAN" pitchFamily="2" charset="0"/>
              </a:rPr>
            </a:b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নিচের কোনটি সঠিক?</a:t>
            </a:r>
            <a:br>
              <a:rPr lang="as-IN" sz="1600" dirty="0" smtClean="0">
                <a:latin typeface="NikoshBAN" pitchFamily="2" charset="0"/>
                <a:cs typeface="NikoshBAN" pitchFamily="2" charset="0"/>
              </a:rPr>
            </a:br>
            <a:r>
              <a:rPr lang="el-GR" sz="1600" dirty="0" smtClean="0">
                <a:cs typeface="NikoshBAN" pitchFamily="2" charset="0"/>
              </a:rPr>
              <a:t>Ο </a:t>
            </a: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ii</a:t>
            </a:r>
            <a:br>
              <a:rPr lang="en-US" sz="1600" dirty="0" smtClean="0">
                <a:latin typeface="NikoshBAN" pitchFamily="2" charset="0"/>
                <a:cs typeface="NikoshBAN" pitchFamily="2" charset="0"/>
              </a:rPr>
            </a:br>
            <a:r>
              <a:rPr lang="el-GR" sz="1600" dirty="0" smtClean="0">
                <a:cs typeface="NikoshBAN" pitchFamily="2" charset="0"/>
              </a:rPr>
              <a:t>Ο </a:t>
            </a: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ii</a:t>
            </a:r>
            <a:br>
              <a:rPr lang="en-US" sz="1600" dirty="0" smtClean="0">
                <a:latin typeface="NikoshBAN" pitchFamily="2" charset="0"/>
                <a:cs typeface="NikoshBAN" pitchFamily="2" charset="0"/>
              </a:rPr>
            </a:br>
            <a:r>
              <a:rPr lang="el-GR" sz="1600" dirty="0" smtClean="0">
                <a:cs typeface="NikoshBAN" pitchFamily="2" charset="0"/>
              </a:rPr>
              <a:t>Ο </a:t>
            </a: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iii</a:t>
            </a:r>
            <a:br>
              <a:rPr lang="en-US" sz="1600" dirty="0" smtClean="0">
                <a:latin typeface="NikoshBAN" pitchFamily="2" charset="0"/>
                <a:cs typeface="NikoshBAN" pitchFamily="2" charset="0"/>
              </a:rPr>
            </a:br>
            <a:r>
              <a:rPr lang="el-GR" sz="1600" dirty="0" smtClean="0">
                <a:cs typeface="NikoshBAN" pitchFamily="2" charset="0"/>
              </a:rPr>
              <a:t>Ο </a:t>
            </a: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ii </a:t>
            </a: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iii</a:t>
            </a:r>
            <a:br>
              <a:rPr lang="en-US" sz="1600" dirty="0" smtClean="0">
                <a:latin typeface="NikoshBAN" pitchFamily="2" charset="0"/>
                <a:cs typeface="NikoshBAN" pitchFamily="2" charset="0"/>
              </a:rPr>
            </a:b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 </a:t>
            </a:r>
            <a:r>
              <a:rPr lang="as-IN" sz="1600" dirty="0" smtClean="0">
                <a:latin typeface="NikoshBAN" pitchFamily="2" charset="0"/>
                <a:cs typeface="NikoshBAN" pitchFamily="2" charset="0"/>
              </a:rPr>
              <a:t>সঠিক উত্তর: (খ)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1143000"/>
            <a:ext cx="3886200" cy="45243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৯. ‘উলঙ্গ কৃষক’ বলতে প্রকৃত অর্থ বোঝানো হয়েছে -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ক) সংগ্রামী কৃষক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খ) শোষিত-বঞ্চিত দরিদ্র কৃষক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গ) শীর্ণকায় কৃষক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ঘ) মাঠ থেকে আসা কৃষক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as-IN" dirty="0" smtClean="0">
                <a:latin typeface="NikoshBAN" pitchFamily="2" charset="0"/>
                <a:cs typeface="NikoshBAN" pitchFamily="2" charset="0"/>
              </a:rPr>
              <a:t> সঠিক উত্তর: (খ)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as-IN" dirty="0" smtClean="0">
                <a:latin typeface="NikoshBAN" pitchFamily="2" charset="0"/>
                <a:cs typeface="NikoshBAN" pitchFamily="2" charset="0"/>
              </a:rPr>
              <a:t>১০. গণসূর্যের মঞ্চ কাঁপিয়ে অমর কবিতা শোনালেন -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রাজনীতির কবি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ii.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স্বাধীনতার মহানায়ক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iii.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বাংলাদেশের স্থপতি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as-IN" dirty="0" smtClean="0">
                <a:latin typeface="NikoshBAN" pitchFamily="2" charset="0"/>
                <a:cs typeface="NikoshBAN" pitchFamily="2" charset="0"/>
              </a:rPr>
              <a:t>নিচের কোনটি সঠিক?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iii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iii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ii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iii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 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সঠিক উত্তর: (ঘ)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2362200" y="914400"/>
            <a:ext cx="4572000" cy="1143000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143000" y="2362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সিদুর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গেল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95400" y="3276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দানবের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চিৎকার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এসেছিল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219200" y="41148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জেলে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পাড়ার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সাহসী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লোকটি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029200"/>
            <a:ext cx="6858000" cy="8382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শামসুর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1676400" y="838200"/>
            <a:ext cx="5791200" cy="1066800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মুল্যায়নের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ফলাফল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219200" y="2133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হরিদাসীর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সিদুর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গেল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95400" y="3124200"/>
            <a:ext cx="6858000" cy="9144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জলপাই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রংগের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ট্যাংক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143000" y="4267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জেলে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পাড়ার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সাহসী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লোকটি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দাস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181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শামসুর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২০০৬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>
          <a:xfrm>
            <a:off x="1447800" y="762000"/>
            <a:ext cx="5943600" cy="10668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95400" y="1981200"/>
            <a:ext cx="6248400" cy="2286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ঝাকে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ঝাকে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ই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মরে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জ্বলে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অত্যাচারী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মরে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3000" y="4419600"/>
            <a:ext cx="70104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সৃজনশীল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শামসুর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জন্মগ্রহন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খান্ডবদাহন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বুঝেন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হত্যা,অগ্নিসংযোগ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অত্যাচারী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মরে—কথাটি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6868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esktop\NAP BULBUL\১২৩৪৫৬৭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99" y="762000"/>
            <a:ext cx="7483929" cy="5486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90800" y="762000"/>
            <a:ext cx="56428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4876800"/>
            <a:ext cx="43059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খোদা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হাফেজ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USER\Desktop\IMG_20170609_1440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2984500" cy="387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/>
          <p:cNvSpPr/>
          <p:nvPr/>
        </p:nvSpPr>
        <p:spPr>
          <a:xfrm>
            <a:off x="4038600" y="2895600"/>
            <a:ext cx="4114800" cy="2743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মমিনুর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বুলবুল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মিথিলাপুর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বুড়িচং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০১৭২৫৮০০৪১৭</a:t>
            </a:r>
          </a:p>
        </p:txBody>
      </p:sp>
      <p:sp>
        <p:nvSpPr>
          <p:cNvPr id="8" name="24-Point Star 7"/>
          <p:cNvSpPr/>
          <p:nvPr/>
        </p:nvSpPr>
        <p:spPr>
          <a:xfrm>
            <a:off x="2286000" y="762000"/>
            <a:ext cx="5257800" cy="13716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1143000" y="914400"/>
            <a:ext cx="6858000" cy="106680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43000" y="4038600"/>
            <a:ext cx="6858000" cy="2133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হলো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নির্মলেন্দু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গুন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USER\Desktop\NAP BULBUL\ঙিঙঙঙঙঙঙ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057400"/>
            <a:ext cx="44958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133600" y="914400"/>
            <a:ext cx="5029200" cy="914400"/>
          </a:xfrm>
          <a:prstGeom prst="star3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পাঠের-উদেশ্য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eparation 8"/>
          <p:cNvSpPr/>
          <p:nvPr/>
        </p:nvSpPr>
        <p:spPr>
          <a:xfrm>
            <a:off x="990600" y="4191000"/>
            <a:ext cx="7162800" cy="1828800"/>
          </a:xfrm>
          <a:prstGeom prst="flowChartPrepar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মুক্তিযুদ্ধের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চেতনা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জাগ্রত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জন্মভুমি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USER\Desktop\NAP BULBUL\র্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1990725"/>
            <a:ext cx="4286250" cy="2124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534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4008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752600" y="1143000"/>
            <a:ext cx="56388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762000" y="2743200"/>
            <a:ext cx="7315200" cy="32004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মুক্তিযুদ্ধে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মুক্তিযুদ্ধের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চেতনায়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উৎসায়িত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686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228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24-Point Star 5"/>
          <p:cNvSpPr/>
          <p:nvPr/>
        </p:nvSpPr>
        <p:spPr>
          <a:xfrm>
            <a:off x="1447800" y="685800"/>
            <a:ext cx="5410200" cy="9144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33800" y="1828800"/>
            <a:ext cx="48006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১৯৪৫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নেত্রকোনায়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কাশবন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33800" y="2667000"/>
            <a:ext cx="48006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পিতাঃ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সুখেন্দু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গুন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মাতাঃ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বীনা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33800" y="3505200"/>
            <a:ext cx="4724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বারহাট্রা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মাধ্যমিক,নেত্রকোনা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উচ্চমাধ্যমিক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বিশ্ববিদ্যালয়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স্বাতক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33800" y="5029200"/>
            <a:ext cx="48006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গ্রন্থাবলীঃ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প্রেমাংশুর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চাই,বাংলার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চাষাভুষা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কাব্য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আপন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0" y="5867400"/>
            <a:ext cx="47244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এখনও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মাথে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বেচে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আছেন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3400" y="5638800"/>
            <a:ext cx="29718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নির্মলেন্দু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untitled-5_1952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2971800" cy="358140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3733800" y="4419600"/>
            <a:ext cx="47244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একুশ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একাডেমী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7620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33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>
            <a:off x="3048000" y="1143000"/>
            <a:ext cx="2514600" cy="6096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914400" y="1981200"/>
            <a:ext cx="3429000" cy="6858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শোভিত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914400" y="2895600"/>
            <a:ext cx="3429000" cy="6858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উদ্যান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914400" y="3733800"/>
            <a:ext cx="3429000" cy="6858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উদ্যত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914400" y="4572000"/>
            <a:ext cx="3429000" cy="6858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পলক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914400" y="5486400"/>
            <a:ext cx="3429000" cy="6858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মঞ্চ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 Same Side Corner Rectangle 11"/>
          <p:cNvSpPr/>
          <p:nvPr/>
        </p:nvSpPr>
        <p:spPr>
          <a:xfrm>
            <a:off x="5029200" y="1905000"/>
            <a:ext cx="3124200" cy="6858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সজ্জিত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 Same Side Corner Rectangle 12"/>
          <p:cNvSpPr/>
          <p:nvPr/>
        </p:nvSpPr>
        <p:spPr>
          <a:xfrm>
            <a:off x="5029200" y="2819400"/>
            <a:ext cx="3124200" cy="6858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বাগান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 Same Side Corner Rectangle 13"/>
          <p:cNvSpPr/>
          <p:nvPr/>
        </p:nvSpPr>
        <p:spPr>
          <a:xfrm>
            <a:off x="5029200" y="3733800"/>
            <a:ext cx="3124200" cy="6858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প্রস্তত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 Same Side Corner Rectangle 14"/>
          <p:cNvSpPr/>
          <p:nvPr/>
        </p:nvSpPr>
        <p:spPr>
          <a:xfrm>
            <a:off x="5029200" y="4648200"/>
            <a:ext cx="3124200" cy="6858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মুহুর্তে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 Same Side Corner Rectangle 15"/>
          <p:cNvSpPr/>
          <p:nvPr/>
        </p:nvSpPr>
        <p:spPr>
          <a:xfrm>
            <a:off x="5029200" y="5486400"/>
            <a:ext cx="3124200" cy="685800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সমাবেশ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63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0" y="1752600"/>
            <a:ext cx="2362200" cy="1676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1752600"/>
            <a:ext cx="6172200" cy="480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একটি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কবিতা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লেখা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তার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জন্য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অপেক্ষার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উত্তেজনা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নিয়ে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লক্ষ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লক্ষ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উন্মত্ত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অধীর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ব্যাকুল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বিদ্রোহী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শ্রোতা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বসে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আছে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ভোর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থেকে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জনসমুদ্রের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উদ্যান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সৈকতে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-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'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কখন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আসবে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কবি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?' '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কখন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আসবে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কবি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?'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 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এই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শিশু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পার্ক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সেদিন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ছিল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না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এই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বৃক্ষে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-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ফুলে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শোভিত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উদ্যান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সেদিন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ছিল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না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এই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তন্দ্রাচ্ছন্ন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বিবর্ণ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বিকেল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সেদিন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ছিল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না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তাহলে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কেমন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ছিল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সেদিনের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সেই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বিকেল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বেলাটি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?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তাহলে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কেমন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ছিল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শিশু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পার্কে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বেঞ্চে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বৃক্ষে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ফুলের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বাগানে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ঢেকে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দেয়া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এই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ঢাকার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হৃদয়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মাঠখানি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?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জানি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সেদিনের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সব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স্মৃতি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মুছে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দিতে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হয়েছে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উদ্যত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কালো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হাত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দেখি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কবিহীন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এই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বিমুখ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প্রান্তরে</a:t>
            </a:r>
            <a:r>
              <a:rPr lang="en-US" sz="2400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আজ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ea typeface="Times New Roman" pitchFamily="18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457200"/>
            <a:ext cx="34290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স্বাধীনতা</a:t>
            </a:r>
            <a:r>
              <a:rPr lang="en-US" sz="2800" b="1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এ </a:t>
            </a:r>
            <a:r>
              <a:rPr lang="en-US" sz="2800" b="1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শব্দটি</a:t>
            </a:r>
            <a:r>
              <a:rPr lang="en-US" sz="2800" b="1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 </a:t>
            </a:r>
            <a:r>
              <a:rPr lang="en-US" sz="2800" b="1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কী</a:t>
            </a:r>
            <a:r>
              <a:rPr lang="en-US" sz="2800" b="1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ভাবে</a:t>
            </a:r>
            <a:r>
              <a:rPr lang="en-US" sz="2800" b="1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আমাদের</a:t>
            </a:r>
            <a:r>
              <a:rPr lang="en-US" sz="2800" b="1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হলো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914400"/>
            <a:ext cx="23855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কবি</a:t>
            </a:r>
            <a:r>
              <a:rPr lang="en-US" sz="3200" b="1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নির্মলেন্দু</a:t>
            </a:r>
            <a:r>
              <a:rPr lang="en-US" sz="3200" b="1" dirty="0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333333"/>
                </a:solidFill>
                <a:latin typeface="NikoshBAN" pitchFamily="2" charset="0"/>
                <a:ea typeface="Times New Roman" pitchFamily="18" charset="0"/>
                <a:cs typeface="NikoshBAN" pitchFamily="2" charset="0"/>
              </a:rPr>
              <a:t>গুন</a:t>
            </a:r>
            <a:endParaRPr lang="en-US" sz="3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667</Words>
  <Application>Microsoft Office PowerPoint</Application>
  <PresentationFormat>On-screen Show (4:3)</PresentationFormat>
  <Paragraphs>146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34</cp:revision>
  <dcterms:created xsi:type="dcterms:W3CDTF">2019-09-17T00:30:57Z</dcterms:created>
  <dcterms:modified xsi:type="dcterms:W3CDTF">2019-10-21T11:10:50Z</dcterms:modified>
</cp:coreProperties>
</file>