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278" r:id="rId3"/>
    <p:sldId id="265" r:id="rId4"/>
    <p:sldId id="266" r:id="rId5"/>
    <p:sldId id="256" r:id="rId6"/>
    <p:sldId id="267" r:id="rId7"/>
    <p:sldId id="268" r:id="rId8"/>
    <p:sldId id="257" r:id="rId9"/>
    <p:sldId id="274" r:id="rId10"/>
    <p:sldId id="269" r:id="rId11"/>
    <p:sldId id="258" r:id="rId12"/>
    <p:sldId id="270" r:id="rId13"/>
    <p:sldId id="259" r:id="rId14"/>
    <p:sldId id="276" r:id="rId15"/>
    <p:sldId id="277" r:id="rId16"/>
    <p:sldId id="26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D7B9F-9E78-487C-ABDF-7C020C104BFC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A073E-DCA7-4121-96C1-C14A4A1D0D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4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A073E-DCA7-4121-96C1-C14A4A1D0D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38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194FDC-BCA6-400B-B876-CA8C585D18E5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/>
              <a:t>4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1043543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95D53D-0B95-41F9-8D6B-9AE883D7D0A6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/>
              <a:t>6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SA" altLang="en-US" smtClean="0"/>
          </a:p>
        </p:txBody>
      </p:sp>
    </p:spTree>
    <p:extLst>
      <p:ext uri="{BB962C8B-B14F-4D97-AF65-F5344CB8AC3E}">
        <p14:creationId xmlns:p14="http://schemas.microsoft.com/office/powerpoint/2010/main" val="1326099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A073E-DCA7-4121-96C1-C14A4A1D0DD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06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A073E-DCA7-4121-96C1-C14A4A1D0DD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9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A073E-DCA7-4121-96C1-C14A4A1D0D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58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A073E-DCA7-4121-96C1-C14A4A1D0D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90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CA073E-DCA7-4121-96C1-C14A4A1D0DD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76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عنوان، ومحتوى، واثنان من ال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fld id="{5A936A27-1DC7-4FDC-A81D-3AF1CFC19C5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2400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/>
              <a:t>সবাইকে</a:t>
            </a:r>
            <a:r>
              <a:rPr lang="en-US" sz="7200" dirty="0" smtClean="0"/>
              <a:t> </a:t>
            </a:r>
            <a:r>
              <a:rPr lang="en-US" sz="7200" dirty="0" err="1" smtClean="0"/>
              <a:t>ধন্যবাদ</a:t>
            </a:r>
            <a:r>
              <a:rPr lang="en-US" sz="7200" dirty="0" smtClean="0"/>
              <a:t> </a:t>
            </a:r>
            <a:endParaRPr lang="en-US" sz="7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3999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56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"/>
    </mc:Choice>
    <mc:Fallback>
      <p:transition spd="slow" advClick="0" advTm="4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678"/>
            <a:ext cx="9144000" cy="6883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68784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F:\class\xi chemistry\3 chemistry\Johannes_Diderik_van_der_Waal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47800" y="304800"/>
            <a:ext cx="6400800" cy="611893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pc="-300" dirty="0" smtClean="0">
                <a:solidFill>
                  <a:srgbClr val="FFC000"/>
                </a:solidFill>
              </a:rPr>
              <a:t>ভ্যান্ডার ওয়ালস বল </a:t>
            </a:r>
            <a:endParaRPr lang="en-US" spc="-3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924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ea typeface="Gulim" pitchFamily="34" charset="-127"/>
              </a:rPr>
              <a:t>Temporary dipole-temporary dipole interaction </a:t>
            </a:r>
            <a:r>
              <a:rPr lang="en-US" altLang="en-US" dirty="0" smtClean="0">
                <a:solidFill>
                  <a:schemeClr val="bg1"/>
                </a:solidFill>
                <a:latin typeface="Arial" charset="0"/>
              </a:rPr>
              <a:t>Forces</a:t>
            </a:r>
          </a:p>
        </p:txBody>
      </p:sp>
      <p:sp>
        <p:nvSpPr>
          <p:cNvPr id="65539" name="Oval 9"/>
          <p:cNvSpPr>
            <a:spLocks noChangeArrowheads="1"/>
          </p:cNvSpPr>
          <p:nvPr/>
        </p:nvSpPr>
        <p:spPr bwMode="auto">
          <a:xfrm>
            <a:off x="4587875" y="2057400"/>
            <a:ext cx="3276600" cy="9906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en-US" sz="4800">
                <a:solidFill>
                  <a:srgbClr val="660066"/>
                </a:solidFill>
              </a:rPr>
              <a:t>Cl-Cl</a:t>
            </a:r>
          </a:p>
        </p:txBody>
      </p:sp>
      <p:sp>
        <p:nvSpPr>
          <p:cNvPr id="65540" name="Text Box 12"/>
          <p:cNvSpPr txBox="1">
            <a:spLocks noChangeArrowheads="1"/>
          </p:cNvSpPr>
          <p:nvPr/>
        </p:nvSpPr>
        <p:spPr bwMode="auto">
          <a:xfrm>
            <a:off x="6680200" y="2286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1" name="Text Box 13"/>
          <p:cNvSpPr txBox="1">
            <a:spLocks noChangeArrowheads="1"/>
          </p:cNvSpPr>
          <p:nvPr/>
        </p:nvSpPr>
        <p:spPr bwMode="auto">
          <a:xfrm>
            <a:off x="6604000" y="1981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2" name="Text Box 14"/>
          <p:cNvSpPr txBox="1">
            <a:spLocks noChangeArrowheads="1"/>
          </p:cNvSpPr>
          <p:nvPr/>
        </p:nvSpPr>
        <p:spPr bwMode="auto">
          <a:xfrm>
            <a:off x="6985000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3" name="Text Box 15"/>
          <p:cNvSpPr txBox="1">
            <a:spLocks noChangeArrowheads="1"/>
          </p:cNvSpPr>
          <p:nvPr/>
        </p:nvSpPr>
        <p:spPr bwMode="auto">
          <a:xfrm>
            <a:off x="6985000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4" name="Text Box 16"/>
          <p:cNvSpPr txBox="1">
            <a:spLocks noChangeArrowheads="1"/>
          </p:cNvSpPr>
          <p:nvPr/>
        </p:nvSpPr>
        <p:spPr bwMode="auto">
          <a:xfrm>
            <a:off x="7442200" y="2286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5" name="Text Box 18"/>
          <p:cNvSpPr txBox="1">
            <a:spLocks noChangeArrowheads="1"/>
          </p:cNvSpPr>
          <p:nvPr/>
        </p:nvSpPr>
        <p:spPr bwMode="auto">
          <a:xfrm>
            <a:off x="5959475" y="1905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6" name="Text Box 21"/>
          <p:cNvSpPr txBox="1">
            <a:spLocks noChangeArrowheads="1"/>
          </p:cNvSpPr>
          <p:nvPr/>
        </p:nvSpPr>
        <p:spPr bwMode="auto">
          <a:xfrm>
            <a:off x="6070600" y="2667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e</a:t>
            </a:r>
            <a:r>
              <a:rPr lang="en-US" altLang="en-US" baseline="30000" dirty="0">
                <a:solidFill>
                  <a:srgbClr val="000000"/>
                </a:solidFill>
              </a:rPr>
              <a:t>-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5547" name="Text Box 23"/>
          <p:cNvSpPr txBox="1">
            <a:spLocks noChangeArrowheads="1"/>
          </p:cNvSpPr>
          <p:nvPr/>
        </p:nvSpPr>
        <p:spPr bwMode="auto">
          <a:xfrm>
            <a:off x="6527800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740275" y="2362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4892675" y="25146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5502275" y="1981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35" name="Text Box 19"/>
          <p:cNvSpPr txBox="1">
            <a:spLocks noChangeArrowheads="1"/>
          </p:cNvSpPr>
          <p:nvPr/>
        </p:nvSpPr>
        <p:spPr bwMode="auto">
          <a:xfrm>
            <a:off x="5045075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36" name="Text Box 20"/>
          <p:cNvSpPr txBox="1">
            <a:spLocks noChangeArrowheads="1"/>
          </p:cNvSpPr>
          <p:nvPr/>
        </p:nvSpPr>
        <p:spPr bwMode="auto">
          <a:xfrm>
            <a:off x="5689600" y="2667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5502275" y="2286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5156200" y="2286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41" name="Text Box 25"/>
          <p:cNvSpPr txBox="1">
            <a:spLocks noChangeArrowheads="1"/>
          </p:cNvSpPr>
          <p:nvPr/>
        </p:nvSpPr>
        <p:spPr bwMode="auto">
          <a:xfrm>
            <a:off x="5308600" y="25146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56" name="Text Box 26"/>
          <p:cNvSpPr txBox="1">
            <a:spLocks noChangeArrowheads="1"/>
          </p:cNvSpPr>
          <p:nvPr/>
        </p:nvSpPr>
        <p:spPr bwMode="auto">
          <a:xfrm>
            <a:off x="7137400" y="2286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57" name="Text Box 27"/>
          <p:cNvSpPr txBox="1">
            <a:spLocks noChangeArrowheads="1"/>
          </p:cNvSpPr>
          <p:nvPr/>
        </p:nvSpPr>
        <p:spPr bwMode="auto">
          <a:xfrm>
            <a:off x="6340475" y="1981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5240338" y="1203325"/>
            <a:ext cx="1897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/>
              <a:t>non-polar</a:t>
            </a:r>
          </a:p>
        </p:txBody>
      </p:sp>
      <p:sp>
        <p:nvSpPr>
          <p:cNvPr id="34846" name="Text Box 30"/>
          <p:cNvSpPr txBox="1">
            <a:spLocks noChangeArrowheads="1"/>
          </p:cNvSpPr>
          <p:nvPr/>
        </p:nvSpPr>
        <p:spPr bwMode="auto">
          <a:xfrm>
            <a:off x="5387975" y="3351213"/>
            <a:ext cx="20367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/>
              <a:t>INDUCED</a:t>
            </a:r>
          </a:p>
          <a:p>
            <a:pPr eaLnBrk="1" hangingPunct="1"/>
            <a:r>
              <a:rPr lang="en-US" altLang="en-US" sz="3200" b="0"/>
              <a:t>DIPOLE </a:t>
            </a: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4587875" y="2209800"/>
            <a:ext cx="3279775" cy="731838"/>
            <a:chOff x="2890" y="864"/>
            <a:chExt cx="2066" cy="461"/>
          </a:xfrm>
        </p:grpSpPr>
        <p:sp>
          <p:nvSpPr>
            <p:cNvPr id="65587" name="Text Box 31"/>
            <p:cNvSpPr txBox="1">
              <a:spLocks noChangeArrowheads="1"/>
            </p:cNvSpPr>
            <p:nvPr/>
          </p:nvSpPr>
          <p:spPr bwMode="auto">
            <a:xfrm>
              <a:off x="4572" y="864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3200">
                  <a:solidFill>
                    <a:srgbClr val="FF3399"/>
                  </a:solidFill>
                  <a:latin typeface="Symbol" pitchFamily="18" charset="2"/>
                </a:rPr>
                <a:t>d-</a:t>
              </a:r>
            </a:p>
          </p:txBody>
        </p:sp>
        <p:sp>
          <p:nvSpPr>
            <p:cNvPr id="65588" name="Text Box 32"/>
            <p:cNvSpPr txBox="1">
              <a:spLocks noChangeArrowheads="1"/>
            </p:cNvSpPr>
            <p:nvPr/>
          </p:nvSpPr>
          <p:spPr bwMode="auto">
            <a:xfrm>
              <a:off x="2890" y="960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3200">
                  <a:solidFill>
                    <a:srgbClr val="FF3399"/>
                  </a:solidFill>
                  <a:latin typeface="Symbol" pitchFamily="18" charset="2"/>
                </a:rPr>
                <a:t>d+</a:t>
              </a:r>
            </a:p>
          </p:txBody>
        </p:sp>
      </p:grpSp>
      <p:sp>
        <p:nvSpPr>
          <p:cNvPr id="34869" name="Text Box 53"/>
          <p:cNvSpPr txBox="1">
            <a:spLocks noChangeArrowheads="1"/>
          </p:cNvSpPr>
          <p:nvPr/>
        </p:nvSpPr>
        <p:spPr bwMode="auto">
          <a:xfrm>
            <a:off x="1127125" y="3276600"/>
            <a:ext cx="28717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/>
              <a:t>TEMPORARY </a:t>
            </a:r>
          </a:p>
          <a:p>
            <a:pPr eaLnBrk="1" hangingPunct="1"/>
            <a:r>
              <a:rPr lang="en-US" altLang="en-US" sz="3200" b="0"/>
              <a:t>DIPOLE</a:t>
            </a:r>
          </a:p>
        </p:txBody>
      </p:sp>
      <p:sp>
        <p:nvSpPr>
          <p:cNvPr id="34870" name="Text Box 54"/>
          <p:cNvSpPr txBox="1">
            <a:spLocks noChangeArrowheads="1"/>
          </p:cNvSpPr>
          <p:nvPr/>
        </p:nvSpPr>
        <p:spPr bwMode="auto">
          <a:xfrm>
            <a:off x="1204913" y="1241425"/>
            <a:ext cx="1897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/>
              <a:t>non-polar</a:t>
            </a:r>
          </a:p>
        </p:txBody>
      </p:sp>
      <p:sp>
        <p:nvSpPr>
          <p:cNvPr id="65563" name="Oval 34"/>
          <p:cNvSpPr>
            <a:spLocks noChangeArrowheads="1"/>
          </p:cNvSpPr>
          <p:nvPr/>
        </p:nvSpPr>
        <p:spPr bwMode="auto">
          <a:xfrm>
            <a:off x="609600" y="2133600"/>
            <a:ext cx="3276600" cy="9906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en-US" sz="4800">
                <a:solidFill>
                  <a:srgbClr val="660066"/>
                </a:solidFill>
              </a:rPr>
              <a:t>Cl-Cl</a:t>
            </a:r>
          </a:p>
        </p:txBody>
      </p:sp>
      <p:sp>
        <p:nvSpPr>
          <p:cNvPr id="34851" name="Text Box 35"/>
          <p:cNvSpPr txBox="1">
            <a:spLocks noChangeArrowheads="1"/>
          </p:cNvSpPr>
          <p:nvPr/>
        </p:nvSpPr>
        <p:spPr bwMode="auto">
          <a:xfrm>
            <a:off x="838200" y="2438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2" name="Text Box 36"/>
          <p:cNvSpPr txBox="1">
            <a:spLocks noChangeArrowheads="1"/>
          </p:cNvSpPr>
          <p:nvPr/>
        </p:nvSpPr>
        <p:spPr bwMode="auto">
          <a:xfrm>
            <a:off x="990600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66" name="Text Box 37"/>
          <p:cNvSpPr txBox="1">
            <a:spLocks noChangeArrowheads="1"/>
          </p:cNvSpPr>
          <p:nvPr/>
        </p:nvSpPr>
        <p:spPr bwMode="auto">
          <a:xfrm>
            <a:off x="2930525" y="2438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4" name="Text Box 38"/>
          <p:cNvSpPr txBox="1">
            <a:spLocks noChangeArrowheads="1"/>
          </p:cNvSpPr>
          <p:nvPr/>
        </p:nvSpPr>
        <p:spPr bwMode="auto">
          <a:xfrm>
            <a:off x="2701925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5" name="Text Box 39"/>
          <p:cNvSpPr txBox="1">
            <a:spLocks noChangeArrowheads="1"/>
          </p:cNvSpPr>
          <p:nvPr/>
        </p:nvSpPr>
        <p:spPr bwMode="auto">
          <a:xfrm>
            <a:off x="3082925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6" name="Text Box 40"/>
          <p:cNvSpPr txBox="1">
            <a:spLocks noChangeArrowheads="1"/>
          </p:cNvSpPr>
          <p:nvPr/>
        </p:nvSpPr>
        <p:spPr bwMode="auto">
          <a:xfrm>
            <a:off x="3082925" y="2209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7" name="Text Box 41"/>
          <p:cNvSpPr txBox="1">
            <a:spLocks noChangeArrowheads="1"/>
          </p:cNvSpPr>
          <p:nvPr/>
        </p:nvSpPr>
        <p:spPr bwMode="auto">
          <a:xfrm>
            <a:off x="1600200" y="21336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8" name="Text Box 42"/>
          <p:cNvSpPr txBox="1">
            <a:spLocks noChangeArrowheads="1"/>
          </p:cNvSpPr>
          <p:nvPr/>
        </p:nvSpPr>
        <p:spPr bwMode="auto">
          <a:xfrm>
            <a:off x="2057400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59" name="Text Box 43"/>
          <p:cNvSpPr txBox="1">
            <a:spLocks noChangeArrowheads="1"/>
          </p:cNvSpPr>
          <p:nvPr/>
        </p:nvSpPr>
        <p:spPr bwMode="auto">
          <a:xfrm>
            <a:off x="1143000" y="2209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62" name="Text Box 46"/>
          <p:cNvSpPr txBox="1">
            <a:spLocks noChangeArrowheads="1"/>
          </p:cNvSpPr>
          <p:nvPr/>
        </p:nvSpPr>
        <p:spPr bwMode="auto">
          <a:xfrm>
            <a:off x="1371600" y="2438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63" name="Text Box 47"/>
          <p:cNvSpPr txBox="1">
            <a:spLocks noChangeArrowheads="1"/>
          </p:cNvSpPr>
          <p:nvPr/>
        </p:nvSpPr>
        <p:spPr bwMode="auto">
          <a:xfrm>
            <a:off x="2625725" y="2743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64" name="Text Box 48"/>
          <p:cNvSpPr txBox="1">
            <a:spLocks noChangeArrowheads="1"/>
          </p:cNvSpPr>
          <p:nvPr/>
        </p:nvSpPr>
        <p:spPr bwMode="auto">
          <a:xfrm>
            <a:off x="1254125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65" name="Text Box 49"/>
          <p:cNvSpPr txBox="1">
            <a:spLocks noChangeArrowheads="1"/>
          </p:cNvSpPr>
          <p:nvPr/>
        </p:nvSpPr>
        <p:spPr bwMode="auto">
          <a:xfrm>
            <a:off x="1406525" y="2667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e</a:t>
            </a:r>
            <a:r>
              <a:rPr lang="en-US" altLang="en-US" baseline="30000" dirty="0">
                <a:solidFill>
                  <a:srgbClr val="000000"/>
                </a:solidFill>
              </a:rPr>
              <a:t>-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3235325" y="2438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78" name="Text Box 51"/>
          <p:cNvSpPr txBox="1">
            <a:spLocks noChangeArrowheads="1"/>
          </p:cNvSpPr>
          <p:nvPr/>
        </p:nvSpPr>
        <p:spPr bwMode="auto">
          <a:xfrm>
            <a:off x="2438400" y="21336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1787525" y="2743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e</a:t>
            </a:r>
            <a:r>
              <a:rPr lang="en-US" altLang="en-US" baseline="30000" dirty="0">
                <a:solidFill>
                  <a:srgbClr val="000000"/>
                </a:solidFill>
              </a:rPr>
              <a:t>-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5580" name="Text Box 45"/>
          <p:cNvSpPr txBox="1">
            <a:spLocks noChangeArrowheads="1"/>
          </p:cNvSpPr>
          <p:nvPr/>
        </p:nvSpPr>
        <p:spPr bwMode="auto">
          <a:xfrm>
            <a:off x="2168525" y="2743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49" name="Line 33"/>
          <p:cNvSpPr>
            <a:spLocks noChangeShapeType="1"/>
          </p:cNvSpPr>
          <p:nvPr/>
        </p:nvSpPr>
        <p:spPr bwMode="auto">
          <a:xfrm>
            <a:off x="3810000" y="2667000"/>
            <a:ext cx="914400" cy="0"/>
          </a:xfrm>
          <a:prstGeom prst="line">
            <a:avLst/>
          </a:prstGeom>
          <a:noFill/>
          <a:ln w="76200">
            <a:solidFill>
              <a:srgbClr val="00FF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685800" y="2239963"/>
            <a:ext cx="3279775" cy="655637"/>
            <a:chOff x="432" y="1411"/>
            <a:chExt cx="2066" cy="413"/>
          </a:xfrm>
        </p:grpSpPr>
        <p:sp>
          <p:nvSpPr>
            <p:cNvPr id="65585" name="Text Box 59"/>
            <p:cNvSpPr txBox="1">
              <a:spLocks noChangeArrowheads="1"/>
            </p:cNvSpPr>
            <p:nvPr/>
          </p:nvSpPr>
          <p:spPr bwMode="auto">
            <a:xfrm>
              <a:off x="2114" y="1459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3200" dirty="0">
                  <a:solidFill>
                    <a:srgbClr val="FF3399"/>
                  </a:solidFill>
                  <a:latin typeface="Symbol" pitchFamily="18" charset="2"/>
                </a:rPr>
                <a:t>d-</a:t>
              </a:r>
            </a:p>
          </p:txBody>
        </p:sp>
        <p:sp>
          <p:nvSpPr>
            <p:cNvPr id="65586" name="Text Box 60"/>
            <p:cNvSpPr txBox="1">
              <a:spLocks noChangeArrowheads="1"/>
            </p:cNvSpPr>
            <p:nvPr/>
          </p:nvSpPr>
          <p:spPr bwMode="auto">
            <a:xfrm>
              <a:off x="432" y="1411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3200">
                  <a:solidFill>
                    <a:srgbClr val="FF3399"/>
                  </a:solidFill>
                  <a:latin typeface="Symbol" pitchFamily="18" charset="2"/>
                </a:rPr>
                <a:t>d+</a:t>
              </a:r>
            </a:p>
          </p:txBody>
        </p:sp>
      </p:grpSp>
      <p:sp>
        <p:nvSpPr>
          <p:cNvPr id="34877" name="Line 61"/>
          <p:cNvSpPr>
            <a:spLocks noChangeShapeType="1"/>
          </p:cNvSpPr>
          <p:nvPr/>
        </p:nvSpPr>
        <p:spPr bwMode="auto">
          <a:xfrm flipV="1">
            <a:off x="4300538" y="2667000"/>
            <a:ext cx="0" cy="2133600"/>
          </a:xfrm>
          <a:prstGeom prst="line">
            <a:avLst/>
          </a:prstGeom>
          <a:noFill/>
          <a:ln w="762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78" name="Text Box 62"/>
          <p:cNvSpPr txBox="1">
            <a:spLocks noChangeArrowheads="1"/>
          </p:cNvSpPr>
          <p:nvPr/>
        </p:nvSpPr>
        <p:spPr bwMode="auto">
          <a:xfrm>
            <a:off x="1676400" y="4724400"/>
            <a:ext cx="55959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en-US" sz="3200" b="0">
                <a:solidFill>
                  <a:srgbClr val="66FF33"/>
                </a:solidFill>
              </a:rPr>
              <a:t>Dispersion </a:t>
            </a:r>
          </a:p>
          <a:p>
            <a:pPr algn="ctr" eaLnBrk="1" hangingPunct="1"/>
            <a:r>
              <a:rPr lang="en-US" altLang="en-US" sz="3200" b="0">
                <a:solidFill>
                  <a:srgbClr val="66FF33"/>
                </a:solidFill>
              </a:rPr>
              <a:t>(weakest and very short-lived)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4" dur="20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21858 -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0.11858 -4.44444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20" dur="20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0.20191 1.1111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8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57 -1.11111E-6 L 0.21285 -1.1111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7778 L 0.17309 -0.0777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4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41" dur="2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44" dur="20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6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0.15017 -2.22222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L 0.20017 -3.33333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3802 -2.22222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1835 3.33333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59" dur="20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 L 0.19635 0.0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0.03333 L 3.05556E-6 -0.0333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25 -0.01111 L 0.01025 -0.01111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0.06667 L -0.02309 0.066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58 -0.01111 L -0.01476 -0.0111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58 0.04444 L -0.03142 0.04444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58 0.04444 L -0.03142 0.04444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348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452 -0.05556 L 0.03976 -0.0555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85 0.01111 L 0.05642 0.01111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18 -0.06666 L -0.05191 -0.06666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34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3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7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1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3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34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34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6" grpId="0"/>
      <p:bldP spid="34826" grpId="1"/>
      <p:bldP spid="34827" grpId="0"/>
      <p:bldP spid="34827" grpId="1"/>
      <p:bldP spid="34833" grpId="0"/>
      <p:bldP spid="34833" grpId="1"/>
      <p:bldP spid="34835" grpId="0"/>
      <p:bldP spid="34835" grpId="1"/>
      <p:bldP spid="34836" grpId="0"/>
      <p:bldP spid="34838" grpId="0"/>
      <p:bldP spid="34838" grpId="1"/>
      <p:bldP spid="34840" grpId="0"/>
      <p:bldP spid="34840" grpId="1"/>
      <p:bldP spid="34841" grpId="0"/>
      <p:bldP spid="34841" grpId="1"/>
      <p:bldP spid="34845" grpId="0"/>
      <p:bldP spid="34845" grpId="1"/>
      <p:bldP spid="34846" grpId="0"/>
      <p:bldP spid="34846" grpId="1"/>
      <p:bldP spid="34869" grpId="0"/>
      <p:bldP spid="34869" grpId="1"/>
      <p:bldP spid="34870" grpId="0"/>
      <p:bldP spid="34870" grpId="1"/>
      <p:bldP spid="34851" grpId="0"/>
      <p:bldP spid="34851" grpId="1"/>
      <p:bldP spid="34852" grpId="0"/>
      <p:bldP spid="34852" grpId="1"/>
      <p:bldP spid="34854" grpId="0"/>
      <p:bldP spid="34855" grpId="0"/>
      <p:bldP spid="34856" grpId="0"/>
      <p:bldP spid="34856" grpId="1"/>
      <p:bldP spid="34857" grpId="0"/>
      <p:bldP spid="34857" grpId="1"/>
      <p:bldP spid="34858" grpId="0"/>
      <p:bldP spid="34859" grpId="0"/>
      <p:bldP spid="34859" grpId="1"/>
      <p:bldP spid="34862" grpId="0"/>
      <p:bldP spid="34862" grpId="1"/>
      <p:bldP spid="34863" grpId="0"/>
      <p:bldP spid="34864" grpId="0"/>
      <p:bldP spid="34864" grpId="1"/>
      <p:bldP spid="34865" grpId="0"/>
      <p:bldP spid="34865" grpId="1"/>
      <p:bldP spid="34866" grpId="0"/>
      <p:bldP spid="34866" grpId="1"/>
      <p:bldP spid="34860" grpId="0"/>
      <p:bldP spid="34849" grpId="0" animBg="1"/>
      <p:bldP spid="34849" grpId="1" animBg="1"/>
      <p:bldP spid="34849" grpId="2" animBg="1"/>
      <p:bldP spid="34877" grpId="0" animBg="1"/>
      <p:bldP spid="34877" grpId="1" animBg="1"/>
      <p:bldP spid="34878" grpId="0"/>
      <p:bldP spid="348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pPr algn="l"/>
            <a:endParaRPr lang="en-US" dirty="0"/>
          </a:p>
        </p:txBody>
      </p:sp>
      <p:pic>
        <p:nvPicPr>
          <p:cNvPr id="4" name="Picture 8" descr="smi75625_03_un02_pg88"/>
          <p:cNvPicPr>
            <a:picLocks noChangeAspect="1" noChangeArrowheads="1"/>
          </p:cNvPicPr>
          <p:nvPr/>
        </p:nvPicPr>
        <p:blipFill>
          <a:blip r:embed="rId2"/>
          <a:srcRect t="7481"/>
          <a:stretch>
            <a:fillRect/>
          </a:stretch>
        </p:blipFill>
        <p:spPr bwMode="auto">
          <a:xfrm>
            <a:off x="0" y="228600"/>
            <a:ext cx="8915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63575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bg1"/>
                </a:solidFill>
                <a:latin typeface="Arial" charset="0"/>
              </a:rPr>
              <a:t>Example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822325" y="2057400"/>
            <a:ext cx="3208338" cy="1371600"/>
            <a:chOff x="518" y="1296"/>
            <a:chExt cx="2021" cy="864"/>
          </a:xfrm>
        </p:grpSpPr>
        <p:sp>
          <p:nvSpPr>
            <p:cNvPr id="73760" name="Oval 6"/>
            <p:cNvSpPr>
              <a:spLocks noChangeArrowheads="1"/>
            </p:cNvSpPr>
            <p:nvPr/>
          </p:nvSpPr>
          <p:spPr bwMode="auto">
            <a:xfrm>
              <a:off x="912" y="1536"/>
              <a:ext cx="384" cy="384"/>
            </a:xfrm>
            <a:prstGeom prst="ellipse">
              <a:avLst/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altLang="en-US" sz="3200">
                  <a:solidFill>
                    <a:srgbClr val="000000"/>
                  </a:solidFill>
                </a:rPr>
                <a:t>H</a:t>
              </a:r>
            </a:p>
          </p:txBody>
        </p:sp>
        <p:sp>
          <p:nvSpPr>
            <p:cNvPr id="73761" name="Oval 8"/>
            <p:cNvSpPr>
              <a:spLocks noChangeArrowheads="1"/>
            </p:cNvSpPr>
            <p:nvPr/>
          </p:nvSpPr>
          <p:spPr bwMode="auto">
            <a:xfrm>
              <a:off x="1296" y="1296"/>
              <a:ext cx="912" cy="864"/>
            </a:xfrm>
            <a:prstGeom prst="ellipse">
              <a:avLst/>
            </a:prstGeom>
            <a:gradFill rotWithShape="1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altLang="en-US" sz="3200">
                  <a:solidFill>
                    <a:srgbClr val="000000"/>
                  </a:solidFill>
                </a:rPr>
                <a:t>Cl</a:t>
              </a:r>
            </a:p>
          </p:txBody>
        </p:sp>
        <p:sp>
          <p:nvSpPr>
            <p:cNvPr id="73762" name="Text Box 9"/>
            <p:cNvSpPr txBox="1">
              <a:spLocks noChangeArrowheads="1"/>
            </p:cNvSpPr>
            <p:nvPr/>
          </p:nvSpPr>
          <p:spPr bwMode="auto">
            <a:xfrm>
              <a:off x="518" y="1488"/>
              <a:ext cx="38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3200">
                  <a:solidFill>
                    <a:srgbClr val="00FFFF"/>
                  </a:solidFill>
                  <a:latin typeface="Symbol" pitchFamily="18" charset="2"/>
                </a:rPr>
                <a:t>d</a:t>
              </a:r>
              <a:r>
                <a:rPr lang="en-US" altLang="en-US" sz="3200">
                  <a:solidFill>
                    <a:srgbClr val="00FFFF"/>
                  </a:solidFill>
                  <a:latin typeface="Times New Roman" pitchFamily="18" charset="0"/>
                </a:rPr>
                <a:t>+</a:t>
              </a:r>
            </a:p>
          </p:txBody>
        </p:sp>
        <p:sp>
          <p:nvSpPr>
            <p:cNvPr id="73763" name="Text Box 10"/>
            <p:cNvSpPr txBox="1">
              <a:spLocks noChangeArrowheads="1"/>
            </p:cNvSpPr>
            <p:nvPr/>
          </p:nvSpPr>
          <p:spPr bwMode="auto">
            <a:xfrm>
              <a:off x="2155" y="1488"/>
              <a:ext cx="3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en-US" sz="3200">
                  <a:solidFill>
                    <a:srgbClr val="00FFFF"/>
                  </a:solidFill>
                  <a:latin typeface="Symbol" pitchFamily="18" charset="2"/>
                </a:rPr>
                <a:t>d-</a:t>
              </a:r>
              <a:endParaRPr lang="en-US" altLang="en-US" sz="3200">
                <a:solidFill>
                  <a:srgbClr val="00FFFF"/>
                </a:solidFill>
                <a:latin typeface="Times New Roman" pitchFamily="18" charset="0"/>
              </a:endParaRPr>
            </a:p>
          </p:txBody>
        </p:sp>
      </p:grpSp>
      <p:sp>
        <p:nvSpPr>
          <p:cNvPr id="73732" name="Oval 4"/>
          <p:cNvSpPr>
            <a:spLocks noChangeArrowheads="1"/>
          </p:cNvSpPr>
          <p:nvPr/>
        </p:nvSpPr>
        <p:spPr bwMode="auto">
          <a:xfrm>
            <a:off x="4953000" y="2133600"/>
            <a:ext cx="3276600" cy="990600"/>
          </a:xfrm>
          <a:prstGeom prst="ellipse">
            <a:avLst/>
          </a:pr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altLang="en-US" sz="4800">
                <a:solidFill>
                  <a:srgbClr val="660066"/>
                </a:solidFill>
              </a:rPr>
              <a:t>Ar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5105400" y="2438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5257800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5" name="Text Box 13"/>
          <p:cNvSpPr txBox="1">
            <a:spLocks noChangeArrowheads="1"/>
          </p:cNvSpPr>
          <p:nvPr/>
        </p:nvSpPr>
        <p:spPr bwMode="auto">
          <a:xfrm>
            <a:off x="7045325" y="2362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6" name="Text Box 14"/>
          <p:cNvSpPr txBox="1">
            <a:spLocks noChangeArrowheads="1"/>
          </p:cNvSpPr>
          <p:nvPr/>
        </p:nvSpPr>
        <p:spPr bwMode="auto">
          <a:xfrm>
            <a:off x="6969125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7" name="Text Box 15"/>
          <p:cNvSpPr txBox="1">
            <a:spLocks noChangeArrowheads="1"/>
          </p:cNvSpPr>
          <p:nvPr/>
        </p:nvSpPr>
        <p:spPr bwMode="auto">
          <a:xfrm>
            <a:off x="7350125" y="2667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8" name="Text Box 16"/>
          <p:cNvSpPr txBox="1">
            <a:spLocks noChangeArrowheads="1"/>
          </p:cNvSpPr>
          <p:nvPr/>
        </p:nvSpPr>
        <p:spPr bwMode="auto">
          <a:xfrm>
            <a:off x="7350125" y="21336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9" name="Text Box 17"/>
          <p:cNvSpPr txBox="1">
            <a:spLocks noChangeArrowheads="1"/>
          </p:cNvSpPr>
          <p:nvPr/>
        </p:nvSpPr>
        <p:spPr bwMode="auto">
          <a:xfrm>
            <a:off x="7807325" y="2362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5867400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6324600" y="1981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5410200" y="21336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6054725" y="2743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44" name="Text Box 22"/>
          <p:cNvSpPr txBox="1">
            <a:spLocks noChangeArrowheads="1"/>
          </p:cNvSpPr>
          <p:nvPr/>
        </p:nvSpPr>
        <p:spPr bwMode="auto">
          <a:xfrm>
            <a:off x="6435725" y="2743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867400" y="2362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46" name="Text Box 24"/>
          <p:cNvSpPr txBox="1">
            <a:spLocks noChangeArrowheads="1"/>
          </p:cNvSpPr>
          <p:nvPr/>
        </p:nvSpPr>
        <p:spPr bwMode="auto">
          <a:xfrm>
            <a:off x="6892925" y="26670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5521325" y="2362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5673725" y="25908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49" name="Text Box 27"/>
          <p:cNvSpPr txBox="1">
            <a:spLocks noChangeArrowheads="1"/>
          </p:cNvSpPr>
          <p:nvPr/>
        </p:nvSpPr>
        <p:spPr bwMode="auto">
          <a:xfrm>
            <a:off x="7502525" y="23622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50" name="Text Box 28"/>
          <p:cNvSpPr txBox="1">
            <a:spLocks noChangeArrowheads="1"/>
          </p:cNvSpPr>
          <p:nvPr/>
        </p:nvSpPr>
        <p:spPr bwMode="auto">
          <a:xfrm>
            <a:off x="6705600" y="2057400"/>
            <a:ext cx="42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e</a:t>
            </a:r>
            <a:r>
              <a:rPr lang="en-US" altLang="en-US" baseline="30000">
                <a:solidFill>
                  <a:srgbClr val="000000"/>
                </a:solidFill>
              </a:rPr>
              <a:t>-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51" name="Text Box 29"/>
          <p:cNvSpPr txBox="1">
            <a:spLocks noChangeArrowheads="1"/>
          </p:cNvSpPr>
          <p:nvPr/>
        </p:nvSpPr>
        <p:spPr bwMode="auto">
          <a:xfrm>
            <a:off x="1736725" y="3505200"/>
            <a:ext cx="217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/>
              <a:t>A DIPOLE </a:t>
            </a:r>
          </a:p>
          <a:p>
            <a:pPr eaLnBrk="1" hangingPunct="1"/>
            <a:r>
              <a:rPr lang="en-US" altLang="en-US" sz="3200" b="0"/>
              <a:t>(it’s polar)</a:t>
            </a: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5486400" y="3276600"/>
            <a:ext cx="2073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/>
              <a:t>non-polar</a:t>
            </a:r>
          </a:p>
        </p:txBody>
      </p:sp>
      <p:sp>
        <p:nvSpPr>
          <p:cNvPr id="29749" name="Text Box 53"/>
          <p:cNvSpPr txBox="1">
            <a:spLocks noChangeArrowheads="1"/>
          </p:cNvSpPr>
          <p:nvPr/>
        </p:nvSpPr>
        <p:spPr bwMode="auto">
          <a:xfrm>
            <a:off x="5656263" y="914400"/>
            <a:ext cx="20367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/>
              <a:t>INDUCED</a:t>
            </a:r>
          </a:p>
          <a:p>
            <a:pPr eaLnBrk="1" hangingPunct="1"/>
            <a:r>
              <a:rPr lang="en-US" altLang="en-US" sz="3200" b="0"/>
              <a:t>DIPOLE </a:t>
            </a:r>
          </a:p>
        </p:txBody>
      </p:sp>
      <p:sp>
        <p:nvSpPr>
          <p:cNvPr id="29750" name="Text Box 54"/>
          <p:cNvSpPr txBox="1">
            <a:spLocks noChangeArrowheads="1"/>
          </p:cNvSpPr>
          <p:nvPr/>
        </p:nvSpPr>
        <p:spPr bwMode="auto">
          <a:xfrm>
            <a:off x="8156575" y="2301875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>
                <a:solidFill>
                  <a:srgbClr val="FF3399"/>
                </a:solidFill>
                <a:latin typeface="Symbol" pitchFamily="18" charset="2"/>
              </a:rPr>
              <a:t>d-</a:t>
            </a:r>
          </a:p>
        </p:txBody>
      </p:sp>
      <p:sp>
        <p:nvSpPr>
          <p:cNvPr id="29751" name="Text Box 55"/>
          <p:cNvSpPr txBox="1">
            <a:spLocks noChangeArrowheads="1"/>
          </p:cNvSpPr>
          <p:nvPr/>
        </p:nvSpPr>
        <p:spPr bwMode="auto">
          <a:xfrm>
            <a:off x="4876800" y="2316163"/>
            <a:ext cx="60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>
                <a:solidFill>
                  <a:srgbClr val="FF3399"/>
                </a:solidFill>
                <a:latin typeface="Symbol" pitchFamily="18" charset="2"/>
              </a:rPr>
              <a:t>d+</a:t>
            </a:r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>
            <a:off x="4343400" y="2743200"/>
            <a:ext cx="914400" cy="0"/>
          </a:xfrm>
          <a:prstGeom prst="line">
            <a:avLst/>
          </a:prstGeom>
          <a:noFill/>
          <a:ln w="76200">
            <a:solidFill>
              <a:srgbClr val="00FF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53" name="Line 57"/>
          <p:cNvSpPr>
            <a:spLocks noChangeShapeType="1"/>
          </p:cNvSpPr>
          <p:nvPr/>
        </p:nvSpPr>
        <p:spPr bwMode="auto">
          <a:xfrm flipV="1">
            <a:off x="4648200" y="3048000"/>
            <a:ext cx="0" cy="2133600"/>
          </a:xfrm>
          <a:prstGeom prst="line">
            <a:avLst/>
          </a:prstGeom>
          <a:noFill/>
          <a:ln w="76200">
            <a:solidFill>
              <a:srgbClr val="66FF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54" name="Text Box 58"/>
          <p:cNvSpPr txBox="1">
            <a:spLocks noChangeArrowheads="1"/>
          </p:cNvSpPr>
          <p:nvPr/>
        </p:nvSpPr>
        <p:spPr bwMode="auto">
          <a:xfrm>
            <a:off x="2862263" y="5105400"/>
            <a:ext cx="460533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0">
                <a:solidFill>
                  <a:srgbClr val="66FF33"/>
                </a:solidFill>
              </a:rPr>
              <a:t>Dipole – Induced Dipole </a:t>
            </a:r>
          </a:p>
          <a:p>
            <a:pPr eaLnBrk="1" hangingPunct="1"/>
            <a:r>
              <a:rPr lang="en-US" altLang="en-US" sz="3200" b="0">
                <a:solidFill>
                  <a:srgbClr val="66FF33"/>
                </a:solidFill>
              </a:rPr>
              <a:t>(weak and short-lived)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152400" y="6172200"/>
            <a:ext cx="92202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sz="3200" b="0" kern="0" dirty="0">
                <a:solidFill>
                  <a:srgbClr val="FFFF00"/>
                </a:solidFill>
                <a:latin typeface="Arial" panose="020B0604020202020204" pitchFamily="34" charset="0"/>
              </a:rPr>
              <a:t>			</a:t>
            </a:r>
            <a:r>
              <a:rPr lang="en-US" sz="3200" b="0" kern="0" dirty="0">
                <a:solidFill>
                  <a:srgbClr val="FFFFFF"/>
                </a:solidFill>
                <a:latin typeface="Arial" panose="020B0604020202020204" pitchFamily="34" charset="0"/>
              </a:rPr>
              <a:t>b/w a polar &amp; a non-polar molecule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 L 0.11667 0.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9" dur="2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12" dur="2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12691 -3.33333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22222E-6 L 0.13524 0.0111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" y="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21" dur="2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0.17691 2.22222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27" dur="2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11111E-6 L 0.19809 -1.11111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h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29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29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29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 L -0.06528 0.0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29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9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9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7" grpId="0"/>
      <p:bldP spid="29707" grpId="1"/>
      <p:bldP spid="29708" grpId="0"/>
      <p:bldP spid="29708" grpId="1"/>
      <p:bldP spid="29714" grpId="0"/>
      <p:bldP spid="29714" grpId="1"/>
      <p:bldP spid="29715" grpId="0"/>
      <p:bldP spid="29715" grpId="1"/>
      <p:bldP spid="29716" grpId="0"/>
      <p:bldP spid="29716" grpId="1"/>
      <p:bldP spid="29717" grpId="0"/>
      <p:bldP spid="29719" grpId="0"/>
      <p:bldP spid="29719" grpId="1"/>
      <p:bldP spid="29721" grpId="0"/>
      <p:bldP spid="29721" grpId="1"/>
      <p:bldP spid="29722" grpId="0"/>
      <p:bldP spid="29722" grpId="1"/>
      <p:bldP spid="29726" grpId="0"/>
      <p:bldP spid="29726" grpId="1"/>
      <p:bldP spid="29749" grpId="0"/>
      <p:bldP spid="29750" grpId="0"/>
      <p:bldP spid="29750" grpId="1"/>
      <p:bldP spid="29751" grpId="0"/>
      <p:bldP spid="29751" grpId="1"/>
      <p:bldP spid="29752" grpId="0" animBg="1"/>
      <p:bldP spid="29752" grpId="1" animBg="1"/>
      <p:bldP spid="29753" grpId="0" animBg="1"/>
      <p:bldP spid="29753" grpId="1" animBg="1"/>
      <p:bldP spid="29754" grpId="0"/>
      <p:bldP spid="2975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1600" y="228600"/>
            <a:ext cx="8915400" cy="1143000"/>
          </a:xfrm>
        </p:spPr>
        <p:txBody>
          <a:bodyPr>
            <a:normAutofit fontScale="90000"/>
          </a:bodyPr>
          <a:lstStyle/>
          <a:p>
            <a:pPr marL="342900" indent="-342900" algn="l">
              <a:buFont typeface="Arial" pitchFamily="34" charset="0"/>
              <a:buChar char="•"/>
              <a:defRPr/>
            </a:pPr>
            <a:r>
              <a:rPr lang="en-US" sz="2400" kern="1200" dirty="0">
                <a:solidFill>
                  <a:schemeClr val="tx1"/>
                </a:solidFill>
                <a:ea typeface="+mn-ea"/>
                <a:cs typeface="+mn-cs"/>
              </a:rPr>
              <a:t>Organic compound that contain only carbon and hydrogen (hydrocarbon) are weekly attracted to each other by Van Der Waals </a:t>
            </a:r>
            <a:r>
              <a:rPr lang="en-US" sz="2400" kern="1200" dirty="0" smtClean="0">
                <a:solidFill>
                  <a:schemeClr val="tx1"/>
                </a:solidFill>
                <a:ea typeface="+mn-ea"/>
                <a:cs typeface="+mn-cs"/>
              </a:rPr>
              <a:t>forces</a:t>
            </a:r>
            <a:endParaRPr lang="ar-SA" sz="2400" kern="12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52400" y="1568450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en-US" sz="3200" b="0" dirty="0">
                <a:solidFill>
                  <a:srgbClr val="00B0F0"/>
                </a:solidFill>
                <a:latin typeface="+mj-lt"/>
              </a:rPr>
              <a:t>These attractive forces increase as molecular size increases.</a:t>
            </a:r>
            <a:endParaRPr lang="ar-SA" sz="3200" b="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3" name="مستطيل 2"/>
          <p:cNvSpPr>
            <a:spLocks noChangeArrowheads="1"/>
          </p:cNvSpPr>
          <p:nvPr/>
        </p:nvSpPr>
        <p:spPr bwMode="auto">
          <a:xfrm>
            <a:off x="935038" y="2668588"/>
            <a:ext cx="801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dirty="0"/>
              <a:t>CH4</a:t>
            </a:r>
            <a:endParaRPr lang="ar-SA" altLang="en-US" dirty="0"/>
          </a:p>
        </p:txBody>
      </p:sp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505200" y="2266950"/>
          <a:ext cx="4916488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S ChemDraw Drawing" r:id="rId3" imgW="2081784" imgH="594360" progId="">
                  <p:embed/>
                </p:oleObj>
              </mc:Choice>
              <mc:Fallback>
                <p:oleObj name="CS ChemDraw Drawing" r:id="rId3" imgW="2081784" imgH="594360" progId="">
                  <p:embed/>
                  <p:pic>
                    <p:nvPicPr>
                      <p:cNvPr id="0" name="كائن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266950"/>
                        <a:ext cx="4916488" cy="1404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596900" y="3732213"/>
            <a:ext cx="1447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Mp -180</a:t>
            </a:r>
          </a:p>
          <a:p>
            <a:pPr eaLnBrk="1" hangingPunct="1"/>
            <a:r>
              <a:rPr lang="en-US" altLang="en-US"/>
              <a:t>bp -162</a:t>
            </a:r>
            <a:endParaRPr lang="ar-SA" altLang="en-US"/>
          </a:p>
        </p:txBody>
      </p:sp>
      <p:sp>
        <p:nvSpPr>
          <p:cNvPr id="7" name="مربع نص 6"/>
          <p:cNvSpPr txBox="1">
            <a:spLocks noChangeArrowheads="1"/>
          </p:cNvSpPr>
          <p:nvPr/>
        </p:nvSpPr>
        <p:spPr bwMode="auto">
          <a:xfrm>
            <a:off x="4902200" y="3962400"/>
            <a:ext cx="23241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/>
              <a:t>hexane</a:t>
            </a:r>
          </a:p>
          <a:p>
            <a:pPr algn="ctr" eaLnBrk="1" hangingPunct="1"/>
            <a:r>
              <a:rPr lang="en-US" altLang="en-US"/>
              <a:t>Mp -95</a:t>
            </a:r>
          </a:p>
          <a:p>
            <a:pPr algn="ctr" eaLnBrk="1" hangingPunct="1"/>
            <a:r>
              <a:rPr lang="en-US" altLang="en-US"/>
              <a:t>bp +69</a:t>
            </a:r>
            <a:endParaRPr lang="ar-SA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>
                <a:ea typeface="굴림" charset="-127"/>
              </a:rPr>
              <a:t> The larger the surface area of a mol, the stronger the van </a:t>
            </a:r>
            <a:r>
              <a:rPr lang="en-US" altLang="ko-KR" dirty="0" err="1" smtClean="0">
                <a:ea typeface="굴림" charset="-127"/>
              </a:rPr>
              <a:t>der</a:t>
            </a:r>
            <a:r>
              <a:rPr lang="en-US" altLang="ko-KR" dirty="0" smtClean="0">
                <a:ea typeface="굴림" charset="-127"/>
              </a:rPr>
              <a:t> Waals forces.</a:t>
            </a:r>
            <a:br>
              <a:rPr lang="en-US" altLang="ko-KR" dirty="0" smtClean="0">
                <a:ea typeface="굴림" charset="-127"/>
              </a:rPr>
            </a:br>
            <a:endParaRPr lang="en-US" dirty="0"/>
          </a:p>
        </p:txBody>
      </p:sp>
      <p:pic>
        <p:nvPicPr>
          <p:cNvPr id="4" name="Picture 9" descr="smi75625_03_0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ডাইপোল-ডাইপোল আকর্ষণ বলঃ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8" descr="smi75625_03_un04_pg89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4400" y="2450574"/>
            <a:ext cx="7391400" cy="295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عنصر نائب لرقم الشريحة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B940A9-0471-48DA-BE7C-E9604ACEAF13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75779" name="مربع نص 2"/>
          <p:cNvSpPr txBox="1">
            <a:spLocks noChangeArrowheads="1"/>
          </p:cNvSpPr>
          <p:nvPr/>
        </p:nvSpPr>
        <p:spPr bwMode="auto">
          <a:xfrm>
            <a:off x="609600" y="381000"/>
            <a:ext cx="8077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The attractive forces between molecules increases when functional groups containing electronegative atoms such as chlorine, oxygen and nitrogen are present.</a:t>
            </a:r>
            <a:endParaRPr lang="ar-SA" altLang="en-US"/>
          </a:p>
        </p:txBody>
      </p:sp>
      <p:pic>
        <p:nvPicPr>
          <p:cNvPr id="757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82184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781" name="مربع نص 3"/>
          <p:cNvSpPr txBox="1">
            <a:spLocks noChangeArrowheads="1"/>
          </p:cNvSpPr>
          <p:nvPr/>
        </p:nvSpPr>
        <p:spPr bwMode="auto">
          <a:xfrm>
            <a:off x="457200" y="4267200"/>
            <a:ext cx="1600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mp -137C</a:t>
            </a:r>
          </a:p>
          <a:p>
            <a:pPr algn="ctr" eaLnBrk="1" hangingPunct="1"/>
            <a:r>
              <a:rPr lang="en-US" altLang="en-US"/>
              <a:t>bp 0C</a:t>
            </a:r>
            <a:endParaRPr lang="ar-SA" altLang="en-US"/>
          </a:p>
        </p:txBody>
      </p:sp>
      <p:sp>
        <p:nvSpPr>
          <p:cNvPr id="75782" name="مربع نص 5"/>
          <p:cNvSpPr txBox="1">
            <a:spLocks noChangeArrowheads="1"/>
          </p:cNvSpPr>
          <p:nvPr/>
        </p:nvSpPr>
        <p:spPr bwMode="auto">
          <a:xfrm>
            <a:off x="3048000" y="4238625"/>
            <a:ext cx="1600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mp -117C</a:t>
            </a:r>
          </a:p>
          <a:p>
            <a:pPr algn="ctr" eaLnBrk="1" hangingPunct="1"/>
            <a:r>
              <a:rPr lang="en-US" altLang="en-US"/>
              <a:t>bp +35C</a:t>
            </a:r>
            <a:endParaRPr lang="ar-SA" altLang="en-US"/>
          </a:p>
        </p:txBody>
      </p:sp>
      <p:sp>
        <p:nvSpPr>
          <p:cNvPr id="75783" name="مربع نص 6"/>
          <p:cNvSpPr txBox="1">
            <a:spLocks noChangeArrowheads="1"/>
          </p:cNvSpPr>
          <p:nvPr/>
        </p:nvSpPr>
        <p:spPr bwMode="auto">
          <a:xfrm>
            <a:off x="6400800" y="4238625"/>
            <a:ext cx="1600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mp -94C</a:t>
            </a:r>
          </a:p>
          <a:p>
            <a:pPr algn="ctr" eaLnBrk="1" hangingPunct="1"/>
            <a:r>
              <a:rPr lang="en-US" altLang="en-US"/>
              <a:t>bp +56C</a:t>
            </a:r>
            <a:endParaRPr lang="ar-SA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pc="-300" dirty="0" smtClean="0">
                <a:solidFill>
                  <a:srgbClr val="00B050"/>
                </a:solidFill>
              </a:rPr>
              <a:t>হাইড্রোজেন বন্ধন</a:t>
            </a:r>
            <a:endParaRPr lang="en-US" spc="-300" dirty="0">
              <a:solidFill>
                <a:srgbClr val="00B050"/>
              </a:solidFill>
            </a:endParaRPr>
          </a:p>
        </p:txBody>
      </p:sp>
      <p:pic>
        <p:nvPicPr>
          <p:cNvPr id="4" name="Picture 10" descr="smi75625_03_un05_pg8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2362200"/>
            <a:ext cx="800716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عنصر نائب لرقم الشريحة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1D2B1E-BE91-4369-812B-0F0AAF00F4BE}" type="slidenum">
              <a:rPr lang="en-US" altLang="ko-KR"/>
              <a:pPr/>
              <a:t>12</a:t>
            </a:fld>
            <a:endParaRPr lang="en-US" altLang="ko-KR"/>
          </a:p>
        </p:txBody>
      </p:sp>
      <p:graphicFrame>
        <p:nvGraphicFramePr>
          <p:cNvPr id="3" name="كائن 2"/>
          <p:cNvGraphicFramePr>
            <a:graphicFrameLocks noChangeAspect="1"/>
          </p:cNvGraphicFramePr>
          <p:nvPr/>
        </p:nvGraphicFramePr>
        <p:xfrm>
          <a:off x="457200" y="1447800"/>
          <a:ext cx="20716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S ChemDraw Drawing" r:id="rId3" imgW="812292" imgH="179832" progId="">
                  <p:embed/>
                </p:oleObj>
              </mc:Choice>
              <mc:Fallback>
                <p:oleObj name="CS ChemDraw Drawing" r:id="rId3" imgW="812292" imgH="179832" progId="">
                  <p:embed/>
                  <p:pic>
                    <p:nvPicPr>
                      <p:cNvPr id="0" name="كائن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447800"/>
                        <a:ext cx="207168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كائن 3"/>
          <p:cNvGraphicFramePr>
            <a:graphicFrameLocks noChangeAspect="1"/>
          </p:cNvGraphicFramePr>
          <p:nvPr/>
        </p:nvGraphicFramePr>
        <p:xfrm>
          <a:off x="3886200" y="990600"/>
          <a:ext cx="4648200" cy="394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S ChemDraw Drawing" r:id="rId5" imgW="3497580" imgH="2971800" progId="">
                  <p:embed/>
                </p:oleObj>
              </mc:Choice>
              <mc:Fallback>
                <p:oleObj name="CS ChemDraw Drawing" r:id="rId5" imgW="3497580" imgH="2971800" progId="">
                  <p:embed/>
                  <p:pic>
                    <p:nvPicPr>
                      <p:cNvPr id="0" name="كائن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990600"/>
                        <a:ext cx="4648200" cy="394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685800" y="304800"/>
            <a:ext cx="7620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/>
              <a:t>Which of the following have high boiling point</a:t>
            </a:r>
            <a:endParaRPr lang="ar-SA" altLang="en-US"/>
          </a:p>
        </p:txBody>
      </p:sp>
      <p:sp>
        <p:nvSpPr>
          <p:cNvPr id="6" name="مستطيل 5"/>
          <p:cNvSpPr>
            <a:spLocks noChangeArrowheads="1"/>
          </p:cNvSpPr>
          <p:nvPr/>
        </p:nvSpPr>
        <p:spPr bwMode="auto">
          <a:xfrm>
            <a:off x="228600" y="2057400"/>
            <a:ext cx="2667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800"/>
              <a:t>Ethane </a:t>
            </a:r>
          </a:p>
          <a:p>
            <a:pPr algn="ctr" eaLnBrk="1" hangingPunct="1"/>
            <a:r>
              <a:rPr lang="en-US" altLang="en-US" sz="1800"/>
              <a:t>bp. -88 C</a:t>
            </a:r>
          </a:p>
          <a:p>
            <a:pPr algn="ctr" eaLnBrk="1" hangingPunct="1"/>
            <a:r>
              <a:rPr lang="en-US" altLang="en-US" sz="1800"/>
              <a:t>mp - 172</a:t>
            </a:r>
          </a:p>
          <a:p>
            <a:pPr algn="ctr" eaLnBrk="1" hangingPunct="1"/>
            <a:r>
              <a:rPr lang="en-US" altLang="en-US" sz="1800"/>
              <a:t>gas at room temp.</a:t>
            </a:r>
            <a:endParaRPr lang="ar-SA" altLang="en-US" sz="1800"/>
          </a:p>
        </p:txBody>
      </p:sp>
      <p:sp>
        <p:nvSpPr>
          <p:cNvPr id="7" name="مستطيل 6"/>
          <p:cNvSpPr>
            <a:spLocks noChangeArrowheads="1"/>
          </p:cNvSpPr>
          <p:nvPr/>
        </p:nvSpPr>
        <p:spPr bwMode="auto">
          <a:xfrm>
            <a:off x="5562600" y="4630738"/>
            <a:ext cx="2971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800"/>
              <a:t>ethanol </a:t>
            </a:r>
          </a:p>
          <a:p>
            <a:pPr algn="ctr" eaLnBrk="1" hangingPunct="1"/>
            <a:r>
              <a:rPr lang="en-US" altLang="en-US" sz="1800"/>
              <a:t>bp. +65 C</a:t>
            </a:r>
          </a:p>
          <a:p>
            <a:pPr algn="ctr" eaLnBrk="1" hangingPunct="1"/>
            <a:r>
              <a:rPr lang="en-US" altLang="en-US" sz="1800"/>
              <a:t>mp - 97</a:t>
            </a:r>
          </a:p>
          <a:p>
            <a:pPr algn="ctr" eaLnBrk="1" hangingPunct="1"/>
            <a:r>
              <a:rPr lang="en-US" altLang="en-US" sz="1800"/>
              <a:t>liquid at room temp.</a:t>
            </a:r>
            <a:endParaRPr lang="ar-SA" altLang="en-US" sz="1800"/>
          </a:p>
        </p:txBody>
      </p:sp>
      <p:sp>
        <p:nvSpPr>
          <p:cNvPr id="8" name="مربع نص 7"/>
          <p:cNvSpPr txBox="1">
            <a:spLocks noChangeArrowheads="1"/>
          </p:cNvSpPr>
          <p:nvPr/>
        </p:nvSpPr>
        <p:spPr bwMode="auto">
          <a:xfrm>
            <a:off x="609600" y="5830888"/>
            <a:ext cx="4114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/>
              <a:t>Hydrogen bond is an even stronger intermolecular attractive force</a:t>
            </a:r>
            <a:endParaRPr lang="ar-SA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l"/>
            <a:r>
              <a:rPr lang="bn-BD" b="1" dirty="0" smtClean="0">
                <a:solidFill>
                  <a:srgbClr val="FF0000"/>
                </a:solidFill>
              </a:rPr>
              <a:t>হাইড্রোজেন বন্ধনের প্রকারভেদঃ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7650" name="Picture 2" descr="F:\class\xi chemistry\3 chemistry\intra-h-bonding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828800"/>
            <a:ext cx="3248479" cy="1895740"/>
          </a:xfrm>
          <a:prstGeom prst="rect">
            <a:avLst/>
          </a:prstGeom>
          <a:noFill/>
        </p:spPr>
      </p:pic>
      <p:pic>
        <p:nvPicPr>
          <p:cNvPr id="27651" name="Picture 3" descr="F:\class\xi chemistry\3 chemistry\intermolecular-hydrogen-bond-illustration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4343400"/>
            <a:ext cx="2486025" cy="157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r>
              <a:rPr lang="bn-BD" spc="-300" dirty="0" smtClean="0">
                <a:solidFill>
                  <a:srgbClr val="00B0F0"/>
                </a:solidFill>
              </a:rPr>
              <a:t>ব্যাখ্যা মূলক প্রশ্নঃ</a:t>
            </a:r>
            <a:endParaRPr lang="en-US" spc="-3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pc="-300" dirty="0" smtClean="0"/>
              <a:t>হাইড্রোজেন ফ্লুরাইড </a:t>
            </a:r>
            <a:r>
              <a:rPr lang="en-US" spc="-300" dirty="0" smtClean="0"/>
              <a:t>19.5</a:t>
            </a:r>
            <a:r>
              <a:rPr lang="en-US" spc="-300" baseline="30000" dirty="0" smtClean="0"/>
              <a:t>0 </a:t>
            </a:r>
            <a:r>
              <a:rPr lang="en-US" spc="-300" baseline="-25000" dirty="0" smtClean="0"/>
              <a:t> </a:t>
            </a:r>
            <a:r>
              <a:rPr lang="en-US" spc="-300" dirty="0" smtClean="0"/>
              <a:t>  C </a:t>
            </a:r>
            <a:r>
              <a:rPr lang="bn-BD" spc="-300" dirty="0" smtClean="0"/>
              <a:t>তাপমাত্রায় তরল হলেও </a:t>
            </a:r>
            <a:r>
              <a:rPr lang="en-US" spc="-300" dirty="0" err="1" smtClean="0"/>
              <a:t>HCl</a:t>
            </a:r>
            <a:r>
              <a:rPr lang="en-US" spc="-300" dirty="0" smtClean="0"/>
              <a:t>, </a:t>
            </a:r>
            <a:r>
              <a:rPr lang="en-US" spc="-300" dirty="0" err="1" smtClean="0"/>
              <a:t>HBr</a:t>
            </a:r>
            <a:r>
              <a:rPr lang="en-US" spc="-300" dirty="0" smtClean="0"/>
              <a:t>, HI </a:t>
            </a:r>
            <a:r>
              <a:rPr lang="bn-BD" spc="-300" dirty="0" smtClean="0"/>
              <a:t>গ্যাসীয় হয় কেন? </a:t>
            </a:r>
          </a:p>
          <a:p>
            <a:r>
              <a:rPr lang="bn-BD" spc="-300" dirty="0" smtClean="0"/>
              <a:t>কক্ষ তাপমাত্রায় পানি তরল কিন্তু হাইড্রোজেন সালফাইড গ্যাসীয় কেন ?</a:t>
            </a:r>
          </a:p>
          <a:p>
            <a:r>
              <a:rPr lang="bn-BD" spc="-300" dirty="0" smtClean="0"/>
              <a:t>অ্যামোনিয়া অপেক্ষা ফসফিন এর  গলনাংক –স্ফুটনাংক কম কেন? </a:t>
            </a:r>
          </a:p>
          <a:p>
            <a:r>
              <a:rPr lang="bn-BD" spc="-300" dirty="0" smtClean="0"/>
              <a:t>ইথানোয়িক এসিড ডাইমার গঠন করে কেন ? </a:t>
            </a:r>
          </a:p>
          <a:p>
            <a:endParaRPr lang="en-US" spc="-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US" b="1" spc="-300" dirty="0" smtClean="0">
              <a:solidFill>
                <a:srgbClr val="0070C0"/>
              </a:solidFill>
            </a:endParaRPr>
          </a:p>
          <a:p>
            <a:r>
              <a:rPr lang="bn-BD" b="1" spc="-300" dirty="0" smtClean="0">
                <a:solidFill>
                  <a:srgbClr val="0070C0"/>
                </a:solidFill>
              </a:rPr>
              <a:t>সম আণবিক ভর বিশিষ্ট ইথারের চেয়ে অ্যালকোহলের স্ফুটনাংক বেশি কেন ? </a:t>
            </a:r>
          </a:p>
          <a:p>
            <a:endParaRPr lang="en-US" b="1" spc="-3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526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bn-BD" b="1" dirty="0" smtClean="0">
                <a:solidFill>
                  <a:srgbClr val="FFC000"/>
                </a:solidFill>
              </a:rPr>
              <a:t>হাইড্রোজেন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bn-BD" b="1" dirty="0" smtClean="0">
                <a:solidFill>
                  <a:srgbClr val="FFC000"/>
                </a:solidFill>
              </a:rPr>
              <a:t>বন্ধনের গুরুত্বঃ 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0BA7D2-3FAB-49A1-A4C5-CA62C1C325C0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533400" y="152400"/>
            <a:ext cx="8153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ko-KR" sz="2800">
                <a:ea typeface="Gulim" pitchFamily="34" charset="-127"/>
              </a:rPr>
              <a:t>Physical Properties—bp &amp; mp</a:t>
            </a: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609600" y="838200"/>
            <a:ext cx="876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3838" indent="-223838"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ko-KR" sz="1800">
                <a:solidFill>
                  <a:schemeClr val="accent2"/>
                </a:solidFill>
                <a:ea typeface="Gulim" pitchFamily="34" charset="-127"/>
              </a:rPr>
              <a:t>Boiling point (bp): </a:t>
            </a:r>
            <a:r>
              <a:rPr lang="en-US" altLang="ko-KR" sz="1800">
                <a:ea typeface="Gulim" pitchFamily="34" charset="-127"/>
              </a:rPr>
              <a:t> liquid mol. </a:t>
            </a:r>
            <a:r>
              <a:rPr lang="en-US" altLang="ko-KR" sz="1800">
                <a:ea typeface="Gulim" pitchFamily="34" charset="-127"/>
                <a:sym typeface="Wingdings" pitchFamily="2" charset="2"/>
              </a:rPr>
              <a:t> </a:t>
            </a:r>
            <a:r>
              <a:rPr lang="en-US" altLang="ko-KR" sz="1800">
                <a:ea typeface="Gulim" pitchFamily="34" charset="-127"/>
              </a:rPr>
              <a:t>gas.</a:t>
            </a:r>
          </a:p>
          <a:p>
            <a:pPr marL="223838" indent="-223838"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ko-KR" sz="1800">
                <a:solidFill>
                  <a:schemeClr val="accent2"/>
                </a:solidFill>
                <a:ea typeface="Gulim" pitchFamily="34" charset="-127"/>
              </a:rPr>
              <a:t>Melting point (mp): </a:t>
            </a:r>
            <a:r>
              <a:rPr lang="en-US" altLang="ko-KR" sz="1800">
                <a:ea typeface="Gulim" pitchFamily="34" charset="-127"/>
              </a:rPr>
              <a:t> solid  </a:t>
            </a:r>
            <a:r>
              <a:rPr lang="en-US" altLang="ko-KR" sz="1800">
                <a:ea typeface="Gulim" pitchFamily="34" charset="-127"/>
                <a:sym typeface="Wingdings" pitchFamily="2" charset="2"/>
              </a:rPr>
              <a:t> </a:t>
            </a:r>
            <a:r>
              <a:rPr lang="en-US" altLang="ko-KR" sz="1800">
                <a:ea typeface="Gulim" pitchFamily="34" charset="-127"/>
              </a:rPr>
              <a:t>liquid.</a:t>
            </a:r>
          </a:p>
          <a:p>
            <a:pPr marL="223838" indent="-223838"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ko-KR" sz="1800">
                <a:ea typeface="Gulim" pitchFamily="34" charset="-127"/>
              </a:rPr>
              <a:t>The stronger the intermolecular forces, the higher the bp &amp; mp.</a:t>
            </a:r>
          </a:p>
        </p:txBody>
      </p:sp>
      <p:pic>
        <p:nvPicPr>
          <p:cNvPr id="79877" name="Picture 8" descr="smi75625_03_p0091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1225" y="2209800"/>
            <a:ext cx="7318375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8" descr="smi75625_03_p0091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4479925"/>
            <a:ext cx="64770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DB804E-0C25-40AB-B8D3-0B5C6B9AD520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304800" y="1066800"/>
            <a:ext cx="8686800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altLang="ko-KR" sz="2200">
                <a:ea typeface="Gulim" pitchFamily="34" charset="-127"/>
              </a:rPr>
              <a:t> </a:t>
            </a:r>
            <a:r>
              <a:rPr lang="en-US" altLang="ko-KR" sz="2000">
                <a:ea typeface="Gulim" pitchFamily="34" charset="-127"/>
              </a:rPr>
              <a:t>For compounds with similar functional groups:</a:t>
            </a:r>
          </a:p>
          <a:p>
            <a:pPr lvl="1" eaLnBrk="1" hangingPunct="1">
              <a:buFontTx/>
              <a:buChar char="•"/>
            </a:pPr>
            <a:r>
              <a:rPr lang="en-US" altLang="ko-KR" sz="2000">
                <a:ea typeface="Gulim" pitchFamily="34" charset="-127"/>
              </a:rPr>
              <a:t> The larger </a:t>
            </a:r>
            <a:r>
              <a:rPr lang="en-US" altLang="ko-KR" sz="2000">
                <a:solidFill>
                  <a:srgbClr val="FF0000"/>
                </a:solidFill>
                <a:ea typeface="Gulim" pitchFamily="34" charset="-127"/>
              </a:rPr>
              <a:t>the surface area</a:t>
            </a:r>
            <a:r>
              <a:rPr lang="en-US" altLang="ko-KR" sz="2000">
                <a:ea typeface="Gulim" pitchFamily="34" charset="-127"/>
              </a:rPr>
              <a:t>, the higher the bp.</a:t>
            </a:r>
          </a:p>
          <a:p>
            <a:pPr lvl="1" eaLnBrk="1" hangingPunct="1">
              <a:buFontTx/>
              <a:buChar char="•"/>
            </a:pPr>
            <a:r>
              <a:rPr lang="en-US" altLang="ko-KR" sz="2000">
                <a:ea typeface="Gulim" pitchFamily="34" charset="-127"/>
              </a:rPr>
              <a:t> The more </a:t>
            </a:r>
            <a:r>
              <a:rPr lang="en-US" altLang="ko-KR" sz="2000">
                <a:solidFill>
                  <a:srgbClr val="FF0000"/>
                </a:solidFill>
                <a:ea typeface="Gulim" pitchFamily="34" charset="-127"/>
              </a:rPr>
              <a:t>polarizable</a:t>
            </a:r>
            <a:r>
              <a:rPr lang="en-US" altLang="ko-KR" sz="2000">
                <a:ea typeface="Gulim" pitchFamily="34" charset="-127"/>
              </a:rPr>
              <a:t> the atoms, the higher the bp.</a:t>
            </a:r>
          </a:p>
        </p:txBody>
      </p:sp>
      <p:sp>
        <p:nvSpPr>
          <p:cNvPr id="80900" name="Text Box 2"/>
          <p:cNvSpPr txBox="1">
            <a:spLocks noChangeArrowheads="1"/>
          </p:cNvSpPr>
          <p:nvPr/>
        </p:nvSpPr>
        <p:spPr bwMode="auto">
          <a:xfrm>
            <a:off x="457200" y="238125"/>
            <a:ext cx="800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ko-KR" sz="2800">
                <a:ea typeface="Gulim" pitchFamily="34" charset="-127"/>
              </a:rPr>
              <a:t>Other Factors Affecting Boiling Points</a:t>
            </a:r>
          </a:p>
        </p:txBody>
      </p:sp>
      <p:pic>
        <p:nvPicPr>
          <p:cNvPr id="80901" name="Picture 9" descr="smi75625_03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0"/>
            <a:ext cx="8001000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10" descr="smi75625_03_un06_pg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200400"/>
            <a:ext cx="82296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E115F3-ED3A-4C3D-99FE-201245FACABA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152400" y="1184275"/>
            <a:ext cx="8763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2575" indent="-282575"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ko-KR" sz="1800">
                <a:ea typeface="Gulim" pitchFamily="34" charset="-127"/>
              </a:rPr>
              <a:t>The more compact and symmetrical the shape (a crystalline lactice), the higher the mp.</a:t>
            </a:r>
          </a:p>
          <a:p>
            <a:pPr marL="282575" indent="-282575" algn="just" eaLnBrk="1" hangingPunct="1">
              <a:spcBef>
                <a:spcPct val="50000"/>
              </a:spcBef>
            </a:pPr>
            <a:r>
              <a:rPr lang="en-US" altLang="ko-KR" sz="1800">
                <a:ea typeface="Gulim" pitchFamily="34" charset="-127"/>
              </a:rPr>
              <a:t>Ex) Neopentane has a much higher mp than isopentane.</a:t>
            </a:r>
          </a:p>
        </p:txBody>
      </p:sp>
      <p:sp>
        <p:nvSpPr>
          <p:cNvPr id="81925" name="Text Box 2"/>
          <p:cNvSpPr txBox="1">
            <a:spLocks noChangeArrowheads="1"/>
          </p:cNvSpPr>
          <p:nvPr/>
        </p:nvSpPr>
        <p:spPr bwMode="auto">
          <a:xfrm>
            <a:off x="762000" y="258763"/>
            <a:ext cx="7543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ko-KR" sz="3200">
                <a:ea typeface="Gulim" pitchFamily="34" charset="-127"/>
              </a:rPr>
              <a:t>Effect of Symmetry on Melting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449</Words>
  <Application>Microsoft Office PowerPoint</Application>
  <PresentationFormat>On-screen Show (4:3)</PresentationFormat>
  <Paragraphs>147</Paragraphs>
  <Slides>19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굴림</vt:lpstr>
      <vt:lpstr>굴림</vt:lpstr>
      <vt:lpstr>맑은 고딕</vt:lpstr>
      <vt:lpstr>Arial</vt:lpstr>
      <vt:lpstr>Calibri</vt:lpstr>
      <vt:lpstr>Symbol</vt:lpstr>
      <vt:lpstr>Times New Roman</vt:lpstr>
      <vt:lpstr>Vrinda</vt:lpstr>
      <vt:lpstr>Wingdings</vt:lpstr>
      <vt:lpstr>Office Theme</vt:lpstr>
      <vt:lpstr>CS ChemDraw Drawing</vt:lpstr>
      <vt:lpstr>PowerPoint Presentation</vt:lpstr>
      <vt:lpstr>PowerPoint Presentation</vt:lpstr>
      <vt:lpstr>ভ্যান্ডার ওয়ালস বল </vt:lpstr>
      <vt:lpstr> Temporary dipole-temporary dipole interaction Forces</vt:lpstr>
      <vt:lpstr>PowerPoint Presentation</vt:lpstr>
      <vt:lpstr>Example</vt:lpstr>
      <vt:lpstr>Organic compound that contain only carbon and hydrogen (hydrocarbon) are weekly attracted to each other by Van Der Waals forces</vt:lpstr>
      <vt:lpstr> The larger the surface area of a mol, the stronger the van der Waals forces. </vt:lpstr>
      <vt:lpstr>ডাইপোল-ডাইপোল আকর্ষণ বলঃ</vt:lpstr>
      <vt:lpstr>PowerPoint Presentation</vt:lpstr>
      <vt:lpstr>হাইড্রোজেন বন্ধন</vt:lpstr>
      <vt:lpstr>PowerPoint Presentation</vt:lpstr>
      <vt:lpstr>হাইড্রোজেন বন্ধনের প্রকারভেদঃ </vt:lpstr>
      <vt:lpstr>ব্যাখ্যা মূলক প্রশ্নঃ</vt:lpstr>
      <vt:lpstr>PowerPoint Presentation</vt:lpstr>
      <vt:lpstr>হাইড্রোজেন বন্ধনের গুরুত্বঃ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shakil</dc:creator>
  <cp:lastModifiedBy>ACER</cp:lastModifiedBy>
  <cp:revision>24</cp:revision>
  <dcterms:created xsi:type="dcterms:W3CDTF">2006-08-16T00:00:00Z</dcterms:created>
  <dcterms:modified xsi:type="dcterms:W3CDTF">2019-10-21T16:16:36Z</dcterms:modified>
</cp:coreProperties>
</file>