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8" r:id="rId4"/>
    <p:sldId id="259" r:id="rId5"/>
    <p:sldId id="260" r:id="rId6"/>
    <p:sldId id="261" r:id="rId7"/>
    <p:sldId id="272" r:id="rId8"/>
    <p:sldId id="262" r:id="rId9"/>
    <p:sldId id="263" r:id="rId10"/>
    <p:sldId id="264" r:id="rId11"/>
    <p:sldId id="266" r:id="rId12"/>
    <p:sldId id="273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FF00"/>
    <a:srgbClr val="6699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457200"/>
            <a:ext cx="8382000" cy="156966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1752600"/>
            <a:ext cx="7239000" cy="3886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C:\Users\Doel-1612i3\Desktop\Accounting Pic\images.jpg89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26860"/>
            <a:ext cx="4953000" cy="4678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Doel-1612i3\Desktop\Accounting Pic\images.jpg1024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187574"/>
            <a:ext cx="4191000" cy="3603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207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" y="304800"/>
            <a:ext cx="8915400" cy="69249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9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হিসাবসমীকরন এর ছক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76600" y="1219200"/>
            <a:ext cx="2286000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প্রতিষ্ঠানের  নাম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62200" y="1828800"/>
            <a:ext cx="4648200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 সমিকরনে লেনদেন এর প্রভাব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28600" y="2590800"/>
            <a:ext cx="8763000" cy="762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63236" y="3556575"/>
            <a:ext cx="8763000" cy="762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8600" y="2667000"/>
            <a:ext cx="0" cy="37338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586346" y="2653145"/>
            <a:ext cx="0" cy="37338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358246" y="2611582"/>
            <a:ext cx="0" cy="37338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922818" y="2611582"/>
            <a:ext cx="0" cy="37338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474527" y="2601190"/>
            <a:ext cx="0" cy="37338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963891" y="2590800"/>
            <a:ext cx="0" cy="37338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63236" y="27432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এখানে লিখবে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8540" y="3000026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Date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362200" y="2696501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এখানে লিখবে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47509" y="2667000"/>
            <a:ext cx="1409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এখানে লিখবে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488382" y="2653145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এখানে লিখবে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909457" y="2989319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A</a:t>
            </a:r>
            <a:endParaRPr lang="en-US" sz="3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347854" y="2713166"/>
            <a:ext cx="595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=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418118" y="2943255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L</a:t>
            </a:r>
            <a:endParaRPr lang="en-US" sz="28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7739494" y="2939487"/>
            <a:ext cx="599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085783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20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40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6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6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7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9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0"/>
                            </p:stCondLst>
                            <p:childTnLst>
                              <p:par>
                                <p:cTn id="7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10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20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30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9" grpId="0" animBg="1"/>
      <p:bldP spid="10" grpId="0"/>
      <p:bldP spid="11" grpId="0"/>
      <p:bldP spid="22" grpId="0"/>
      <p:bldP spid="24" grpId="0"/>
      <p:bldP spid="25" grpId="0"/>
      <p:bldP spid="26" grpId="0"/>
      <p:bldP spid="27" grpId="0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130" y="946521"/>
            <a:ext cx="9144000" cy="110799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bn-BD" sz="5400" dirty="0" smtClean="0">
                <a:latin typeface="SutonnyMJ" pitchFamily="2" charset="0"/>
                <a:cs typeface="SutonnyMJ" pitchFamily="2" charset="0"/>
              </a:rPr>
              <a:t>হিসাব স</a:t>
            </a:r>
            <a:r>
              <a:rPr lang="bn-BD" sz="54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মীকরণে লেনদেন অন্তর্ভুক্তকরন</a:t>
            </a:r>
            <a:endParaRPr lang="en-US" sz="5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38400" y="0"/>
            <a:ext cx="3810000" cy="92333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54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কাজ়</a:t>
            </a:r>
            <a:r>
              <a:rPr lang="en-US" sz="54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2188512"/>
            <a:ext cx="8866909" cy="424731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n-BD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জনাব সামি ২০১৬ সালে  নবযাত্রা নামে একটি ব্যবসা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শূরু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করলেন</a:t>
            </a:r>
            <a:r>
              <a:rPr lang="bn-BD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তার ব্যবসার অন্যান্য লেনদেন ছিল-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bn-BD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২০১৬ জানু-১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r>
              <a:rPr lang="bn-BD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নগদ ৫০,০০০ টাকা ব্যবসায়ে আনেন।</a:t>
            </a:r>
          </a:p>
          <a:p>
            <a:pPr>
              <a:lnSpc>
                <a:spcPct val="150000"/>
              </a:lnSpc>
            </a:pPr>
            <a:r>
              <a:rPr lang="bn-BD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জানু-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৫;</a:t>
            </a:r>
            <a:r>
              <a:rPr lang="bn-BD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ব্যাংক থেকে ঋণ নিলেন ১০,০০০ টাকা </a:t>
            </a:r>
          </a:p>
          <a:p>
            <a:pPr>
              <a:lnSpc>
                <a:spcPct val="150000"/>
              </a:lnSpc>
            </a:pPr>
            <a:r>
              <a:rPr lang="bn-BD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লেনদেন গুলো হিসাবসমীকরণে প্রভাব দেখাও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27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75769" y="722725"/>
            <a:ext cx="2286000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প্রতিষ্ঠানের  নাম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0" y="1912871"/>
            <a:ext cx="4648200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 সমিকরনে লেনদেন এর প্রভাব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11204"/>
            <a:ext cx="9144000" cy="58477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bn-BD" sz="3200" dirty="0">
                <a:latin typeface="SutonnyMJ" pitchFamily="2" charset="0"/>
                <a:cs typeface="SutonnyMJ" pitchFamily="2" charset="0"/>
              </a:rPr>
              <a:t>হিসাব সমীকরণে লেনদেন অন্তর্ভুক্তকরন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75769" y="1304716"/>
            <a:ext cx="2286000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নবযাত্রা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2590800"/>
            <a:ext cx="8991600" cy="0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3352800"/>
            <a:ext cx="8991600" cy="0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447800" y="2590800"/>
            <a:ext cx="0" cy="3048000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447800" y="2971800"/>
            <a:ext cx="4419600" cy="0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867400" y="2590800"/>
            <a:ext cx="20782" cy="3117273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553200" y="2590800"/>
            <a:ext cx="0" cy="3089564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696200" y="2590800"/>
            <a:ext cx="6927" cy="3158836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0" y="2743200"/>
            <a:ext cx="1295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ate</a:t>
            </a:r>
            <a:endParaRPr lang="en-US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29000" y="2438400"/>
            <a:ext cx="6858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</a:t>
            </a:r>
            <a:endParaRPr lang="en-US" sz="36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019800" y="2514600"/>
            <a:ext cx="533400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=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858000" y="2598003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L</a:t>
            </a:r>
            <a:endParaRPr lang="en-US" sz="4800" dirty="0"/>
          </a:p>
        </p:txBody>
      </p:sp>
      <p:sp>
        <p:nvSpPr>
          <p:cNvPr id="26" name="TextBox 25"/>
          <p:cNvSpPr txBox="1"/>
          <p:nvPr/>
        </p:nvSpPr>
        <p:spPr>
          <a:xfrm>
            <a:off x="8001000" y="2556301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E</a:t>
            </a:r>
            <a:endParaRPr lang="en-US" sz="4800" dirty="0"/>
          </a:p>
        </p:txBody>
      </p:sp>
      <p:sp>
        <p:nvSpPr>
          <p:cNvPr id="29" name="TextBox 28"/>
          <p:cNvSpPr txBox="1"/>
          <p:nvPr/>
        </p:nvSpPr>
        <p:spPr>
          <a:xfrm>
            <a:off x="190500" y="3429000"/>
            <a:ext cx="1104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2016</a:t>
            </a:r>
          </a:p>
          <a:p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জানু-১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2853508" y="3013501"/>
            <a:ext cx="0" cy="2625299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676400" y="290578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নগদ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537855" y="3657600"/>
            <a:ext cx="1136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/>
              <a:t>৫০,০০০</a:t>
            </a:r>
            <a:endParaRPr lang="en-US" sz="28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7772400" y="3669268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/>
              <a:t>৫০,০০০</a:t>
            </a:r>
            <a:endParaRPr lang="en-US" sz="28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190500" y="4326150"/>
            <a:ext cx="95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জানু-৩</a:t>
            </a:r>
            <a:endParaRPr lang="en-US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513873" y="4269984"/>
            <a:ext cx="1136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/>
              <a:t>১০,০০০</a:t>
            </a:r>
            <a:endParaRPr lang="en-US" sz="28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6553200" y="4433872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/>
              <a:t>১০,০০০</a:t>
            </a:r>
            <a:endParaRPr lang="en-US" sz="2800" b="1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1447800" y="5105400"/>
            <a:ext cx="7467600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1537855" y="3782943"/>
            <a:ext cx="1052945" cy="107702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1517073" y="514859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/>
              <a:t>৬০,০০০</a:t>
            </a:r>
            <a:endParaRPr lang="en-US" sz="28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553200" y="5159609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/>
              <a:t>১০,০০০</a:t>
            </a:r>
            <a:endParaRPr lang="en-US" sz="28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7620000" y="5159609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/>
              <a:t>৫০,০০০</a:t>
            </a:r>
            <a:endParaRPr lang="en-US" sz="2800" b="1" dirty="0"/>
          </a:p>
        </p:txBody>
      </p:sp>
      <p:cxnSp>
        <p:nvCxnSpPr>
          <p:cNvPr id="49" name="Straight Connector 48"/>
          <p:cNvCxnSpPr/>
          <p:nvPr/>
        </p:nvCxnSpPr>
        <p:spPr>
          <a:xfrm>
            <a:off x="0" y="5638800"/>
            <a:ext cx="8922327" cy="44029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6636327" y="4433872"/>
            <a:ext cx="955963" cy="5740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7824354" y="3669269"/>
            <a:ext cx="1052945" cy="5232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Isosceles Triangle 55"/>
          <p:cNvSpPr/>
          <p:nvPr/>
        </p:nvSpPr>
        <p:spPr>
          <a:xfrm>
            <a:off x="3657600" y="6352309"/>
            <a:ext cx="914400" cy="457200"/>
          </a:xfrm>
          <a:prstGeom prst="triangl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/>
          <p:nvPr/>
        </p:nvCxnSpPr>
        <p:spPr>
          <a:xfrm>
            <a:off x="1537855" y="6327775"/>
            <a:ext cx="5098472" cy="0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1745512" y="5877580"/>
            <a:ext cx="11079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b="1" dirty="0"/>
              <a:t>৬০,০০০</a:t>
            </a:r>
            <a:endParaRPr lang="en-US" sz="2800" b="1" dirty="0"/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2133600" y="5486400"/>
            <a:ext cx="228600" cy="533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6286500" y="5486400"/>
            <a:ext cx="571500" cy="533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6286500" y="5486400"/>
            <a:ext cx="1714500" cy="533400"/>
          </a:xfrm>
          <a:prstGeom prst="line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5445204" y="5867400"/>
            <a:ext cx="11079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b="1" dirty="0"/>
              <a:t>৬০,০০০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914073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4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6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7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8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0"/>
                            </p:stCondLst>
                            <p:childTnLst>
                              <p:par>
                                <p:cTn id="7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1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2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3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4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50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6000"/>
                            </p:stCondLst>
                            <p:childTnLst>
                              <p:par>
                                <p:cTn id="10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7000"/>
                            </p:stCondLst>
                            <p:childTnLst>
                              <p:par>
                                <p:cTn id="1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8000"/>
                            </p:stCondLst>
                            <p:childTnLst>
                              <p:par>
                                <p:cTn id="10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9000"/>
                            </p:stCondLst>
                            <p:childTnLst>
                              <p:par>
                                <p:cTn id="1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30000"/>
                            </p:stCondLst>
                            <p:childTnLst>
                              <p:par>
                                <p:cTn id="1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1000"/>
                            </p:stCondLst>
                            <p:childTnLst>
                              <p:par>
                                <p:cTn id="1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32000"/>
                            </p:stCondLst>
                            <p:childTnLst>
                              <p:par>
                                <p:cTn id="1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33000"/>
                            </p:stCondLst>
                            <p:childTnLst>
                              <p:par>
                                <p:cTn id="1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1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2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3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4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5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22" grpId="0"/>
      <p:bldP spid="23" grpId="0"/>
      <p:bldP spid="24" grpId="0"/>
      <p:bldP spid="25" grpId="0"/>
      <p:bldP spid="26" grpId="0"/>
      <p:bldP spid="29" grpId="0"/>
      <p:bldP spid="32" grpId="0"/>
      <p:bldP spid="33" grpId="0"/>
      <p:bldP spid="34" grpId="0"/>
      <p:bldP spid="35" grpId="0"/>
      <p:bldP spid="37" grpId="0"/>
      <p:bldP spid="38" grpId="0"/>
      <p:bldP spid="41" grpId="0" animBg="1"/>
      <p:bldP spid="42" grpId="0"/>
      <p:bldP spid="43" grpId="0"/>
      <p:bldP spid="44" grpId="0"/>
      <p:bldP spid="50" grpId="0" animBg="1"/>
      <p:bldP spid="55" grpId="0" animBg="1"/>
      <p:bldP spid="63" grpId="0"/>
      <p:bldP spid="7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457200"/>
            <a:ext cx="7620000" cy="1107996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2243" y="1828802"/>
            <a:ext cx="5943600" cy="424731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50000"/>
              </a:lnSpc>
              <a:buAutoNum type="arabicPeriod"/>
            </a:pPr>
            <a:r>
              <a:rPr lang="bn-BD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হিসাব সমীকরণটি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lnSpc>
                <a:spcPct val="250000"/>
              </a:lnSpc>
              <a:buAutoNum type="arabicPeriod"/>
            </a:pPr>
            <a:r>
              <a:rPr lang="bn-BD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হিসাব সমীকরণের ছক অংকন কর?</a:t>
            </a:r>
          </a:p>
          <a:p>
            <a:pPr>
              <a:lnSpc>
                <a:spcPct val="250000"/>
              </a:lnSpc>
            </a:pPr>
            <a:endParaRPr lang="en-US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050" name="Picture 2" descr="C:\Users\Doel-1612i3\Desktop\Accounting Pic\images.jpgio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822176"/>
            <a:ext cx="1981200" cy="4495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442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25400"/>
            <a:ext cx="8077200" cy="144655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sz="8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2133600"/>
            <a:ext cx="6019800" cy="415498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জানুঃ১-মিঃ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অপু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১,০০,০০০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শুরু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করলেন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জানুঃ৫-পন্য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করলেন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২৫,০০০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সমীকরনের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দেখাও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074" name="Picture 2" descr="C:\Users\Doel-1612i3\Desktop\Accounting Pic\images.jpgploo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133600"/>
            <a:ext cx="29718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8421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64772" y="381000"/>
            <a:ext cx="4953000" cy="144655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8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`</a:t>
            </a:r>
            <a:endParaRPr lang="en-US" sz="8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026" name="Picture 2" descr="C:\Users\Doel-1612i3\Desktop\Accounting Pic\images.jpgnv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47" y="2043450"/>
            <a:ext cx="4128750" cy="41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oel-1612i3\Desktop\Accounting Pic\2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8497" y="2286001"/>
            <a:ext cx="4183644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4632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76200" y="297426"/>
            <a:ext cx="7010400" cy="1066800"/>
          </a:xfrm>
          <a:prstGeom prst="ellipse">
            <a:avLst/>
          </a:prstGeom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616334"/>
            <a:ext cx="7010400" cy="156966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48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" y="2438400"/>
            <a:ext cx="9067800" cy="92333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সহকারি </a:t>
            </a:r>
            <a:r>
              <a:rPr lang="bn-IN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IN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(ব্যবসায় শিক্ষা)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200" y="3436203"/>
            <a:ext cx="9067800" cy="156966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নলধা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বিদ্যালয়,</a:t>
            </a:r>
          </a:p>
          <a:p>
            <a:pPr algn="ctr"/>
            <a:r>
              <a:rPr lang="bn-BD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ভূ</a:t>
            </a:r>
            <a:endParaRPr lang="en-US" sz="4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6200" y="4367042"/>
            <a:ext cx="9067800" cy="92333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ফকিরহাট,বাগেরহাট</a:t>
            </a:r>
            <a:r>
              <a:rPr lang="bn-IN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169" y="1635829"/>
            <a:ext cx="9067800" cy="70788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খান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আসাদুজ্জামান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" y="5355461"/>
            <a:ext cx="9067800" cy="76944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4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০১৭৪০৬১১১৯৮ </a:t>
            </a:r>
            <a:r>
              <a:rPr lang="en-US" sz="4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endParaRPr lang="en-US" sz="44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297426"/>
            <a:ext cx="1607820" cy="1981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149383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2" grpId="0" animBg="1"/>
      <p:bldP spid="14" grpId="0" animBg="1"/>
      <p:bldP spid="15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6400" y="228600"/>
            <a:ext cx="5791200" cy="923330"/>
          </a:xfrm>
          <a:prstGeom prst="rect">
            <a:avLst/>
          </a:prstGeom>
          <a:solidFill>
            <a:srgbClr val="66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1" y="1524000"/>
            <a:ext cx="4267199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বিষয় - হিসাববিজ্ঞান</a:t>
            </a:r>
            <a:endParaRPr lang="en-U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269" y="3978533"/>
            <a:ext cx="4239491" cy="769441"/>
          </a:xfrm>
          <a:prstGeom prst="rect">
            <a:avLst/>
          </a:prstGeom>
          <a:solidFill>
            <a:srgbClr val="6699FF"/>
          </a:solidFill>
        </p:spPr>
        <p:txBody>
          <a:bodyPr wrap="square" rtlCol="0">
            <a:noAutofit/>
          </a:bodyPr>
          <a:lstStyle/>
          <a:p>
            <a:r>
              <a:rPr lang="bn-BD" sz="4400" dirty="0" smtClean="0">
                <a:ln w="1841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পাঠ-লেনদেন</a:t>
            </a:r>
          </a:p>
          <a:p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952" y="5181600"/>
            <a:ext cx="4274127" cy="6463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সময়-৫০ মিনিট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90" t="-988" r="26470" b="13001"/>
          <a:stretch/>
        </p:blipFill>
        <p:spPr bwMode="auto">
          <a:xfrm>
            <a:off x="4613559" y="1221780"/>
            <a:ext cx="4391891" cy="5407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76201" y="2680203"/>
            <a:ext cx="4232559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 smtClean="0"/>
              <a:t>অধ্যায়ঃ</a:t>
            </a:r>
            <a:r>
              <a:rPr lang="en-US" sz="3200" dirty="0" smtClean="0"/>
              <a:t> ২য়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67106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6400" y="304800"/>
            <a:ext cx="6096000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 আবহ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2" descr="C:\Users\Doel-1612i3\Desktop\Accounting Pic\images.jpg14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0"/>
            <a:ext cx="4419600" cy="241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Doel-1612i3\Desktop\Accounting Pic\images.jpg2016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54" y="3886200"/>
            <a:ext cx="4405745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Doel-1612i3\Desktop\Accounting Pic\images.jpgcer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108364"/>
            <a:ext cx="3733800" cy="2444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Doel-1612i3\Desktop\Accounting Pic\images.jpgghey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539507"/>
            <a:ext cx="41148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0540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Doel-1612i3\Desktop\Accounting Pic\images.jpgxk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3018184"/>
            <a:ext cx="7010400" cy="3809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38200" y="457200"/>
            <a:ext cx="7391400" cy="132343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19050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ln>
                  <a:solidFill>
                    <a:srgbClr val="00206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 সমীকরন</a:t>
            </a:r>
            <a:endParaRPr lang="en-US" sz="9600" dirty="0">
              <a:ln>
                <a:solidFill>
                  <a:srgbClr val="002060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46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8763000" cy="1107996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842645"/>
            <a:ext cx="8763000" cy="4031873"/>
          </a:xfrm>
          <a:prstGeom prst="rect">
            <a:avLst/>
          </a:prstGeom>
          <a:solidFill>
            <a:srgbClr val="6699FF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bn-B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অধ্যায় পাঠ শেষে</a:t>
            </a:r>
            <a:r>
              <a:rPr lang="bn-BD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 </a:t>
            </a:r>
          </a:p>
          <a:p>
            <a:pPr marL="914400" lvl="1" indent="-45720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bn-B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হিসাব সমীকরণ টি বলতে পারবে</a:t>
            </a:r>
          </a:p>
          <a:p>
            <a:pPr marL="914400" lvl="1" indent="-45720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bn-B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হিসাব সমীকরণ এর ছক অংকন করতে পারবে</a:t>
            </a:r>
          </a:p>
          <a:p>
            <a:pPr marL="914400" lvl="1" indent="-45720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bn-B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হিসাব সমীকরণে লেনদেন অন্তর্ভুক্ত করতে পারবে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1995045"/>
            <a:ext cx="8763000" cy="4031873"/>
          </a:xfrm>
          <a:prstGeom prst="rect">
            <a:avLst/>
          </a:prstGeom>
          <a:solidFill>
            <a:srgbClr val="6699FF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bn-B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অধ্যায় পাঠ শেষে</a:t>
            </a:r>
            <a:r>
              <a:rPr lang="bn-BD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 </a:t>
            </a:r>
          </a:p>
          <a:p>
            <a:pPr marL="914400" lvl="1" indent="-45720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bn-B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হিসাব সমীকরণ টি বলতে পারবে</a:t>
            </a:r>
          </a:p>
          <a:p>
            <a:pPr marL="914400" lvl="1" indent="-45720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bn-B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হিসাব সমীকরণ এর ছক অংকন করতে পারবে</a:t>
            </a:r>
          </a:p>
          <a:p>
            <a:pPr marL="914400" lvl="1" indent="-45720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bn-B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হিসাব সমীকরণে লেনদেন অন্তর্ভুক্ত করতে পারবে</a:t>
            </a:r>
          </a:p>
        </p:txBody>
      </p:sp>
    </p:spTree>
    <p:extLst>
      <p:ext uri="{BB962C8B-B14F-4D97-AF65-F5344CB8AC3E}">
        <p14:creationId xmlns:p14="http://schemas.microsoft.com/office/powerpoint/2010/main" val="3260005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3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14740"/>
            <a:ext cx="8610600" cy="76944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হিসাব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সমীকরনের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সংক্ষিপ্ত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রুপ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টি হচ্ছে</a:t>
            </a:r>
          </a:p>
        </p:txBody>
      </p:sp>
      <p:pic>
        <p:nvPicPr>
          <p:cNvPr id="5122" name="Picture 2" descr="C:\Users\Doel-1612i3\Desktop\Accounting Pic\images.jpg98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053455"/>
            <a:ext cx="7848600" cy="319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62400" y="4384960"/>
            <a:ext cx="1143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অথবা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5181595"/>
            <a:ext cx="7772400" cy="132343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= L + E</a:t>
            </a:r>
            <a:endParaRPr lang="en-US" sz="8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392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305800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n w="17780" cmpd="sng">
                  <a:noFill/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5400" b="1" dirty="0" smtClean="0">
                <a:ln w="17780" cmpd="sng">
                  <a:noFill/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b="1" dirty="0" smtClean="0">
                <a:ln w="17780" cmpd="sng">
                  <a:noFill/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সমীকরণের</a:t>
            </a:r>
            <a:r>
              <a:rPr lang="en-US" sz="5400" b="1" dirty="0" smtClean="0">
                <a:ln w="17780" cmpd="sng">
                  <a:noFill/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17780" cmpd="sng">
                  <a:noFill/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বর্ধিত</a:t>
            </a:r>
            <a:r>
              <a:rPr lang="bn-BD" sz="5400" b="1" dirty="0" smtClean="0">
                <a:ln w="17780" cmpd="sng">
                  <a:noFill/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রূপ</a:t>
            </a:r>
            <a:r>
              <a:rPr lang="en-US" sz="5400" b="1" dirty="0" smtClean="0">
                <a:ln w="17780" cmpd="sng">
                  <a:noFill/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17780" cmpd="sng">
                  <a:noFill/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5400" b="1" dirty="0" smtClean="0">
                <a:ln w="17780" cmpd="sng">
                  <a:noFill/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5400" b="1" dirty="0" smtClean="0">
              <a:ln w="17780" cmpd="sng">
                <a:noFill/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52400" y="1524000"/>
            <a:ext cx="8839200" cy="510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US" sz="4400" i="1" u="sng" dirty="0" smtClean="0">
                <a:solidFill>
                  <a:schemeClr val="tx1"/>
                </a:solidFill>
              </a:rPr>
              <a:t>A=L+(C+R-D-EX</a:t>
            </a:r>
            <a:r>
              <a:rPr lang="en-US" sz="4400" b="1" i="1" u="sng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sz="4400" b="1" i="1" u="sng" dirty="0"/>
              <a:t> </a:t>
            </a:r>
            <a:r>
              <a:rPr lang="en-US" sz="4400" b="1" i="1" u="sng" dirty="0" err="1" smtClean="0">
                <a:solidFill>
                  <a:srgbClr val="FF0066"/>
                </a:solidFill>
              </a:rPr>
              <a:t>এখানে</a:t>
            </a:r>
            <a:r>
              <a:rPr lang="en-US" sz="4400" b="1" i="1" u="sng" dirty="0" smtClean="0">
                <a:solidFill>
                  <a:srgbClr val="FF0066"/>
                </a:solidFill>
              </a:rPr>
              <a:t>,</a:t>
            </a:r>
          </a:p>
          <a:p>
            <a:pPr lvl="1" algn="ctr"/>
            <a:r>
              <a:rPr lang="en-US" sz="4000" b="1" i="1" u="sng" dirty="0" smtClean="0">
                <a:solidFill>
                  <a:srgbClr val="00FF00"/>
                </a:solidFill>
              </a:rPr>
              <a:t>A=ASSETS(</a:t>
            </a:r>
            <a:r>
              <a:rPr lang="en-US" sz="4000" b="1" i="1" u="sng" dirty="0" err="1" smtClean="0">
                <a:solidFill>
                  <a:srgbClr val="00FF00"/>
                </a:solidFill>
              </a:rPr>
              <a:t>সম্পদ</a:t>
            </a:r>
            <a:r>
              <a:rPr lang="en-US" sz="4000" b="1" i="1" u="sng" dirty="0" smtClean="0">
                <a:solidFill>
                  <a:srgbClr val="00FF00"/>
                </a:solidFill>
              </a:rPr>
              <a:t> )</a:t>
            </a:r>
          </a:p>
          <a:p>
            <a:pPr lvl="1" algn="ctr"/>
            <a:r>
              <a:rPr lang="en-US" sz="4000" b="1" i="1" u="sng" dirty="0" smtClean="0">
                <a:solidFill>
                  <a:srgbClr val="00FF00"/>
                </a:solidFill>
              </a:rPr>
              <a:t>L=Liabilities(</a:t>
            </a:r>
            <a:r>
              <a:rPr lang="en-US" sz="4000" b="1" i="1" u="sng" dirty="0" err="1" smtClean="0">
                <a:solidFill>
                  <a:srgbClr val="00FF00"/>
                </a:solidFill>
              </a:rPr>
              <a:t>দায়</a:t>
            </a:r>
            <a:r>
              <a:rPr lang="en-US" sz="4000" b="1" i="1" u="sng" dirty="0" smtClean="0">
                <a:solidFill>
                  <a:srgbClr val="00FF00"/>
                </a:solidFill>
              </a:rPr>
              <a:t>)</a:t>
            </a:r>
          </a:p>
          <a:p>
            <a:pPr lvl="1" algn="ctr"/>
            <a:r>
              <a:rPr lang="en-US" sz="4000" b="1" i="1" u="sng" dirty="0" smtClean="0">
                <a:solidFill>
                  <a:srgbClr val="00FF00"/>
                </a:solidFill>
              </a:rPr>
              <a:t>C=Capital(</a:t>
            </a:r>
            <a:r>
              <a:rPr lang="en-US" sz="4000" b="1" i="1" u="sng" dirty="0" err="1" smtClean="0">
                <a:solidFill>
                  <a:srgbClr val="00FF00"/>
                </a:solidFill>
              </a:rPr>
              <a:t>মুল্ধন</a:t>
            </a:r>
            <a:r>
              <a:rPr lang="en-US" sz="4000" b="1" i="1" u="sng" dirty="0" smtClean="0">
                <a:solidFill>
                  <a:srgbClr val="00FF00"/>
                </a:solidFill>
              </a:rPr>
              <a:t> )</a:t>
            </a:r>
          </a:p>
          <a:p>
            <a:pPr lvl="1" algn="ctr"/>
            <a:r>
              <a:rPr lang="en-US" sz="4000" b="1" i="1" u="sng" dirty="0" smtClean="0">
                <a:solidFill>
                  <a:srgbClr val="00FF00"/>
                </a:solidFill>
              </a:rPr>
              <a:t>R=Revenue (</a:t>
            </a:r>
            <a:r>
              <a:rPr lang="en-US" sz="4000" b="1" i="1" u="sng" dirty="0" err="1" smtClean="0">
                <a:solidFill>
                  <a:srgbClr val="00FF00"/>
                </a:solidFill>
              </a:rPr>
              <a:t>আয়</a:t>
            </a:r>
            <a:r>
              <a:rPr lang="en-US" sz="4000" b="1" i="1" u="sng" dirty="0" smtClean="0">
                <a:solidFill>
                  <a:srgbClr val="00FF00"/>
                </a:solidFill>
              </a:rPr>
              <a:t> )</a:t>
            </a:r>
          </a:p>
          <a:p>
            <a:pPr lvl="1" algn="ctr"/>
            <a:r>
              <a:rPr lang="en-US" sz="4000" b="1" i="1" u="sng" dirty="0" smtClean="0">
                <a:solidFill>
                  <a:srgbClr val="00FF00"/>
                </a:solidFill>
              </a:rPr>
              <a:t>EX=Expenses (</a:t>
            </a:r>
            <a:r>
              <a:rPr lang="en-US" sz="4000" b="1" i="1" u="sng" dirty="0" err="1" smtClean="0">
                <a:solidFill>
                  <a:srgbClr val="00FF00"/>
                </a:solidFill>
              </a:rPr>
              <a:t>ব্যয়</a:t>
            </a:r>
            <a:r>
              <a:rPr lang="en-US" sz="4000" b="1" i="1" u="sng" dirty="0" smtClean="0">
                <a:solidFill>
                  <a:srgbClr val="00FF00"/>
                </a:solidFill>
              </a:rPr>
              <a:t> )</a:t>
            </a:r>
          </a:p>
          <a:p>
            <a:pPr lvl="1" algn="ctr"/>
            <a:r>
              <a:rPr lang="en-US" sz="4000" b="1" i="1" u="sng" dirty="0" smtClean="0">
                <a:solidFill>
                  <a:srgbClr val="00FF00"/>
                </a:solidFill>
              </a:rPr>
              <a:t>D=Drawings (</a:t>
            </a:r>
            <a:r>
              <a:rPr lang="en-US" sz="4000" b="1" i="1" u="sng" dirty="0" err="1" smtClean="0">
                <a:solidFill>
                  <a:srgbClr val="00FF00"/>
                </a:solidFill>
              </a:rPr>
              <a:t>উত্তোলন</a:t>
            </a:r>
            <a:r>
              <a:rPr lang="en-US" sz="4000" b="1" i="1" u="sng" dirty="0" smtClean="0">
                <a:solidFill>
                  <a:srgbClr val="00FF00"/>
                </a:solidFill>
              </a:rPr>
              <a:t> ) </a:t>
            </a:r>
            <a:endParaRPr lang="en-US" sz="4000" b="1" i="1" u="sng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380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Doel-1612i3\Desktop\Accounting Pic\images.jpgvbhgty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09929"/>
            <a:ext cx="8610600" cy="4945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" y="609600"/>
            <a:ext cx="8686800" cy="120032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কাজ়</a:t>
            </a:r>
            <a:r>
              <a:rPr lang="en-US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362200"/>
            <a:ext cx="86868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smtClean="0">
                <a:latin typeface="SutonnyMJ" pitchFamily="2" charset="0"/>
                <a:cs typeface="SutonnyMJ" pitchFamily="2" charset="0"/>
                <a:sym typeface="Symbol"/>
              </a:rPr>
              <a:t>      </a:t>
            </a:r>
            <a:r>
              <a:rPr lang="en-US" sz="13800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  <a:sym typeface="Symbol"/>
              </a:rPr>
              <a:t></a:t>
            </a:r>
            <a:endParaRPr lang="bn-BD" sz="13800" dirty="0" smtClean="0">
              <a:solidFill>
                <a:srgbClr val="FF0066"/>
              </a:solidFill>
              <a:latin typeface="SutonnyMJ" pitchFamily="2" charset="0"/>
              <a:cs typeface="SutonnyMJ" pitchFamily="2" charset="0"/>
              <a:sym typeface="Symbol"/>
            </a:endParaRPr>
          </a:p>
          <a:p>
            <a:pPr algn="ctr"/>
            <a:r>
              <a:rPr lang="bn-BD" sz="6000" b="1" dirty="0" smtClean="0">
                <a:solidFill>
                  <a:srgbClr val="00FF00"/>
                </a:solidFill>
                <a:latin typeface="NikoshBAN" panose="02000000000000000000" pitchFamily="2" charset="0"/>
                <a:cs typeface="NikoshBAN" panose="02000000000000000000" pitchFamily="2" charset="0"/>
                <a:sym typeface="Symbol"/>
              </a:rPr>
              <a:t>   </a:t>
            </a:r>
            <a:r>
              <a:rPr lang="bn-BD" sz="6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  <a:sym typeface="Symbol"/>
              </a:rPr>
              <a:t>হিসাব </a:t>
            </a:r>
            <a:r>
              <a:rPr lang="en-US" sz="6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  <a:sym typeface="Symbol"/>
              </a:rPr>
              <a:t>সমীকরণের</a:t>
            </a:r>
            <a:r>
              <a:rPr lang="en-US" sz="6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  <a:sym typeface="Symbol"/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  <a:sym typeface="Symbol"/>
              </a:rPr>
              <a:t>বর্ধিত</a:t>
            </a:r>
            <a:r>
              <a:rPr lang="en-US" sz="6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  <a:sym typeface="Symbol"/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  <a:sym typeface="Symbol"/>
              </a:rPr>
              <a:t>রুপ</a:t>
            </a:r>
            <a:r>
              <a:rPr lang="bn-BD" sz="60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  <a:sym typeface="Symbol"/>
              </a:rPr>
              <a:t>টি খাতায় লিখ</a:t>
            </a:r>
          </a:p>
        </p:txBody>
      </p:sp>
    </p:spTree>
    <p:extLst>
      <p:ext uri="{BB962C8B-B14F-4D97-AF65-F5344CB8AC3E}">
        <p14:creationId xmlns:p14="http://schemas.microsoft.com/office/powerpoint/2010/main" val="3976313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</TotalTime>
  <Words>281</Words>
  <Application>Microsoft Office PowerPoint</Application>
  <PresentationFormat>On-screen Show (4:3)</PresentationFormat>
  <Paragraphs>90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NikoshBAN</vt:lpstr>
      <vt:lpstr>NikoshLightBAN</vt:lpstr>
      <vt:lpstr>SutonnyMJ</vt:lpstr>
      <vt:lpstr>Symbol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PROHLAD</cp:lastModifiedBy>
  <cp:revision>98</cp:revision>
  <dcterms:created xsi:type="dcterms:W3CDTF">2006-08-16T00:00:00Z</dcterms:created>
  <dcterms:modified xsi:type="dcterms:W3CDTF">2019-10-21T05:02:01Z</dcterms:modified>
</cp:coreProperties>
</file>