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506754B-3C66-45F2-9C2F-300A224F340B}" type="datetimeFigureOut">
              <a:rPr lang="en-US" smtClean="0"/>
              <a:pPr/>
              <a:t>10/21/2019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CF77FF4-A92E-4378-B4BF-ED2A48820027}"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7FF4-A92E-4378-B4BF-ED2A48820027}"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77FF4-A92E-4378-B4BF-ED2A48820027}"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77FF4-A92E-4378-B4BF-ED2A48820027}"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77FF4-A92E-4378-B4BF-ED2A488200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7FF4-A92E-4378-B4BF-ED2A488200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6754B-3C66-45F2-9C2F-300A224F340B}"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7FF4-A92E-4378-B4BF-ED2A488200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506754B-3C66-45F2-9C2F-300A224F340B}" type="datetimeFigureOut">
              <a:rPr lang="en-US" smtClean="0"/>
              <a:pPr/>
              <a:t>10/21/2019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CF77FF4-A92E-4378-B4BF-ED2A488200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152400"/>
            <a:ext cx="914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FFFF00"/>
                </a:solidFill>
              </a:rPr>
              <a:t>السلام عليكم ورحمة  الله  وبركاته</a:t>
            </a:r>
            <a:endParaRPr lang="en-US" sz="4800" dirty="0">
              <a:solidFill>
                <a:srgbClr val="FFFF00"/>
              </a:solidFill>
            </a:endParaRPr>
          </a:p>
        </p:txBody>
      </p:sp>
      <p:sp>
        <p:nvSpPr>
          <p:cNvPr id="5" name="Wave 4"/>
          <p:cNvSpPr/>
          <p:nvPr/>
        </p:nvSpPr>
        <p:spPr>
          <a:xfrm>
            <a:off x="0" y="1371600"/>
            <a:ext cx="9144000" cy="1066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اهلا وسهلا</a:t>
            </a:r>
            <a:endParaRPr lang="en-US" sz="4800" dirty="0">
              <a:solidFill>
                <a:srgbClr val="002060"/>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62200"/>
            <a:ext cx="9144000" cy="4495800"/>
          </a:xfrm>
          <a:prstGeom prst="rect">
            <a:avLst/>
          </a:prstGeom>
        </p:spPr>
      </p:pic>
    </p:spTree>
    <p:extLst>
      <p:ext uri="{BB962C8B-B14F-4D97-AF65-F5344CB8AC3E}">
        <p14:creationId xmlns="" xmlns:p14="http://schemas.microsoft.com/office/powerpoint/2010/main" val="1922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676400" y="0"/>
            <a:ext cx="47244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2060"/>
                </a:solidFill>
              </a:rPr>
              <a:t>شكرا</a:t>
            </a:r>
            <a:endParaRPr lang="en-US" sz="6000" dirty="0">
              <a:solidFill>
                <a:srgbClr val="00206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600200"/>
            <a:ext cx="9143999" cy="5257800"/>
          </a:xfrm>
          <a:prstGeom prst="rect">
            <a:avLst/>
          </a:prstGeom>
        </p:spPr>
      </p:pic>
    </p:spTree>
    <p:extLst>
      <p:ext uri="{BB962C8B-B14F-4D97-AF65-F5344CB8AC3E}">
        <p14:creationId xmlns="" xmlns:p14="http://schemas.microsoft.com/office/powerpoint/2010/main" val="389514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455" fill="hold">
                                          <p:stCondLst>
                                            <p:cond delay="0"/>
                                          </p:stCondLst>
                                        </p:cTn>
                                        <p:tgtEl>
                                          <p:spTgt spid="4">
                                            <p:txEl>
                                              <p:pRg st="0" end="0"/>
                                            </p:txEl>
                                          </p:spTgt>
                                        </p:tgtEl>
                                        <p:attrNameLst>
                                          <p:attrName>style.rotation</p:attrName>
                                        </p:attrNameLst>
                                      </p:cBhvr>
                                      <p:to>
                                        <p:strVal val="-45.0"/>
                                      </p:to>
                                    </p:set>
                                    <p:anim calcmode="lin" valueType="num">
                                      <p:cBhvr>
                                        <p:cTn id="8"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762000" y="0"/>
            <a:ext cx="7696200" cy="13716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70C0"/>
                </a:solidFill>
              </a:rPr>
              <a:t>شكرا</a:t>
            </a:r>
            <a:endParaRPr lang="en-US" sz="6600" dirty="0">
              <a:solidFill>
                <a:srgbClr val="0070C0"/>
              </a:solidFill>
            </a:endParaRPr>
          </a:p>
        </p:txBody>
      </p:sp>
      <p:sp>
        <p:nvSpPr>
          <p:cNvPr id="5" name="32-Point Star 4"/>
          <p:cNvSpPr/>
          <p:nvPr/>
        </p:nvSpPr>
        <p:spPr>
          <a:xfrm>
            <a:off x="3276600" y="1371600"/>
            <a:ext cx="5867400" cy="15240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B050"/>
                </a:solidFill>
              </a:rPr>
              <a:t>الله حافظ</a:t>
            </a:r>
            <a:endParaRPr lang="en-US" sz="6000" dirty="0">
              <a:solidFill>
                <a:srgbClr val="00B050"/>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895600"/>
            <a:ext cx="9144000" cy="3962400"/>
          </a:xfrm>
          <a:prstGeom prst="rect">
            <a:avLst/>
          </a:prstGeom>
        </p:spPr>
      </p:pic>
    </p:spTree>
    <p:extLst>
      <p:ext uri="{BB962C8B-B14F-4D97-AF65-F5344CB8AC3E}">
        <p14:creationId xmlns="" xmlns:p14="http://schemas.microsoft.com/office/powerpoint/2010/main" val="183792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Scale>
                                      <p:cBhvr>
                                        <p:cTn id="15"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xEl>
                                              <p:pRg st="0" end="0"/>
                                            </p:txEl>
                                          </p:spTgt>
                                        </p:tgtEl>
                                        <p:attrNameLst>
                                          <p:attrName>ppt_x</p:attrName>
                                          <p:attrName>ppt_y</p:attrName>
                                        </p:attrNameLst>
                                      </p:cBhvr>
                                    </p:animMotion>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152400"/>
            <a:ext cx="914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chemeClr val="tx1"/>
                </a:solidFill>
              </a:rPr>
              <a:t>تعريف المعلم</a:t>
            </a:r>
            <a:endParaRPr lang="en-US" sz="8000" dirty="0">
              <a:solidFill>
                <a:schemeClr val="tx1"/>
              </a:solidFill>
            </a:endParaRPr>
          </a:p>
        </p:txBody>
      </p:sp>
      <p:sp>
        <p:nvSpPr>
          <p:cNvPr id="5" name="Horizontal Scroll 4"/>
          <p:cNvSpPr/>
          <p:nvPr/>
        </p:nvSpPr>
        <p:spPr>
          <a:xfrm>
            <a:off x="-76200" y="1295400"/>
            <a:ext cx="6019800" cy="426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FFFF00"/>
                </a:solidFill>
              </a:rPr>
              <a:t>قاضي محمد العمران</a:t>
            </a:r>
          </a:p>
          <a:p>
            <a:pPr algn="ctr"/>
            <a:r>
              <a:rPr lang="ar-SA" sz="2400" dirty="0" smtClean="0">
                <a:solidFill>
                  <a:srgbClr val="FFFF00"/>
                </a:solidFill>
              </a:rPr>
              <a:t>المعلم المساعد  العرب: المدرسة الداخل خارول كشنوفور </a:t>
            </a:r>
            <a:r>
              <a:rPr lang="ar-SA" sz="2000" dirty="0" smtClean="0">
                <a:solidFill>
                  <a:srgbClr val="FFFF00"/>
                </a:solidFill>
              </a:rPr>
              <a:t> برورأ كوميلا</a:t>
            </a:r>
          </a:p>
          <a:p>
            <a:pPr algn="ctr"/>
            <a:r>
              <a:rPr lang="en-US" sz="2800" dirty="0" smtClean="0">
                <a:solidFill>
                  <a:srgbClr val="FFFF00"/>
                </a:solidFill>
              </a:rPr>
              <a:t>E-mail </a:t>
            </a:r>
            <a:r>
              <a:rPr lang="en-US" sz="3600" dirty="0" err="1" smtClean="0">
                <a:solidFill>
                  <a:srgbClr val="FFFF00"/>
                </a:solidFill>
              </a:rPr>
              <a:t>address:kaziimrancomilla@gmail.com</a:t>
            </a:r>
            <a:endParaRPr lang="en-US" sz="3600" dirty="0" smtClean="0">
              <a:solidFill>
                <a:srgbClr val="FFFF00"/>
              </a:solidFill>
            </a:endParaRPr>
          </a:p>
          <a:p>
            <a:pPr algn="ctr"/>
            <a:r>
              <a:rPr lang="en-US" sz="3200" dirty="0" smtClean="0">
                <a:solidFill>
                  <a:srgbClr val="FFFF00"/>
                </a:solidFill>
              </a:rPr>
              <a:t>Mobil no:01812731302</a:t>
            </a:r>
            <a:endParaRPr lang="en-US" sz="3200" dirty="0">
              <a:solidFill>
                <a:srgbClr val="FFFF00"/>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943600" y="1195387"/>
            <a:ext cx="3200400" cy="3986213"/>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105400"/>
            <a:ext cx="9220200" cy="1752600"/>
          </a:xfrm>
          <a:prstGeom prst="rect">
            <a:avLst/>
          </a:prstGeom>
        </p:spPr>
      </p:pic>
    </p:spTree>
    <p:extLst>
      <p:ext uri="{BB962C8B-B14F-4D97-AF65-F5344CB8AC3E}">
        <p14:creationId xmlns="" xmlns:p14="http://schemas.microsoft.com/office/powerpoint/2010/main" val="37986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5">
                                            <p:txEl>
                                              <p:pRg st="0" end="0"/>
                                            </p:txEl>
                                          </p:spTgt>
                                        </p:tgtEl>
                                        <p:attrNameLst>
                                          <p:attrName>ppt_w</p:attrName>
                                        </p:attrNameLst>
                                      </p:cBhvr>
                                    </p:anim>
                                    <p:anim by="(#ppt_w*0.50)" calcmode="lin" valueType="num">
                                      <p:cBhvr>
                                        <p:cTn id="26" dur="500" decel="50000" autoRev="1" fill="hold">
                                          <p:stCondLst>
                                            <p:cond delay="0"/>
                                          </p:stCondLst>
                                        </p:cTn>
                                        <p:tgtEl>
                                          <p:spTgt spid="5">
                                            <p:txEl>
                                              <p:pRg st="0" end="0"/>
                                            </p:txEl>
                                          </p:spTgt>
                                        </p:tgtEl>
                                        <p:attrNameLst>
                                          <p:attrName>ppt_x</p:attrName>
                                        </p:attrNameLst>
                                      </p:cBhvr>
                                    </p:anim>
                                    <p:anim from="(-#ppt_h/2)" to="(#ppt_y)" calcmode="lin" valueType="num">
                                      <p:cBhvr>
                                        <p:cTn id="27" dur="1000" fill="hold">
                                          <p:stCondLst>
                                            <p:cond delay="0"/>
                                          </p:stCondLst>
                                        </p:cTn>
                                        <p:tgtEl>
                                          <p:spTgt spid="5">
                                            <p:txEl>
                                              <p:pRg st="0" end="0"/>
                                            </p:txEl>
                                          </p:spTgt>
                                        </p:tgtEl>
                                        <p:attrNameLst>
                                          <p:attrName>ppt_y</p:attrName>
                                        </p:attrNameLst>
                                      </p:cBhvr>
                                    </p:anim>
                                    <p:animRot by="21600000">
                                      <p:cBhvr>
                                        <p:cTn id="28" dur="1000" fill="hold">
                                          <p:stCondLst>
                                            <p:cond delay="0"/>
                                          </p:stCondLst>
                                        </p:cTn>
                                        <p:tgtEl>
                                          <p:spTgt spid="5">
                                            <p:txEl>
                                              <p:pRg st="0" end="0"/>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5">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5">
                                            <p:txEl>
                                              <p:pRg st="1" end="1"/>
                                            </p:txEl>
                                          </p:spTgt>
                                        </p:tgtEl>
                                        <p:attrNameLst>
                                          <p:attrName>ppt_w</p:attrName>
                                        </p:attrNameLst>
                                      </p:cBhvr>
                                    </p:anim>
                                    <p:anim by="(#ppt_w*0.50)" calcmode="lin" valueType="num">
                                      <p:cBhvr>
                                        <p:cTn id="32" dur="500" decel="50000" autoRev="1" fill="hold">
                                          <p:stCondLst>
                                            <p:cond delay="0"/>
                                          </p:stCondLst>
                                        </p:cTn>
                                        <p:tgtEl>
                                          <p:spTgt spid="5">
                                            <p:txEl>
                                              <p:pRg st="1" end="1"/>
                                            </p:txEl>
                                          </p:spTgt>
                                        </p:tgtEl>
                                        <p:attrNameLst>
                                          <p:attrName>ppt_x</p:attrName>
                                        </p:attrNameLst>
                                      </p:cBhvr>
                                    </p:anim>
                                    <p:anim from="(-#ppt_h/2)" to="(#ppt_y)" calcmode="lin" valueType="num">
                                      <p:cBhvr>
                                        <p:cTn id="33" dur="1000" fill="hold">
                                          <p:stCondLst>
                                            <p:cond delay="0"/>
                                          </p:stCondLst>
                                        </p:cTn>
                                        <p:tgtEl>
                                          <p:spTgt spid="5">
                                            <p:txEl>
                                              <p:pRg st="1" end="1"/>
                                            </p:txEl>
                                          </p:spTgt>
                                        </p:tgtEl>
                                        <p:attrNameLst>
                                          <p:attrName>ppt_y</p:attrName>
                                        </p:attrNameLst>
                                      </p:cBhvr>
                                    </p:anim>
                                    <p:animRot by="21600000">
                                      <p:cBhvr>
                                        <p:cTn id="34" dur="1000" fill="hold">
                                          <p:stCondLst>
                                            <p:cond delay="0"/>
                                          </p:stCondLst>
                                        </p:cTn>
                                        <p:tgtEl>
                                          <p:spTgt spid="5">
                                            <p:txEl>
                                              <p:pRg st="1" end="1"/>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5">
                                            <p:txEl>
                                              <p:pRg st="2" end="2"/>
                                            </p:txEl>
                                          </p:spTgt>
                                        </p:tgtEl>
                                        <p:attrNameLst>
                                          <p:attrName>ppt_w</p:attrName>
                                        </p:attrNameLst>
                                      </p:cBhvr>
                                    </p:anim>
                                    <p:anim by="(#ppt_w*0.50)" calcmode="lin" valueType="num">
                                      <p:cBhvr>
                                        <p:cTn id="38" dur="500" decel="50000" autoRev="1" fill="hold">
                                          <p:stCondLst>
                                            <p:cond delay="0"/>
                                          </p:stCondLst>
                                        </p:cTn>
                                        <p:tgtEl>
                                          <p:spTgt spid="5">
                                            <p:txEl>
                                              <p:pRg st="2" end="2"/>
                                            </p:txEl>
                                          </p:spTgt>
                                        </p:tgtEl>
                                        <p:attrNameLst>
                                          <p:attrName>ppt_x</p:attrName>
                                        </p:attrNameLst>
                                      </p:cBhvr>
                                    </p:anim>
                                    <p:anim from="(-#ppt_h/2)" to="(#ppt_y)" calcmode="lin" valueType="num">
                                      <p:cBhvr>
                                        <p:cTn id="39" dur="1000" fill="hold">
                                          <p:stCondLst>
                                            <p:cond delay="0"/>
                                          </p:stCondLst>
                                        </p:cTn>
                                        <p:tgtEl>
                                          <p:spTgt spid="5">
                                            <p:txEl>
                                              <p:pRg st="2" end="2"/>
                                            </p:txEl>
                                          </p:spTgt>
                                        </p:tgtEl>
                                        <p:attrNameLst>
                                          <p:attrName>ppt_y</p:attrName>
                                        </p:attrNameLst>
                                      </p:cBhvr>
                                    </p:anim>
                                    <p:animRot by="21600000">
                                      <p:cBhvr>
                                        <p:cTn id="40" dur="1000" fill="hold">
                                          <p:stCondLst>
                                            <p:cond delay="0"/>
                                          </p:stCondLst>
                                        </p:cTn>
                                        <p:tgtEl>
                                          <p:spTgt spid="5">
                                            <p:txEl>
                                              <p:pRg st="2" end="2"/>
                                            </p:txEl>
                                          </p:spTgt>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5">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5">
                                            <p:txEl>
                                              <p:pRg st="3" end="3"/>
                                            </p:txEl>
                                          </p:spTgt>
                                        </p:tgtEl>
                                        <p:attrNameLst>
                                          <p:attrName>ppt_w</p:attrName>
                                        </p:attrNameLst>
                                      </p:cBhvr>
                                    </p:anim>
                                    <p:anim by="(#ppt_w*0.50)" calcmode="lin" valueType="num">
                                      <p:cBhvr>
                                        <p:cTn id="44" dur="500" decel="50000" autoRev="1" fill="hold">
                                          <p:stCondLst>
                                            <p:cond delay="0"/>
                                          </p:stCondLst>
                                        </p:cTn>
                                        <p:tgtEl>
                                          <p:spTgt spid="5">
                                            <p:txEl>
                                              <p:pRg st="3" end="3"/>
                                            </p:txEl>
                                          </p:spTgt>
                                        </p:tgtEl>
                                        <p:attrNameLst>
                                          <p:attrName>ppt_x</p:attrName>
                                        </p:attrNameLst>
                                      </p:cBhvr>
                                    </p:anim>
                                    <p:anim from="(-#ppt_h/2)" to="(#ppt_y)" calcmode="lin" valueType="num">
                                      <p:cBhvr>
                                        <p:cTn id="45" dur="1000" fill="hold">
                                          <p:stCondLst>
                                            <p:cond delay="0"/>
                                          </p:stCondLst>
                                        </p:cTn>
                                        <p:tgtEl>
                                          <p:spTgt spid="5">
                                            <p:txEl>
                                              <p:pRg st="3" end="3"/>
                                            </p:txEl>
                                          </p:spTgt>
                                        </p:tgtEl>
                                        <p:attrNameLst>
                                          <p:attrName>ppt_y</p:attrName>
                                        </p:attrNameLst>
                                      </p:cBhvr>
                                    </p:anim>
                                    <p:animRot by="21600000">
                                      <p:cBhvr>
                                        <p:cTn id="46" dur="1000" fill="hold">
                                          <p:stCondLst>
                                            <p:cond delay="0"/>
                                          </p:stCondLst>
                                        </p:cTn>
                                        <p:tgtEl>
                                          <p:spTgt spid="5">
                                            <p:txEl>
                                              <p:pRg st="3" end="3"/>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80">
                                          <p:stCondLst>
                                            <p:cond delay="0"/>
                                          </p:stCondLst>
                                        </p:cTn>
                                        <p:tgtEl>
                                          <p:spTgt spid="7"/>
                                        </p:tgtEl>
                                      </p:cBhvr>
                                    </p:animEffect>
                                    <p:anim calcmode="lin" valueType="num">
                                      <p:cBhvr>
                                        <p:cTn id="6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gtEl>
                                      </p:cBhvr>
                                      <p:to x="100000" y="60000"/>
                                    </p:animScale>
                                    <p:animScale>
                                      <p:cBhvr>
                                        <p:cTn id="66" dur="166" decel="50000">
                                          <p:stCondLst>
                                            <p:cond delay="676"/>
                                          </p:stCondLst>
                                        </p:cTn>
                                        <p:tgtEl>
                                          <p:spTgt spid="7"/>
                                        </p:tgtEl>
                                      </p:cBhvr>
                                      <p:to x="100000" y="100000"/>
                                    </p:animScale>
                                    <p:animScale>
                                      <p:cBhvr>
                                        <p:cTn id="67" dur="26">
                                          <p:stCondLst>
                                            <p:cond delay="1312"/>
                                          </p:stCondLst>
                                        </p:cTn>
                                        <p:tgtEl>
                                          <p:spTgt spid="7"/>
                                        </p:tgtEl>
                                      </p:cBhvr>
                                      <p:to x="100000" y="80000"/>
                                    </p:animScale>
                                    <p:animScale>
                                      <p:cBhvr>
                                        <p:cTn id="68" dur="166" decel="50000">
                                          <p:stCondLst>
                                            <p:cond delay="1338"/>
                                          </p:stCondLst>
                                        </p:cTn>
                                        <p:tgtEl>
                                          <p:spTgt spid="7"/>
                                        </p:tgtEl>
                                      </p:cBhvr>
                                      <p:to x="100000" y="100000"/>
                                    </p:animScale>
                                    <p:animScale>
                                      <p:cBhvr>
                                        <p:cTn id="69" dur="26">
                                          <p:stCondLst>
                                            <p:cond delay="1642"/>
                                          </p:stCondLst>
                                        </p:cTn>
                                        <p:tgtEl>
                                          <p:spTgt spid="7"/>
                                        </p:tgtEl>
                                      </p:cBhvr>
                                      <p:to x="100000" y="90000"/>
                                    </p:animScale>
                                    <p:animScale>
                                      <p:cBhvr>
                                        <p:cTn id="70" dur="166" decel="50000">
                                          <p:stCondLst>
                                            <p:cond delay="1668"/>
                                          </p:stCondLst>
                                        </p:cTn>
                                        <p:tgtEl>
                                          <p:spTgt spid="7"/>
                                        </p:tgtEl>
                                      </p:cBhvr>
                                      <p:to x="100000" y="100000"/>
                                    </p:animScale>
                                    <p:animScale>
                                      <p:cBhvr>
                                        <p:cTn id="71" dur="26">
                                          <p:stCondLst>
                                            <p:cond delay="1808"/>
                                          </p:stCondLst>
                                        </p:cTn>
                                        <p:tgtEl>
                                          <p:spTgt spid="7"/>
                                        </p:tgtEl>
                                      </p:cBhvr>
                                      <p:to x="100000" y="95000"/>
                                    </p:animScale>
                                    <p:animScale>
                                      <p:cBhvr>
                                        <p:cTn id="7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76200" y="-228600"/>
            <a:ext cx="922020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dirty="0" smtClean="0">
                <a:solidFill>
                  <a:srgbClr val="002060"/>
                </a:solidFill>
              </a:rPr>
              <a:t>تعريف الدرس</a:t>
            </a:r>
            <a:endParaRPr lang="en-US" sz="9600" dirty="0">
              <a:solidFill>
                <a:srgbClr val="002060"/>
              </a:solidFill>
            </a:endParaRPr>
          </a:p>
        </p:txBody>
      </p:sp>
      <p:sp>
        <p:nvSpPr>
          <p:cNvPr id="5" name="TextBox 4"/>
          <p:cNvSpPr txBox="1"/>
          <p:nvPr/>
        </p:nvSpPr>
        <p:spPr>
          <a:xfrm>
            <a:off x="-76200" y="2057400"/>
            <a:ext cx="9220200" cy="4247317"/>
          </a:xfrm>
          <a:prstGeom prst="rect">
            <a:avLst/>
          </a:prstGeom>
          <a:noFill/>
        </p:spPr>
        <p:txBody>
          <a:bodyPr wrap="square" rtlCol="0">
            <a:spAutoFit/>
          </a:bodyPr>
          <a:lstStyle/>
          <a:p>
            <a:r>
              <a:rPr lang="ar-SA" sz="5400" dirty="0" smtClean="0">
                <a:solidFill>
                  <a:srgbClr val="C00000"/>
                </a:solidFill>
              </a:rPr>
              <a:t>  الجاعة </a:t>
            </a:r>
            <a:r>
              <a:rPr lang="ar-SA" sz="5400" dirty="0" smtClean="0">
                <a:solidFill>
                  <a:srgbClr val="C00000"/>
                </a:solidFill>
              </a:rPr>
              <a:t>: الصف التاسع من الداخل</a:t>
            </a:r>
          </a:p>
          <a:p>
            <a:r>
              <a:rPr lang="ar-SA" sz="5400" dirty="0" smtClean="0">
                <a:solidFill>
                  <a:srgbClr val="C00000"/>
                </a:solidFill>
              </a:rPr>
              <a:t>المادة : قواعد اللغة العربية          </a:t>
            </a:r>
          </a:p>
          <a:p>
            <a:r>
              <a:rPr lang="ar-SA" sz="5400" dirty="0" smtClean="0">
                <a:solidFill>
                  <a:srgbClr val="C00000"/>
                </a:solidFill>
              </a:rPr>
              <a:t>   </a:t>
            </a:r>
            <a:r>
              <a:rPr lang="ar-SA" sz="5400" smtClean="0">
                <a:solidFill>
                  <a:srgbClr val="C00000"/>
                </a:solidFill>
              </a:rPr>
              <a:t>الجزء:علم </a:t>
            </a:r>
            <a:r>
              <a:rPr lang="ar-SA" sz="5400" smtClean="0">
                <a:solidFill>
                  <a:srgbClr val="C00000"/>
                </a:solidFill>
              </a:rPr>
              <a:t>النحو                        </a:t>
            </a:r>
            <a:endParaRPr lang="ar-SA" sz="5400" dirty="0" smtClean="0">
              <a:solidFill>
                <a:srgbClr val="C00000"/>
              </a:solidFill>
            </a:endParaRPr>
          </a:p>
          <a:p>
            <a:r>
              <a:rPr lang="ar-SA" sz="5400" dirty="0" smtClean="0">
                <a:solidFill>
                  <a:srgbClr val="C00000"/>
                </a:solidFill>
              </a:rPr>
              <a:t>الوقت: خمسة اربعون </a:t>
            </a:r>
            <a:r>
              <a:rPr lang="ar-SA" sz="5400" dirty="0" smtClean="0">
                <a:solidFill>
                  <a:srgbClr val="C00000"/>
                </a:solidFill>
              </a:rPr>
              <a:t>دقيقة           </a:t>
            </a:r>
            <a:endParaRPr lang="ar-SA" sz="5400" dirty="0" smtClean="0">
              <a:solidFill>
                <a:srgbClr val="C00000"/>
              </a:solidFill>
            </a:endParaRPr>
          </a:p>
          <a:p>
            <a:r>
              <a:rPr lang="ar-SA" sz="5400" dirty="0" smtClean="0">
                <a:solidFill>
                  <a:srgbClr val="C00000"/>
                </a:solidFill>
              </a:rPr>
              <a:t>التاريخ</a:t>
            </a:r>
            <a:r>
              <a:rPr lang="ar-SA" sz="5400" dirty="0" smtClean="0">
                <a:solidFill>
                  <a:srgbClr val="C00000"/>
                </a:solidFill>
              </a:rPr>
              <a:t>:                                   </a:t>
            </a:r>
            <a:r>
              <a:rPr lang="en-US" sz="5400" dirty="0" smtClean="0">
                <a:solidFill>
                  <a:srgbClr val="C00000"/>
                </a:solidFill>
              </a:rPr>
              <a:t>    </a:t>
            </a:r>
            <a:endParaRPr lang="en-US" sz="5400" dirty="0">
              <a:solidFill>
                <a:srgbClr val="C00000"/>
              </a:solidFill>
            </a:endParaRPr>
          </a:p>
        </p:txBody>
      </p:sp>
    </p:spTree>
    <p:extLst>
      <p:ext uri="{BB962C8B-B14F-4D97-AF65-F5344CB8AC3E}">
        <p14:creationId xmlns="" xmlns:p14="http://schemas.microsoft.com/office/powerpoint/2010/main" val="10951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5">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1" end="1"/>
                                            </p:txEl>
                                          </p:spTgt>
                                        </p:tgtEl>
                                        <p:attrNameLst>
                                          <p:attrName>ppt_w</p:attrName>
                                        </p:attrNameLst>
                                      </p:cBhvr>
                                    </p:anim>
                                    <p:anim by="(#ppt_w*0.50)" calcmode="lin" valueType="num">
                                      <p:cBhvr>
                                        <p:cTn id="22" dur="500" decel="50000" autoRev="1" fill="hold">
                                          <p:stCondLst>
                                            <p:cond delay="0"/>
                                          </p:stCondLst>
                                        </p:cTn>
                                        <p:tgtEl>
                                          <p:spTgt spid="5">
                                            <p:txEl>
                                              <p:pRg st="1" end="1"/>
                                            </p:txEl>
                                          </p:spTgt>
                                        </p:tgtEl>
                                        <p:attrNameLst>
                                          <p:attrName>ppt_x</p:attrName>
                                        </p:attrNameLst>
                                      </p:cBhvr>
                                    </p:anim>
                                    <p:anim from="(-#ppt_h/2)" to="(#ppt_y)" calcmode="lin" valueType="num">
                                      <p:cBhvr>
                                        <p:cTn id="23" dur="1000" fill="hold">
                                          <p:stCondLst>
                                            <p:cond delay="0"/>
                                          </p:stCondLst>
                                        </p:cTn>
                                        <p:tgtEl>
                                          <p:spTgt spid="5">
                                            <p:txEl>
                                              <p:pRg st="1" end="1"/>
                                            </p:txEl>
                                          </p:spTgt>
                                        </p:tgtEl>
                                        <p:attrNameLst>
                                          <p:attrName>ppt_y</p:attrName>
                                        </p:attrNameLst>
                                      </p:cBhvr>
                                    </p:anim>
                                    <p:animRot by="21600000">
                                      <p:cBhvr>
                                        <p:cTn id="24" dur="1000" fill="hold">
                                          <p:stCondLst>
                                            <p:cond delay="0"/>
                                          </p:stCondLst>
                                        </p:cTn>
                                        <p:tgtEl>
                                          <p:spTgt spid="5">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5">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5">
                                            <p:txEl>
                                              <p:pRg st="2" end="2"/>
                                            </p:txEl>
                                          </p:spTgt>
                                        </p:tgtEl>
                                        <p:attrNameLst>
                                          <p:attrName>ppt_w</p:attrName>
                                        </p:attrNameLst>
                                      </p:cBhvr>
                                    </p:anim>
                                    <p:anim by="(#ppt_w*0.50)" calcmode="lin" valueType="num">
                                      <p:cBhvr>
                                        <p:cTn id="28" dur="500" decel="50000" autoRev="1" fill="hold">
                                          <p:stCondLst>
                                            <p:cond delay="0"/>
                                          </p:stCondLst>
                                        </p:cTn>
                                        <p:tgtEl>
                                          <p:spTgt spid="5">
                                            <p:txEl>
                                              <p:pRg st="2" end="2"/>
                                            </p:txEl>
                                          </p:spTgt>
                                        </p:tgtEl>
                                        <p:attrNameLst>
                                          <p:attrName>ppt_x</p:attrName>
                                        </p:attrNameLst>
                                      </p:cBhvr>
                                    </p:anim>
                                    <p:anim from="(-#ppt_h/2)" to="(#ppt_y)" calcmode="lin" valueType="num">
                                      <p:cBhvr>
                                        <p:cTn id="29" dur="1000" fill="hold">
                                          <p:stCondLst>
                                            <p:cond delay="0"/>
                                          </p:stCondLst>
                                        </p:cTn>
                                        <p:tgtEl>
                                          <p:spTgt spid="5">
                                            <p:txEl>
                                              <p:pRg st="2" end="2"/>
                                            </p:txEl>
                                          </p:spTgt>
                                        </p:tgtEl>
                                        <p:attrNameLst>
                                          <p:attrName>ppt_y</p:attrName>
                                        </p:attrNameLst>
                                      </p:cBhvr>
                                    </p:anim>
                                    <p:animRot by="21600000">
                                      <p:cBhvr>
                                        <p:cTn id="30" dur="1000" fill="hold">
                                          <p:stCondLst>
                                            <p:cond delay="0"/>
                                          </p:stCondLst>
                                        </p:cTn>
                                        <p:tgtEl>
                                          <p:spTgt spid="5">
                                            <p:txEl>
                                              <p:pRg st="2" end="2"/>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5">
                                            <p:txEl>
                                              <p:pRg st="3" end="3"/>
                                            </p:txEl>
                                          </p:spTgt>
                                        </p:tgtEl>
                                        <p:attrNameLst>
                                          <p:attrName>style.visibility</p:attrName>
                                        </p:attrNameLst>
                                      </p:cBhvr>
                                      <p:to>
                                        <p:strVal val="visible"/>
                                      </p:to>
                                    </p:set>
                                    <p:anim by="(-#ppt_w*2)" calcmode="lin" valueType="num">
                                      <p:cBhvr rctx="PPT">
                                        <p:cTn id="33" dur="500" autoRev="1" fill="hold">
                                          <p:stCondLst>
                                            <p:cond delay="0"/>
                                          </p:stCondLst>
                                        </p:cTn>
                                        <p:tgtEl>
                                          <p:spTgt spid="5">
                                            <p:txEl>
                                              <p:pRg st="3" end="3"/>
                                            </p:txEl>
                                          </p:spTgt>
                                        </p:tgtEl>
                                        <p:attrNameLst>
                                          <p:attrName>ppt_w</p:attrName>
                                        </p:attrNameLst>
                                      </p:cBhvr>
                                    </p:anim>
                                    <p:anim by="(#ppt_w*0.50)" calcmode="lin" valueType="num">
                                      <p:cBhvr>
                                        <p:cTn id="34" dur="500" decel="50000" autoRev="1" fill="hold">
                                          <p:stCondLst>
                                            <p:cond delay="0"/>
                                          </p:stCondLst>
                                        </p:cTn>
                                        <p:tgtEl>
                                          <p:spTgt spid="5">
                                            <p:txEl>
                                              <p:pRg st="3" end="3"/>
                                            </p:txEl>
                                          </p:spTgt>
                                        </p:tgtEl>
                                        <p:attrNameLst>
                                          <p:attrName>ppt_x</p:attrName>
                                        </p:attrNameLst>
                                      </p:cBhvr>
                                    </p:anim>
                                    <p:anim from="(-#ppt_h/2)" to="(#ppt_y)" calcmode="lin" valueType="num">
                                      <p:cBhvr>
                                        <p:cTn id="35" dur="1000" fill="hold">
                                          <p:stCondLst>
                                            <p:cond delay="0"/>
                                          </p:stCondLst>
                                        </p:cTn>
                                        <p:tgtEl>
                                          <p:spTgt spid="5">
                                            <p:txEl>
                                              <p:pRg st="3" end="3"/>
                                            </p:txEl>
                                          </p:spTgt>
                                        </p:tgtEl>
                                        <p:attrNameLst>
                                          <p:attrName>ppt_y</p:attrName>
                                        </p:attrNameLst>
                                      </p:cBhvr>
                                    </p:anim>
                                    <p:animRot by="21600000">
                                      <p:cBhvr>
                                        <p:cTn id="36" dur="1000" fill="hold">
                                          <p:stCondLst>
                                            <p:cond delay="0"/>
                                          </p:stCondLst>
                                        </p:cTn>
                                        <p:tgtEl>
                                          <p:spTgt spid="5">
                                            <p:txEl>
                                              <p:pRg st="3" end="3"/>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5">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5">
                                            <p:txEl>
                                              <p:pRg st="4" end="4"/>
                                            </p:txEl>
                                          </p:spTgt>
                                        </p:tgtEl>
                                        <p:attrNameLst>
                                          <p:attrName>ppt_w</p:attrName>
                                        </p:attrNameLst>
                                      </p:cBhvr>
                                    </p:anim>
                                    <p:anim by="(#ppt_w*0.50)" calcmode="lin" valueType="num">
                                      <p:cBhvr>
                                        <p:cTn id="40" dur="500" decel="50000" autoRev="1" fill="hold">
                                          <p:stCondLst>
                                            <p:cond delay="0"/>
                                          </p:stCondLst>
                                        </p:cTn>
                                        <p:tgtEl>
                                          <p:spTgt spid="5">
                                            <p:txEl>
                                              <p:pRg st="4" end="4"/>
                                            </p:txEl>
                                          </p:spTgt>
                                        </p:tgtEl>
                                        <p:attrNameLst>
                                          <p:attrName>ppt_x</p:attrName>
                                        </p:attrNameLst>
                                      </p:cBhvr>
                                    </p:anim>
                                    <p:anim from="(-#ppt_h/2)" to="(#ppt_y)" calcmode="lin" valueType="num">
                                      <p:cBhvr>
                                        <p:cTn id="41" dur="1000" fill="hold">
                                          <p:stCondLst>
                                            <p:cond delay="0"/>
                                          </p:stCondLst>
                                        </p:cTn>
                                        <p:tgtEl>
                                          <p:spTgt spid="5">
                                            <p:txEl>
                                              <p:pRg st="4" end="4"/>
                                            </p:txEl>
                                          </p:spTgt>
                                        </p:tgtEl>
                                        <p:attrNameLst>
                                          <p:attrName>ppt_y</p:attrName>
                                        </p:attrNameLst>
                                      </p:cBhvr>
                                    </p:anim>
                                    <p:animRot by="21600000">
                                      <p:cBhvr>
                                        <p:cTn id="42" dur="1000" fill="hold">
                                          <p:stCondLst>
                                            <p:cond delay="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152400"/>
            <a:ext cx="9144000" cy="1981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smtClean="0">
                <a:solidFill>
                  <a:srgbClr val="00B050"/>
                </a:solidFill>
              </a:rPr>
              <a:t>المناظر  التالية؟</a:t>
            </a:r>
            <a:endParaRPr lang="en-US" sz="9600" dirty="0">
              <a:solidFill>
                <a:srgbClr val="00B050"/>
              </a:solidFill>
            </a:endParaRPr>
          </a:p>
        </p:txBody>
      </p:sp>
      <p:sp>
        <p:nvSpPr>
          <p:cNvPr id="5" name="Wave 4"/>
          <p:cNvSpPr/>
          <p:nvPr/>
        </p:nvSpPr>
        <p:spPr>
          <a:xfrm>
            <a:off x="0" y="1600200"/>
            <a:ext cx="9144000" cy="1447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rgbClr val="002060"/>
                </a:solidFill>
              </a:rPr>
              <a:t>درس اليوم</a:t>
            </a:r>
            <a:endParaRPr lang="en-US" sz="5400" dirty="0">
              <a:solidFill>
                <a:srgbClr val="002060"/>
              </a:solidFill>
            </a:endParaRPr>
          </a:p>
        </p:txBody>
      </p:sp>
      <p:sp>
        <p:nvSpPr>
          <p:cNvPr id="6" name="Horizontal Scroll 5"/>
          <p:cNvSpPr/>
          <p:nvPr/>
        </p:nvSpPr>
        <p:spPr>
          <a:xfrm>
            <a:off x="0" y="3564636"/>
            <a:ext cx="9144000" cy="146456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B0F0"/>
                </a:solidFill>
              </a:rPr>
              <a:t>اسباب نشأت علم النحو</a:t>
            </a:r>
            <a:endParaRPr lang="en-US" sz="6000" dirty="0">
              <a:solidFill>
                <a:srgbClr val="00B0F0"/>
              </a:solidFill>
            </a:endParaRPr>
          </a:p>
        </p:txBody>
      </p:sp>
      <p:sp>
        <p:nvSpPr>
          <p:cNvPr id="7" name="Wave 6"/>
          <p:cNvSpPr/>
          <p:nvPr/>
        </p:nvSpPr>
        <p:spPr>
          <a:xfrm>
            <a:off x="0" y="5181600"/>
            <a:ext cx="9144000" cy="1219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FF00"/>
                </a:solidFill>
              </a:rPr>
              <a:t>الدرس الثاني –الصفحة-45</a:t>
            </a:r>
            <a:endParaRPr lang="en-US" sz="4000" dirty="0">
              <a:solidFill>
                <a:srgbClr val="FFFF00"/>
              </a:solidFill>
            </a:endParaRPr>
          </a:p>
        </p:txBody>
      </p:sp>
    </p:spTree>
    <p:extLst>
      <p:ext uri="{BB962C8B-B14F-4D97-AF65-F5344CB8AC3E}">
        <p14:creationId xmlns="" xmlns:p14="http://schemas.microsoft.com/office/powerpoint/2010/main" val="229753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iterate type="lt">
                                    <p:tmPct val="0"/>
                                  </p:iterate>
                                  <p:childTnLst>
                                    <p:animEffect transition="out" filter="fade">
                                      <p:cBhvr>
                                        <p:cTn id="22" dur="500"/>
                                        <p:tgtEl>
                                          <p:spTgt spid="6">
                                            <p:txEl>
                                              <p:pRg st="0" end="0"/>
                                            </p:txEl>
                                          </p:spTgt>
                                        </p:tgtEl>
                                      </p:cBhvr>
                                    </p:animEffect>
                                    <p:set>
                                      <p:cBhvr>
                                        <p:cTn id="23"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8" presetClass="entr" presetSubtype="0" accel="50000" fill="hold" grpId="0" nodeType="clickEffect">
                                  <p:stCondLst>
                                    <p:cond delay="0"/>
                                  </p:stCondLst>
                                  <p:iterate type="lt">
                                    <p:tmPct val="50000"/>
                                  </p:iterate>
                                  <p:childTnLst>
                                    <p:set>
                                      <p:cBhvr>
                                        <p:cTn id="27" dur="1" fill="hold">
                                          <p:stCondLst>
                                            <p:cond delay="0"/>
                                          </p:stCondLst>
                                        </p:cTn>
                                        <p:tgtEl>
                                          <p:spTgt spid="6">
                                            <p:bg/>
                                          </p:spTgt>
                                        </p:tgtEl>
                                        <p:attrNameLst>
                                          <p:attrName>style.visibility</p:attrName>
                                        </p:attrNameLst>
                                      </p:cBhvr>
                                      <p:to>
                                        <p:strVal val="visible"/>
                                      </p:to>
                                    </p:set>
                                    <p:set>
                                      <p:cBhvr>
                                        <p:cTn id="28" dur="455" fill="hold">
                                          <p:stCondLst>
                                            <p:cond delay="0"/>
                                          </p:stCondLst>
                                        </p:cTn>
                                        <p:tgtEl>
                                          <p:spTgt spid="6">
                                            <p:bg/>
                                          </p:spTgt>
                                        </p:tgtEl>
                                        <p:attrNameLst>
                                          <p:attrName>style.rotation</p:attrName>
                                        </p:attrNameLst>
                                      </p:cBhvr>
                                      <p:to>
                                        <p:strVal val="-45.0"/>
                                      </p:to>
                                    </p:set>
                                    <p:anim calcmode="lin" valueType="num">
                                      <p:cBhvr>
                                        <p:cTn id="29" dur="455" fill="hold">
                                          <p:stCondLst>
                                            <p:cond delay="455"/>
                                          </p:stCondLst>
                                        </p:cTn>
                                        <p:tgtEl>
                                          <p:spTgt spid="6">
                                            <p:bg/>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6">
                                            <p:bg/>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6">
                                            <p:bg/>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6">
                                            <p:bg/>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6">
                                            <p:txEl>
                                              <p:pRg st="0" end="0"/>
                                            </p:txEl>
                                          </p:spTgt>
                                        </p:tgtEl>
                                        <p:attrNameLst>
                                          <p:attrName>style.visibility</p:attrName>
                                        </p:attrNameLst>
                                      </p:cBhvr>
                                      <p:to>
                                        <p:strVal val="visible"/>
                                      </p:to>
                                    </p:set>
                                    <p:set>
                                      <p:cBhvr>
                                        <p:cTn id="35" dur="455" fill="hold">
                                          <p:stCondLst>
                                            <p:cond delay="0"/>
                                          </p:stCondLst>
                                        </p:cTn>
                                        <p:tgtEl>
                                          <p:spTgt spid="6">
                                            <p:txEl>
                                              <p:pRg st="0" end="0"/>
                                            </p:txEl>
                                          </p:spTgt>
                                        </p:tgtEl>
                                        <p:attrNameLst>
                                          <p:attrName>style.rotation</p:attrName>
                                        </p:attrNameLst>
                                      </p:cBhvr>
                                      <p:to>
                                        <p:strVal val="-45.0"/>
                                      </p:to>
                                    </p:set>
                                    <p:anim calcmode="lin" valueType="num">
                                      <p:cBhvr>
                                        <p:cTn id="36"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2000"/>
                                        <p:tgtEl>
                                          <p:spTgt spid="7">
                                            <p:txEl>
                                              <p:pRg st="0" end="0"/>
                                            </p:txEl>
                                          </p:spTgt>
                                        </p:tgtEl>
                                      </p:cBhvr>
                                    </p:animEffect>
                                    <p:anim calcmode="lin" valueType="num">
                                      <p:cBhvr>
                                        <p:cTn id="45"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46"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7" dur="2000" fill="hold"/>
                                        <p:tgtEl>
                                          <p:spTgt spid="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304800"/>
            <a:ext cx="9144000" cy="1981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dirty="0" smtClean="0">
                <a:solidFill>
                  <a:srgbClr val="FFC000"/>
                </a:solidFill>
              </a:rPr>
              <a:t>نتيجة التعليم</a:t>
            </a:r>
            <a:endParaRPr lang="en-US" sz="9600" dirty="0">
              <a:solidFill>
                <a:srgbClr val="FFC000"/>
              </a:solidFill>
            </a:endParaRPr>
          </a:p>
        </p:txBody>
      </p:sp>
      <p:sp>
        <p:nvSpPr>
          <p:cNvPr id="5" name="TextBox 4"/>
          <p:cNvSpPr txBox="1"/>
          <p:nvPr/>
        </p:nvSpPr>
        <p:spPr>
          <a:xfrm>
            <a:off x="0" y="1828800"/>
            <a:ext cx="9144000" cy="3046988"/>
          </a:xfrm>
          <a:prstGeom prst="rect">
            <a:avLst/>
          </a:prstGeom>
          <a:noFill/>
        </p:spPr>
        <p:txBody>
          <a:bodyPr wrap="square" rtlCol="0">
            <a:spAutoFit/>
          </a:bodyPr>
          <a:lstStyle/>
          <a:p>
            <a:r>
              <a:rPr lang="ar-SA" sz="4800" dirty="0" smtClean="0">
                <a:solidFill>
                  <a:srgbClr val="C00000"/>
                </a:solidFill>
              </a:rPr>
              <a:t>يعلم الطلاب بعد اختتام هذا الدرس</a:t>
            </a:r>
          </a:p>
          <a:p>
            <a:r>
              <a:rPr lang="ar-SA" sz="4800" dirty="0" smtClean="0">
                <a:solidFill>
                  <a:srgbClr val="C00000"/>
                </a:solidFill>
              </a:rPr>
              <a:t>يمكن الطلاب  مهارة الكلام </a:t>
            </a:r>
            <a:r>
              <a:rPr lang="ar-SA" sz="4800" smtClean="0">
                <a:solidFill>
                  <a:srgbClr val="C00000"/>
                </a:solidFill>
              </a:rPr>
              <a:t>مهارة الكاتبة</a:t>
            </a:r>
            <a:endParaRPr lang="ar-SA" sz="4800" dirty="0" smtClean="0">
              <a:solidFill>
                <a:srgbClr val="C00000"/>
              </a:solidFill>
            </a:endParaRPr>
          </a:p>
          <a:p>
            <a:r>
              <a:rPr lang="ar-SA" sz="4800" dirty="0" smtClean="0">
                <a:solidFill>
                  <a:srgbClr val="C00000"/>
                </a:solidFill>
              </a:rPr>
              <a:t>تدريب اسباب نشأت علم النحو</a:t>
            </a:r>
          </a:p>
          <a:p>
            <a:r>
              <a:rPr lang="ar-SA" sz="4800" dirty="0" smtClean="0">
                <a:solidFill>
                  <a:srgbClr val="C00000"/>
                </a:solidFill>
              </a:rPr>
              <a:t>كيف كذيت  كاتب اللغة العربية</a:t>
            </a:r>
            <a:endParaRPr lang="en-US" sz="4800" dirty="0">
              <a:solidFill>
                <a:srgbClr val="C00000"/>
              </a:solidFill>
            </a:endParaRPr>
          </a:p>
        </p:txBody>
      </p:sp>
    </p:spTree>
    <p:extLst>
      <p:ext uri="{BB962C8B-B14F-4D97-AF65-F5344CB8AC3E}">
        <p14:creationId xmlns="" xmlns:p14="http://schemas.microsoft.com/office/powerpoint/2010/main" val="27038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5">
                                            <p:txEl>
                                              <p:pRg st="0" end="0"/>
                                            </p:txEl>
                                          </p:spTgt>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anim calcmode="lin" valueType="num">
                                      <p:cBhvr>
                                        <p:cTn id="21"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5">
                                            <p:txEl>
                                              <p:pRg st="1" end="1"/>
                                            </p:txEl>
                                          </p:spTgt>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000"/>
                                        <p:tgtEl>
                                          <p:spTgt spid="5">
                                            <p:txEl>
                                              <p:pRg st="2" end="2"/>
                                            </p:txEl>
                                          </p:spTgt>
                                        </p:tgtEl>
                                      </p:cBhvr>
                                    </p:animEffect>
                                    <p:anim calcmode="lin" valueType="num">
                                      <p:cBhvr>
                                        <p:cTn id="27"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8"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5">
                                            <p:txEl>
                                              <p:pRg st="2" end="2"/>
                                            </p:txEl>
                                          </p:spTgt>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anim calcmode="lin" valueType="num">
                                      <p:cBhvr>
                                        <p:cTn id="33"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4"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0" y="-76200"/>
            <a:ext cx="9067800" cy="14478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rgbClr val="002060"/>
                </a:solidFill>
              </a:rPr>
              <a:t>درس اسباب نشأب علم النحو</a:t>
            </a:r>
            <a:endParaRPr lang="en-US" sz="5400" dirty="0">
              <a:solidFill>
                <a:srgbClr val="002060"/>
              </a:solidFill>
            </a:endParaRPr>
          </a:p>
        </p:txBody>
      </p:sp>
      <p:sp>
        <p:nvSpPr>
          <p:cNvPr id="5" name="TextBox 4"/>
          <p:cNvSpPr txBox="1"/>
          <p:nvPr/>
        </p:nvSpPr>
        <p:spPr>
          <a:xfrm>
            <a:off x="0" y="1905000"/>
            <a:ext cx="9067800" cy="4832092"/>
          </a:xfrm>
          <a:prstGeom prst="rect">
            <a:avLst/>
          </a:prstGeom>
          <a:noFill/>
        </p:spPr>
        <p:txBody>
          <a:bodyPr wrap="square" rtlCol="0">
            <a:spAutoFit/>
          </a:bodyPr>
          <a:lstStyle/>
          <a:p>
            <a:r>
              <a:rPr lang="ar-SA" sz="2800" dirty="0" smtClean="0"/>
              <a:t>ان القصة الأشهر  ان أبا الاسود الدؤلي مر  برجل يقرأ  القرأن فقال (ان الله برئ من المشركين ورسوله)كان الرجل يقرأ رسوله  مجرورة أي انها معطو فة علي المشركين  أي انه غير المعني فصار                                                               </a:t>
            </a:r>
          </a:p>
          <a:p>
            <a:r>
              <a:rPr lang="ar-SA" sz="2800" dirty="0" smtClean="0"/>
              <a:t>المعني ان الله برئ من المشركين  وبرئ من رسوله كذالك والحقيقة ان معني الأية  ان الله برئ من المشركين ورسوله كذالك برئ من المشركين لأ ن رسوله       مرفوعة لأنها معطوفة  علي كلمة  الجلالة            الله فكلمة الجلالة الله  منصوب لفظ      مرفرع محلالأنه  في الأصل مبتداءفذهب  أبو</a:t>
            </a:r>
          </a:p>
          <a:p>
            <a:r>
              <a:rPr lang="ar-SA" sz="2800" dirty="0" smtClean="0"/>
              <a:t>الاسود  الي   الصحابي علي بن ابي طالب   رضي  الله  عنه وشرح له وجهة نظره    </a:t>
            </a:r>
            <a:endParaRPr lang="en-US" sz="2800" dirty="0"/>
          </a:p>
        </p:txBody>
      </p:sp>
    </p:spTree>
    <p:extLst>
      <p:ext uri="{BB962C8B-B14F-4D97-AF65-F5344CB8AC3E}">
        <p14:creationId xmlns="" xmlns:p14="http://schemas.microsoft.com/office/powerpoint/2010/main" val="32532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anim calcmode="lin" valueType="num">
                                      <p:cBhvr>
                                        <p:cTn id="16"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5">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5">
                                            <p:txEl>
                                              <p:pRg st="1" end="1"/>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anim calcmode="lin" valueType="num">
                                      <p:cBhvr>
                                        <p:cTn id="28"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9"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3855" y="166255"/>
            <a:ext cx="9144000" cy="6705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rPr>
              <a:t>ان العربية في </a:t>
            </a:r>
            <a:r>
              <a:rPr lang="ar-SA" sz="3600" smtClean="0">
                <a:solidFill>
                  <a:schemeClr val="tx1"/>
                </a:solidFill>
              </a:rPr>
              <a:t>خطر فتناول </a:t>
            </a:r>
            <a:r>
              <a:rPr lang="ar-SA" sz="3600" dirty="0" smtClean="0">
                <a:solidFill>
                  <a:schemeClr val="tx1"/>
                </a:solidFill>
              </a:rPr>
              <a:t>الصحابي علي رقعة ورقية وكتب عليها بسم الله الرحمن </a:t>
            </a:r>
            <a:r>
              <a:rPr lang="en-US" sz="3600" dirty="0" smtClean="0">
                <a:solidFill>
                  <a:schemeClr val="tx1"/>
                </a:solidFill>
              </a:rPr>
              <a:t> </a:t>
            </a:r>
            <a:r>
              <a:rPr lang="ar-SA" sz="3600" dirty="0" smtClean="0">
                <a:solidFill>
                  <a:schemeClr val="tx1"/>
                </a:solidFill>
              </a:rPr>
              <a:t>  الرحيم  . الكلام  اسم وفعل وحرف الأسم ما أنبأ عن المسمي والفعل ماأنبأ عن حركة المسمي والحرف ماأنبأ عن ما هو ليس اسما ولافعلا  ثم قال لأبي الأسود انح هذا   النحو ومن قوله هذا  سمي هذا العلم النحو </a:t>
            </a:r>
            <a:endParaRPr lang="en-US" sz="3600" dirty="0">
              <a:solidFill>
                <a:schemeClr val="tx1"/>
              </a:solidFill>
            </a:endParaRPr>
          </a:p>
        </p:txBody>
      </p:sp>
    </p:spTree>
    <p:extLst>
      <p:ext uri="{BB962C8B-B14F-4D97-AF65-F5344CB8AC3E}">
        <p14:creationId xmlns="" xmlns:p14="http://schemas.microsoft.com/office/powerpoint/2010/main" val="36815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0"/>
            <a:ext cx="914400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dirty="0" smtClean="0">
                <a:solidFill>
                  <a:srgbClr val="FFC000"/>
                </a:solidFill>
              </a:rPr>
              <a:t>تقدير</a:t>
            </a:r>
            <a:endParaRPr lang="en-US" sz="9600" dirty="0">
              <a:solidFill>
                <a:srgbClr val="FFC000"/>
              </a:solidFill>
            </a:endParaRPr>
          </a:p>
        </p:txBody>
      </p:sp>
      <p:sp>
        <p:nvSpPr>
          <p:cNvPr id="5" name="Explosion 2 4"/>
          <p:cNvSpPr/>
          <p:nvPr/>
        </p:nvSpPr>
        <p:spPr>
          <a:xfrm>
            <a:off x="2928257" y="1406071"/>
            <a:ext cx="6553200" cy="1752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rPr>
              <a:t>عمل الزواجي</a:t>
            </a:r>
            <a:endParaRPr lang="en-US" sz="3600" dirty="0">
              <a:solidFill>
                <a:schemeClr val="tx1"/>
              </a:solidFill>
            </a:endParaRPr>
          </a:p>
        </p:txBody>
      </p:sp>
      <p:sp>
        <p:nvSpPr>
          <p:cNvPr id="7" name="Horizontal Scroll 6"/>
          <p:cNvSpPr/>
          <p:nvPr/>
        </p:nvSpPr>
        <p:spPr>
          <a:xfrm>
            <a:off x="0" y="6019800"/>
            <a:ext cx="9144000" cy="11856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rgbClr val="002060"/>
                </a:solidFill>
              </a:rPr>
              <a:t>اشرعوا اسباب نشأة علم النحو  زوجيا</a:t>
            </a:r>
            <a:endParaRPr lang="en-US" sz="4400"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971800"/>
            <a:ext cx="9144000" cy="3200400"/>
          </a:xfrm>
          <a:prstGeom prst="rect">
            <a:avLst/>
          </a:prstGeom>
        </p:spPr>
      </p:pic>
    </p:spTree>
    <p:extLst>
      <p:ext uri="{BB962C8B-B14F-4D97-AF65-F5344CB8AC3E}">
        <p14:creationId xmlns="" xmlns:p14="http://schemas.microsoft.com/office/powerpoint/2010/main" val="373435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5">
                                            <p:txEl>
                                              <p:pRg st="0" end="0"/>
                                            </p:txEl>
                                          </p:spTgt>
                                        </p:tgtEl>
                                        <p:attrNameLst>
                                          <p:attrName>style.visibility</p:attrName>
                                        </p:attrNameLst>
                                      </p:cBhvr>
                                      <p:to>
                                        <p:strVal val="visible"/>
                                      </p:to>
                                    </p:set>
                                    <p:set>
                                      <p:cBhvr>
                                        <p:cTn id="15" dur="455" fill="hold">
                                          <p:stCondLst>
                                            <p:cond delay="0"/>
                                          </p:stCondLst>
                                        </p:cTn>
                                        <p:tgtEl>
                                          <p:spTgt spid="5">
                                            <p:txEl>
                                              <p:pRg st="0" end="0"/>
                                            </p:txEl>
                                          </p:spTgt>
                                        </p:tgtEl>
                                        <p:attrNameLst>
                                          <p:attrName>style.rotation</p:attrName>
                                        </p:attrNameLst>
                                      </p:cBhvr>
                                      <p:to>
                                        <p:strVal val="-45.0"/>
                                      </p:to>
                                    </p:set>
                                    <p:anim calcmode="lin" valueType="num">
                                      <p:cBhvr>
                                        <p:cTn id="16"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7">
                                            <p:txEl>
                                              <p:pRg st="0" end="0"/>
                                            </p:txEl>
                                          </p:spTgt>
                                        </p:tgtEl>
                                        <p:attrNameLst>
                                          <p:attrName>style.visibility</p:attrName>
                                        </p:attrNameLst>
                                      </p:cBhvr>
                                      <p:to>
                                        <p:strVal val="visible"/>
                                      </p:to>
                                    </p:set>
                                    <p:anim by="(-#ppt_w*2)" calcmode="lin" valueType="num">
                                      <p:cBhvr rctx="PPT">
                                        <p:cTn id="24" dur="500" autoRev="1" fill="hold">
                                          <p:stCondLst>
                                            <p:cond delay="0"/>
                                          </p:stCondLst>
                                        </p:cTn>
                                        <p:tgtEl>
                                          <p:spTgt spid="7">
                                            <p:txEl>
                                              <p:pRg st="0" end="0"/>
                                            </p:txEl>
                                          </p:spTgt>
                                        </p:tgtEl>
                                        <p:attrNameLst>
                                          <p:attrName>ppt_w</p:attrName>
                                        </p:attrNameLst>
                                      </p:cBhvr>
                                    </p:anim>
                                    <p:anim by="(#ppt_w*0.50)" calcmode="lin" valueType="num">
                                      <p:cBhvr>
                                        <p:cTn id="25" dur="500" decel="50000" autoRev="1" fill="hold">
                                          <p:stCondLst>
                                            <p:cond delay="0"/>
                                          </p:stCondLst>
                                        </p:cTn>
                                        <p:tgtEl>
                                          <p:spTgt spid="7">
                                            <p:txEl>
                                              <p:pRg st="0" end="0"/>
                                            </p:txEl>
                                          </p:spTgt>
                                        </p:tgtEl>
                                        <p:attrNameLst>
                                          <p:attrName>ppt_x</p:attrName>
                                        </p:attrNameLst>
                                      </p:cBhvr>
                                    </p:anim>
                                    <p:anim from="(-#ppt_h/2)" to="(#ppt_y)" calcmode="lin" valueType="num">
                                      <p:cBhvr>
                                        <p:cTn id="26" dur="1000" fill="hold">
                                          <p:stCondLst>
                                            <p:cond delay="0"/>
                                          </p:stCondLst>
                                        </p:cTn>
                                        <p:tgtEl>
                                          <p:spTgt spid="7">
                                            <p:txEl>
                                              <p:pRg st="0" end="0"/>
                                            </p:txEl>
                                          </p:spTgt>
                                        </p:tgtEl>
                                        <p:attrNameLst>
                                          <p:attrName>ppt_y</p:attrName>
                                        </p:attrNameLst>
                                      </p:cBhvr>
                                    </p:anim>
                                    <p:animRot by="21600000">
                                      <p:cBhvr>
                                        <p:cTn id="27" dur="1000" fill="hold">
                                          <p:stCondLst>
                                            <p:cond delay="0"/>
                                          </p:stCondLst>
                                        </p:cTn>
                                        <p:tgtEl>
                                          <p:spTgt spid="7">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52400" y="0"/>
            <a:ext cx="9296400" cy="1676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002060"/>
                </a:solidFill>
              </a:rPr>
              <a:t>الواجب المنزلي</a:t>
            </a:r>
            <a:endParaRPr lang="en-US" sz="4000" dirty="0">
              <a:solidFill>
                <a:srgbClr val="00206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676400"/>
            <a:ext cx="9144000" cy="4267200"/>
          </a:xfrm>
          <a:prstGeom prst="rect">
            <a:avLst/>
          </a:prstGeom>
        </p:spPr>
      </p:pic>
      <p:sp>
        <p:nvSpPr>
          <p:cNvPr id="6" name="Wave 5"/>
          <p:cNvSpPr/>
          <p:nvPr/>
        </p:nvSpPr>
        <p:spPr>
          <a:xfrm>
            <a:off x="0" y="5791200"/>
            <a:ext cx="9144000" cy="1066800"/>
          </a:xfrm>
          <a:prstGeom prst="wave">
            <a:avLst>
              <a:gd name="adj1" fmla="val 12500"/>
              <a:gd name="adj2" fmla="val 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احفظوا  أسباب نشأة علم النحو جيدا</a:t>
            </a:r>
            <a:endParaRPr lang="en-US" sz="4800" dirty="0">
              <a:solidFill>
                <a:schemeClr val="tx1"/>
              </a:solidFill>
            </a:endParaRPr>
          </a:p>
        </p:txBody>
      </p:sp>
    </p:spTree>
    <p:extLst>
      <p:ext uri="{BB962C8B-B14F-4D97-AF65-F5344CB8AC3E}">
        <p14:creationId xmlns="" xmlns:p14="http://schemas.microsoft.com/office/powerpoint/2010/main" val="37592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191</TotalTime>
  <Words>258</Words>
  <Application>Microsoft Office PowerPoint</Application>
  <PresentationFormat>On-screen Show (4:3)</PresentationFormat>
  <Paragraphs>35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Hardcover</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Mc</cp:lastModifiedBy>
  <cp:revision>23</cp:revision>
  <dcterms:created xsi:type="dcterms:W3CDTF">2018-03-06T13:43:41Z</dcterms:created>
  <dcterms:modified xsi:type="dcterms:W3CDTF">2019-10-21T12:02:26Z</dcterms:modified>
</cp:coreProperties>
</file>