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6" r:id="rId2"/>
    <p:sldId id="267" r:id="rId3"/>
    <p:sldId id="257" r:id="rId4"/>
    <p:sldId id="260" r:id="rId5"/>
    <p:sldId id="259" r:id="rId6"/>
    <p:sldId id="272" r:id="rId7"/>
    <p:sldId id="274" r:id="rId8"/>
    <p:sldId id="273" r:id="rId9"/>
    <p:sldId id="263" r:id="rId10"/>
    <p:sldId id="261" r:id="rId11"/>
    <p:sldId id="330" r:id="rId12"/>
    <p:sldId id="343" r:id="rId13"/>
    <p:sldId id="349" r:id="rId14"/>
    <p:sldId id="341" r:id="rId15"/>
    <p:sldId id="345" r:id="rId16"/>
    <p:sldId id="264" r:id="rId17"/>
    <p:sldId id="270" r:id="rId18"/>
    <p:sldId id="26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F07B"/>
    <a:srgbClr val="CC99FF"/>
    <a:srgbClr val="37C2D5"/>
    <a:srgbClr val="D99DF1"/>
    <a:srgbClr val="93A1A0"/>
    <a:srgbClr val="969696"/>
    <a:srgbClr val="0066CC"/>
    <a:srgbClr val="4AE67A"/>
    <a:srgbClr val="B87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9587" autoAdjust="0"/>
  </p:normalViewPr>
  <p:slideViewPr>
    <p:cSldViewPr snapToGrid="0">
      <p:cViewPr varScale="1">
        <p:scale>
          <a:sx n="65" d="100"/>
          <a:sy n="65" d="100"/>
        </p:scale>
        <p:origin x="93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29D1C-F56A-4258-BE7F-608161CF4F1D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24E30-A021-494F-8D7A-C07ACC092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6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D24E30-A021-494F-8D7A-C07ACC0925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79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24E30-A021-494F-8D7A-C07ACC0925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7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24E30-A021-494F-8D7A-C07ACC0925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99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D24E30-A021-494F-8D7A-C07ACC0925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5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95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2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5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1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13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6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8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7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6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8DFDB-7633-4F24-B812-A4052C3E7056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FA50-6BA7-4F7B-9447-AF66FA04A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1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26" y="1278926"/>
            <a:ext cx="9501422" cy="45834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9561" y="1299624"/>
            <a:ext cx="7250805" cy="4547384"/>
          </a:xfrm>
          <a:prstGeom prst="rect">
            <a:avLst/>
          </a:prstGeom>
        </p:spPr>
        <p:txBody>
          <a:bodyPr wrap="none">
            <a:prstTxWarp prst="textArchUpPour">
              <a:avLst/>
            </a:prstTxWarp>
            <a:spAutoFit/>
          </a:bodyPr>
          <a:lstStyle/>
          <a:p>
            <a:r>
              <a:rPr lang="en-US" sz="9600" b="1" i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b="1" i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i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469" cy="12996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69" y="0"/>
            <a:ext cx="1230469" cy="12996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938" y="0"/>
            <a:ext cx="1230469" cy="12996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58" y="-15746"/>
            <a:ext cx="1230469" cy="12996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728" y="-15746"/>
            <a:ext cx="1230469" cy="12996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46" y="-15746"/>
            <a:ext cx="1230469" cy="12996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662" y="0"/>
            <a:ext cx="1230469" cy="12996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978" y="-6959"/>
            <a:ext cx="1230469" cy="12996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831" y="-15746"/>
            <a:ext cx="1230469" cy="129962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207" y="0"/>
            <a:ext cx="1240256" cy="12996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205" y="1271737"/>
            <a:ext cx="1394257" cy="14517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343" y="2693769"/>
            <a:ext cx="1397601" cy="13153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343" y="4009139"/>
            <a:ext cx="1404118" cy="13743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803" y="5343540"/>
            <a:ext cx="1419966" cy="152475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83878"/>
            <a:ext cx="1361902" cy="141806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9" y="2701940"/>
            <a:ext cx="1376131" cy="143777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9" y="4139718"/>
            <a:ext cx="1370670" cy="128748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2" y="5427201"/>
            <a:ext cx="1382785" cy="143625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25" y="5563830"/>
            <a:ext cx="1407728" cy="129962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053" y="5563830"/>
            <a:ext cx="1342577" cy="129962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94" y="5563830"/>
            <a:ext cx="1367556" cy="129962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832" y="5548083"/>
            <a:ext cx="1372638" cy="132020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70" y="5548084"/>
            <a:ext cx="1348920" cy="132020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90" y="5558376"/>
            <a:ext cx="1367551" cy="129962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423" y="5548084"/>
            <a:ext cx="1354380" cy="132020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788" y="0"/>
            <a:ext cx="12337576" cy="687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4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1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92896" y="79209"/>
            <a:ext cx="9170504" cy="123146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prstTxWarp prst="textChevron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/>
            <a:r>
              <a:rPr lang="en-US" sz="6600" b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6600" b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5" name="Text Placeholder 9"/>
          <p:cNvSpPr txBox="1">
            <a:spLocks/>
          </p:cNvSpPr>
          <p:nvPr/>
        </p:nvSpPr>
        <p:spPr>
          <a:xfrm>
            <a:off x="2711376" y="1412696"/>
            <a:ext cx="3435422" cy="1085342"/>
          </a:xfrm>
          <a:prstGeom prst="rect">
            <a:avLst/>
          </a:prstGeom>
          <a:noFill/>
        </p:spPr>
        <p:txBody>
          <a:bodyPr>
            <a:prstTxWarp prst="textStop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6256132" y="1365597"/>
            <a:ext cx="5707268" cy="1072499"/>
          </a:xfrm>
          <a:prstGeom prst="rect">
            <a:avLst/>
          </a:prstGeom>
          <a:noFill/>
        </p:spPr>
        <p:txBody>
          <a:bodyPr>
            <a:prstTxWarp prst="textChevron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24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9326" y="2517305"/>
            <a:ext cx="6057472" cy="4261486"/>
          </a:xfrm>
          <a:prstGeom prst="rect">
            <a:avLst/>
          </a:prstGeom>
          <a:solidFill>
            <a:srgbClr val="40F07B">
              <a:alpha val="22000"/>
            </a:srgb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b="1">
                <a:latin typeface="NikoshBAN" panose="02000000000000000000" pitchFamily="2" charset="0"/>
                <a:cs typeface="NikoshBAN" panose="02000000000000000000" pitchFamily="2" charset="0"/>
              </a:rPr>
              <a:t>বিজলী রানী সাহা</a:t>
            </a:r>
            <a:endParaRPr lang="en-US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err="1">
                <a:latin typeface="NikoshBAN" panose="02000000000000000000" pitchFamily="2" charset="0"/>
                <a:cs typeface="NikoshBAN" panose="02000000000000000000" pitchFamily="2" charset="0"/>
              </a:rPr>
              <a:t>শোমসপুর</a:t>
            </a: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err="1"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</a:t>
            </a:r>
            <a:endParaRPr lang="en-US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খোকসা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কুষ্টিয়া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: ০</a:t>
            </a:r>
            <a:r>
              <a:rPr lang="bn-IN" b="1">
                <a:latin typeface="NikoshBAN" panose="02000000000000000000" pitchFamily="2" charset="0"/>
                <a:cs typeface="NikoshBAN" panose="02000000000000000000" pitchFamily="2" charset="0"/>
              </a:rPr>
              <a:t>১৭২১৫৮৫১৯৪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err="1">
                <a:latin typeface="NikoshBAN" panose="02000000000000000000" pitchFamily="2" charset="0"/>
                <a:cs typeface="NikoshBAN" panose="02000000000000000000" pitchFamily="2" charset="0"/>
              </a:rPr>
              <a:t>ইমেল</a:t>
            </a: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 : bizlyshaha@gmail.com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6146798" y="2517304"/>
            <a:ext cx="5994398" cy="4261485"/>
          </a:xfrm>
          <a:prstGeom prst="rect">
            <a:avLst/>
          </a:prstGeom>
          <a:solidFill>
            <a:srgbClr val="40F07B">
              <a:alpha val="30000"/>
            </a:srgb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: ৭ম</a:t>
            </a:r>
          </a:p>
          <a:p>
            <a:pPr marL="0" indent="0">
              <a:buNone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600">
                <a:latin typeface="NikoshBAN" panose="02000000000000000000" pitchFamily="2" charset="0"/>
                <a:cs typeface="NikoshBAN" panose="02000000000000000000" pitchFamily="2" charset="0"/>
              </a:rPr>
              <a:t>৯ম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: ত্রিভূজ অংকন</a:t>
            </a:r>
          </a:p>
          <a:p>
            <a:pPr marL="0" indent="0">
              <a:buNone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1F3B34-180C-4450-9494-4EAF1BD3C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1" y="79209"/>
            <a:ext cx="2492711" cy="235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8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1503" y="3429000"/>
            <a:ext cx="2962141" cy="213789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24179" y="3264484"/>
            <a:ext cx="2331076" cy="222804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029074" y="253190"/>
            <a:ext cx="3544923" cy="2228045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895" y="5760886"/>
            <a:ext cx="2225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endParaRPr 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6020" y="5566893"/>
            <a:ext cx="1386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48362" y="2623900"/>
            <a:ext cx="2294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</a:t>
            </a:r>
            <a:endParaRPr 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2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F07B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3656" y="691477"/>
            <a:ext cx="8997827" cy="1648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80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96273" y="3155880"/>
            <a:ext cx="7999454" cy="20318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4">
              <a:avLst/>
            </a:prstTxWarp>
          </a:bodyPr>
          <a:lstStyle/>
          <a:p>
            <a:pPr algn="ctr"/>
            <a:r>
              <a:rPr lang="en-US" sz="9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ত্রিভূজ  অংকন</a:t>
            </a:r>
          </a:p>
        </p:txBody>
      </p:sp>
    </p:spTree>
    <p:extLst>
      <p:ext uri="{BB962C8B-B14F-4D97-AF65-F5344CB8AC3E}">
        <p14:creationId xmlns:p14="http://schemas.microsoft.com/office/powerpoint/2010/main" val="16498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1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579" y="3329266"/>
            <a:ext cx="9919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579" y="4271070"/>
            <a:ext cx="10563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296" y="1351507"/>
            <a:ext cx="10277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7535" y="2250241"/>
            <a:ext cx="12408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777EF3-F3C9-4C41-B999-9A148A2FDC1D}"/>
              </a:ext>
            </a:extLst>
          </p:cNvPr>
          <p:cNvSpPr txBox="1"/>
          <p:nvPr/>
        </p:nvSpPr>
        <p:spPr>
          <a:xfrm>
            <a:off x="821759" y="516382"/>
            <a:ext cx="6921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</a:t>
            </a:r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----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0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3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26DDD7-A94A-423F-BDB3-0F47D92C8319}"/>
              </a:ext>
            </a:extLst>
          </p:cNvPr>
          <p:cNvSpPr txBox="1"/>
          <p:nvPr/>
        </p:nvSpPr>
        <p:spPr>
          <a:xfrm>
            <a:off x="412955" y="457200"/>
            <a:ext cx="110369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বলতে পারবে ত্রিভূজের কয়টি বাহু?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CFCCC-88E6-4EC5-8CBA-D86C974AF485}"/>
              </a:ext>
            </a:extLst>
          </p:cNvPr>
          <p:cNvSpPr txBox="1"/>
          <p:nvPr/>
        </p:nvSpPr>
        <p:spPr>
          <a:xfrm>
            <a:off x="4691270" y="4133669"/>
            <a:ext cx="2609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তিনটি বাহু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4B81D9-EBD7-4B60-84B3-9C693918F520}"/>
              </a:ext>
            </a:extLst>
          </p:cNvPr>
          <p:cNvCxnSpPr>
            <a:cxnSpLocks/>
          </p:cNvCxnSpPr>
          <p:nvPr/>
        </p:nvCxnSpPr>
        <p:spPr>
          <a:xfrm flipH="1">
            <a:off x="4589394" y="1833771"/>
            <a:ext cx="944218" cy="159522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6D621-D306-47E3-A168-53001BCE5057}"/>
              </a:ext>
            </a:extLst>
          </p:cNvPr>
          <p:cNvCxnSpPr>
            <a:cxnSpLocks/>
          </p:cNvCxnSpPr>
          <p:nvPr/>
        </p:nvCxnSpPr>
        <p:spPr>
          <a:xfrm>
            <a:off x="5533612" y="1833771"/>
            <a:ext cx="1068455" cy="159522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167860-C9FB-4395-86B3-AB0787F9ED80}"/>
              </a:ext>
            </a:extLst>
          </p:cNvPr>
          <p:cNvCxnSpPr>
            <a:cxnSpLocks/>
          </p:cNvCxnSpPr>
          <p:nvPr/>
        </p:nvCxnSpPr>
        <p:spPr>
          <a:xfrm flipH="1">
            <a:off x="4589394" y="3429000"/>
            <a:ext cx="201267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41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26DDD7-A94A-423F-BDB3-0F47D92C8319}"/>
              </a:ext>
            </a:extLst>
          </p:cNvPr>
          <p:cNvSpPr txBox="1"/>
          <p:nvPr/>
        </p:nvSpPr>
        <p:spPr>
          <a:xfrm>
            <a:off x="453474" y="215350"/>
            <a:ext cx="1122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বলতে পারবে ত্রিভূজের কয়টি কোণ?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CFCCC-88E6-4EC5-8CBA-D86C974AF485}"/>
              </a:ext>
            </a:extLst>
          </p:cNvPr>
          <p:cNvSpPr txBox="1"/>
          <p:nvPr/>
        </p:nvSpPr>
        <p:spPr>
          <a:xfrm>
            <a:off x="4316214" y="5376564"/>
            <a:ext cx="3022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তিনটি কোণ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70F43-B969-4BBA-8732-178201A253D1}"/>
              </a:ext>
            </a:extLst>
          </p:cNvPr>
          <p:cNvSpPr txBox="1"/>
          <p:nvPr/>
        </p:nvSpPr>
        <p:spPr>
          <a:xfrm>
            <a:off x="5367132" y="1372105"/>
            <a:ext cx="648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C46537-0DCC-45FB-8971-9064CB8D5BD8}"/>
              </a:ext>
            </a:extLst>
          </p:cNvPr>
          <p:cNvSpPr txBox="1"/>
          <p:nvPr/>
        </p:nvSpPr>
        <p:spPr>
          <a:xfrm>
            <a:off x="4154557" y="3258115"/>
            <a:ext cx="536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09BC2C-C452-4264-B4C9-D2547A2FFB1C}"/>
              </a:ext>
            </a:extLst>
          </p:cNvPr>
          <p:cNvSpPr txBox="1"/>
          <p:nvPr/>
        </p:nvSpPr>
        <p:spPr>
          <a:xfrm>
            <a:off x="6659218" y="3258115"/>
            <a:ext cx="387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4302EF-8A22-42D7-A4B7-B4E092AC4957}"/>
              </a:ext>
            </a:extLst>
          </p:cNvPr>
          <p:cNvSpPr txBox="1"/>
          <p:nvPr/>
        </p:nvSpPr>
        <p:spPr>
          <a:xfrm>
            <a:off x="5640456" y="294695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C0CD29-B0C0-480E-9A74-9B9A34075582}"/>
              </a:ext>
            </a:extLst>
          </p:cNvPr>
          <p:cNvGrpSpPr/>
          <p:nvPr/>
        </p:nvGrpSpPr>
        <p:grpSpPr>
          <a:xfrm>
            <a:off x="4634119" y="1833770"/>
            <a:ext cx="2012673" cy="1595229"/>
            <a:chOff x="4630395" y="1821345"/>
            <a:chExt cx="2012673" cy="159522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40B492E-7E5F-488E-8241-B0B6B65EA7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30395" y="1821345"/>
              <a:ext cx="944218" cy="159522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6263149-4062-43B6-826E-29B6A155242E}"/>
                </a:ext>
              </a:extLst>
            </p:cNvPr>
            <p:cNvCxnSpPr>
              <a:cxnSpLocks/>
            </p:cNvCxnSpPr>
            <p:nvPr/>
          </p:nvCxnSpPr>
          <p:spPr>
            <a:xfrm>
              <a:off x="5574613" y="1821345"/>
              <a:ext cx="1068455" cy="159522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F79CA36-CFAC-4D4E-AE2A-56642408E0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30395" y="3416574"/>
              <a:ext cx="201267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063F91-486B-421A-908E-52D43F167DB9}"/>
                  </a:ext>
                </a:extLst>
              </p:cNvPr>
              <p:cNvSpPr txBox="1"/>
              <p:nvPr/>
            </p:nvSpPr>
            <p:spPr>
              <a:xfrm>
                <a:off x="4572001" y="4047231"/>
                <a:ext cx="536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063F91-486B-421A-908E-52D43F167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4047231"/>
                <a:ext cx="536714" cy="523220"/>
              </a:xfrm>
              <a:prstGeom prst="rect">
                <a:avLst/>
              </a:prstGeom>
              <a:blipFill>
                <a:blip r:embed="rId2"/>
                <a:stretch>
                  <a:fillRect r="-14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5F0C03-B8B8-41D2-86E7-050CB1DA0175}"/>
                  </a:ext>
                </a:extLst>
              </p:cNvPr>
              <p:cNvSpPr txBox="1"/>
              <p:nvPr/>
            </p:nvSpPr>
            <p:spPr>
              <a:xfrm>
                <a:off x="5559286" y="4047231"/>
                <a:ext cx="536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,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5F0C03-B8B8-41D2-86E7-050CB1DA0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286" y="4047231"/>
                <a:ext cx="536714" cy="523220"/>
              </a:xfrm>
              <a:prstGeom prst="rect">
                <a:avLst/>
              </a:prstGeom>
              <a:blipFill>
                <a:blip r:embed="rId3"/>
                <a:stretch>
                  <a:fillRect r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E7FD8C-1066-4B29-929F-46B9A41FFA35}"/>
                  </a:ext>
                </a:extLst>
              </p:cNvPr>
              <p:cNvSpPr txBox="1"/>
              <p:nvPr/>
            </p:nvSpPr>
            <p:spPr>
              <a:xfrm>
                <a:off x="6659218" y="4047231"/>
                <a:ext cx="536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E7FD8C-1066-4B29-929F-46B9A41FF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218" y="4047231"/>
                <a:ext cx="53671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18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9CD78EBC-4CBF-4D6F-B9C0-A400380E3555}"/>
              </a:ext>
            </a:extLst>
          </p:cNvPr>
          <p:cNvSpPr/>
          <p:nvPr/>
        </p:nvSpPr>
        <p:spPr>
          <a:xfrm>
            <a:off x="0" y="69574"/>
            <a:ext cx="12095922" cy="6788426"/>
          </a:xfrm>
          <a:custGeom>
            <a:avLst/>
            <a:gdLst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848553 w 12095922"/>
              <a:gd name="connsiteY5" fmla="*/ 848553 h 6788426"/>
              <a:gd name="connsiteX6" fmla="*/ 848553 w 12095922"/>
              <a:gd name="connsiteY6" fmla="*/ 5939873 h 6788426"/>
              <a:gd name="connsiteX7" fmla="*/ 11247369 w 12095922"/>
              <a:gd name="connsiteY7" fmla="*/ 5939873 h 6788426"/>
              <a:gd name="connsiteX8" fmla="*/ 11247369 w 12095922"/>
              <a:gd name="connsiteY8" fmla="*/ 848553 h 6788426"/>
              <a:gd name="connsiteX9" fmla="*/ 848553 w 12095922"/>
              <a:gd name="connsiteY9" fmla="*/ 848553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848553 w 12095922"/>
              <a:gd name="connsiteY6" fmla="*/ 5939873 h 6788426"/>
              <a:gd name="connsiteX7" fmla="*/ 11247369 w 12095922"/>
              <a:gd name="connsiteY7" fmla="*/ 5939873 h 6788426"/>
              <a:gd name="connsiteX8" fmla="*/ 11247369 w 12095922"/>
              <a:gd name="connsiteY8" fmla="*/ 848553 h 6788426"/>
              <a:gd name="connsiteX9" fmla="*/ 152814 w 12095922"/>
              <a:gd name="connsiteY9" fmla="*/ 182631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222388 w 12095922"/>
              <a:gd name="connsiteY6" fmla="*/ 6655490 h 6788426"/>
              <a:gd name="connsiteX7" fmla="*/ 11247369 w 12095922"/>
              <a:gd name="connsiteY7" fmla="*/ 5939873 h 6788426"/>
              <a:gd name="connsiteX8" fmla="*/ 11247369 w 12095922"/>
              <a:gd name="connsiteY8" fmla="*/ 848553 h 6788426"/>
              <a:gd name="connsiteX9" fmla="*/ 152814 w 12095922"/>
              <a:gd name="connsiteY9" fmla="*/ 182631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222388 w 12095922"/>
              <a:gd name="connsiteY6" fmla="*/ 6655490 h 6788426"/>
              <a:gd name="connsiteX7" fmla="*/ 11247369 w 12095922"/>
              <a:gd name="connsiteY7" fmla="*/ 5939873 h 6788426"/>
              <a:gd name="connsiteX8" fmla="*/ 11933169 w 12095922"/>
              <a:gd name="connsiteY8" fmla="*/ 232327 h 6788426"/>
              <a:gd name="connsiteX9" fmla="*/ 152814 w 12095922"/>
              <a:gd name="connsiteY9" fmla="*/ 182631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222388 w 12095922"/>
              <a:gd name="connsiteY6" fmla="*/ 6655490 h 6788426"/>
              <a:gd name="connsiteX7" fmla="*/ 11893413 w 12095922"/>
              <a:gd name="connsiteY7" fmla="*/ 6566038 h 6788426"/>
              <a:gd name="connsiteX8" fmla="*/ 11933169 w 12095922"/>
              <a:gd name="connsiteY8" fmla="*/ 232327 h 6788426"/>
              <a:gd name="connsiteX9" fmla="*/ 152814 w 12095922"/>
              <a:gd name="connsiteY9" fmla="*/ 182631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182631 w 12095922"/>
              <a:gd name="connsiteY6" fmla="*/ 6645551 h 6788426"/>
              <a:gd name="connsiteX7" fmla="*/ 11893413 w 12095922"/>
              <a:gd name="connsiteY7" fmla="*/ 6566038 h 6788426"/>
              <a:gd name="connsiteX8" fmla="*/ 11933169 w 12095922"/>
              <a:gd name="connsiteY8" fmla="*/ 232327 h 6788426"/>
              <a:gd name="connsiteX9" fmla="*/ 152814 w 12095922"/>
              <a:gd name="connsiteY9" fmla="*/ 182631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182631 w 12095922"/>
              <a:gd name="connsiteY6" fmla="*/ 6645551 h 6788426"/>
              <a:gd name="connsiteX7" fmla="*/ 11893413 w 12095922"/>
              <a:gd name="connsiteY7" fmla="*/ 6566038 h 6788426"/>
              <a:gd name="connsiteX8" fmla="*/ 12072317 w 12095922"/>
              <a:gd name="connsiteY8" fmla="*/ 182632 h 6788426"/>
              <a:gd name="connsiteX9" fmla="*/ 152814 w 12095922"/>
              <a:gd name="connsiteY9" fmla="*/ 182631 h 6788426"/>
              <a:gd name="connsiteX0" fmla="*/ 0 w 12095922"/>
              <a:gd name="connsiteY0" fmla="*/ 0 h 6788426"/>
              <a:gd name="connsiteX1" fmla="*/ 12095922 w 12095922"/>
              <a:gd name="connsiteY1" fmla="*/ 0 h 6788426"/>
              <a:gd name="connsiteX2" fmla="*/ 12095922 w 12095922"/>
              <a:gd name="connsiteY2" fmla="*/ 6788426 h 6788426"/>
              <a:gd name="connsiteX3" fmla="*/ 0 w 12095922"/>
              <a:gd name="connsiteY3" fmla="*/ 6788426 h 6788426"/>
              <a:gd name="connsiteX4" fmla="*/ 0 w 12095922"/>
              <a:gd name="connsiteY4" fmla="*/ 0 h 6788426"/>
              <a:gd name="connsiteX5" fmla="*/ 152814 w 12095922"/>
              <a:gd name="connsiteY5" fmla="*/ 182631 h 6788426"/>
              <a:gd name="connsiteX6" fmla="*/ 182631 w 12095922"/>
              <a:gd name="connsiteY6" fmla="*/ 6645551 h 6788426"/>
              <a:gd name="connsiteX7" fmla="*/ 11893413 w 12095922"/>
              <a:gd name="connsiteY7" fmla="*/ 6566038 h 6788426"/>
              <a:gd name="connsiteX8" fmla="*/ 11972926 w 12095922"/>
              <a:gd name="connsiteY8" fmla="*/ 182632 h 6788426"/>
              <a:gd name="connsiteX9" fmla="*/ 152814 w 12095922"/>
              <a:gd name="connsiteY9" fmla="*/ 182631 h 6788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95922" h="6788426">
                <a:moveTo>
                  <a:pt x="0" y="0"/>
                </a:moveTo>
                <a:lnTo>
                  <a:pt x="12095922" y="0"/>
                </a:lnTo>
                <a:lnTo>
                  <a:pt x="12095922" y="6788426"/>
                </a:lnTo>
                <a:lnTo>
                  <a:pt x="0" y="6788426"/>
                </a:lnTo>
                <a:lnTo>
                  <a:pt x="0" y="0"/>
                </a:lnTo>
                <a:close/>
                <a:moveTo>
                  <a:pt x="152814" y="182631"/>
                </a:moveTo>
                <a:lnTo>
                  <a:pt x="182631" y="6645551"/>
                </a:lnTo>
                <a:lnTo>
                  <a:pt x="11893413" y="6566038"/>
                </a:lnTo>
                <a:lnTo>
                  <a:pt x="11972926" y="182632"/>
                </a:lnTo>
                <a:lnTo>
                  <a:pt x="152814" y="18263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D93B3E-4983-45BC-B01A-B26F06F22872}"/>
              </a:ext>
            </a:extLst>
          </p:cNvPr>
          <p:cNvSpPr txBox="1"/>
          <p:nvPr/>
        </p:nvSpPr>
        <p:spPr>
          <a:xfrm>
            <a:off x="1570382" y="687705"/>
            <a:ext cx="9844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>
                <a:latin typeface="NikoshBAN" panose="02000000000000000000" pitchFamily="2" charset="0"/>
                <a:cs typeface="NikoshBAN" panose="02000000000000000000" pitchFamily="2" charset="0"/>
              </a:rPr>
              <a:t>এবার বলো ত্রিভূজ কাকে বলে?</a:t>
            </a:r>
            <a:endParaRPr lang="en-US" sz="6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2D1F3-7F6B-416E-B69D-5CF025937149}"/>
              </a:ext>
            </a:extLst>
          </p:cNvPr>
          <p:cNvSpPr txBox="1"/>
          <p:nvPr/>
        </p:nvSpPr>
        <p:spPr>
          <a:xfrm>
            <a:off x="1178893" y="2300680"/>
            <a:ext cx="10475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তিন বাহু দ্বারা আবদ্ধ চিত্রকে ত্রিভূজ বলে</a:t>
            </a:r>
            <a:r>
              <a:rPr lang="bn-IN" sz="3600"/>
              <a:t>।</a:t>
            </a:r>
            <a:endParaRPr lang="en-US" sz="120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F20DA6D3-87CB-46E4-9B2B-81788BD8B29F}"/>
              </a:ext>
            </a:extLst>
          </p:cNvPr>
          <p:cNvSpPr/>
          <p:nvPr/>
        </p:nvSpPr>
        <p:spPr>
          <a:xfrm>
            <a:off x="4226377" y="3690448"/>
            <a:ext cx="2818986" cy="1859700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BD337-74BD-453B-A24B-B8203626CF58}"/>
              </a:ext>
            </a:extLst>
          </p:cNvPr>
          <p:cNvSpPr/>
          <p:nvPr/>
        </p:nvSpPr>
        <p:spPr>
          <a:xfrm>
            <a:off x="5082239" y="5621065"/>
            <a:ext cx="16863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ত্রিভূজ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89EA8A-8865-49AE-A66F-99E1BFD3D228}"/>
              </a:ext>
            </a:extLst>
          </p:cNvPr>
          <p:cNvSpPr/>
          <p:nvPr/>
        </p:nvSpPr>
        <p:spPr>
          <a:xfrm>
            <a:off x="5390615" y="3140306"/>
            <a:ext cx="534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/>
              <a:t>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F27F59-E861-455C-B263-F11642091FC6}"/>
              </a:ext>
            </a:extLst>
          </p:cNvPr>
          <p:cNvSpPr/>
          <p:nvPr/>
        </p:nvSpPr>
        <p:spPr>
          <a:xfrm>
            <a:off x="3746590" y="5285839"/>
            <a:ext cx="3802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/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B3ADA-2AEA-437E-83EC-C69123EDD056}"/>
              </a:ext>
            </a:extLst>
          </p:cNvPr>
          <p:cNvSpPr/>
          <p:nvPr/>
        </p:nvSpPr>
        <p:spPr>
          <a:xfrm>
            <a:off x="7144918" y="5285839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0698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2D5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5512" y="281438"/>
            <a:ext cx="6851560" cy="1736646"/>
          </a:xfrm>
          <a:prstGeom prst="roundRect">
            <a:avLst/>
          </a:prstGeom>
          <a:solidFill>
            <a:srgbClr val="00B050">
              <a:alpha val="17000"/>
            </a:srgbClr>
          </a:solid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>
                <a:latin typeface="NikoshBAN" panose="02000000000000000000" pitchFamily="2" charset="0"/>
                <a:cs typeface="NikoshBAN" panose="02000000000000000000" pitchFamily="2" charset="0"/>
              </a:rPr>
              <a:t>একক কাজ: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659" y="3163303"/>
            <a:ext cx="10847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>
                <a:latin typeface="NikoshBAN" panose="02000000000000000000" pitchFamily="2" charset="0"/>
                <a:cs typeface="NikoshBAN" panose="02000000000000000000" pitchFamily="2" charset="0"/>
              </a:rPr>
              <a:t>প্রত্যেকে নিজ নিজ খাতায় চিত্র সহ ত্রিভূজের সংজ্ঞা লিখ</a:t>
            </a:r>
            <a: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E19390-541C-47AD-8377-BA5235D1E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6" y="137327"/>
            <a:ext cx="2768696" cy="20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1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5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5217" y="1609860"/>
            <a:ext cx="10563368" cy="4982009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একটি ত্রিভূজের তিনটি বাহু দেওয়া </a:t>
            </a:r>
          </a:p>
          <a:p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আছে ত্রিভূজটি অংকন করতে হবে ।</a:t>
            </a:r>
          </a:p>
        </p:txBody>
      </p:sp>
    </p:spTree>
    <p:extLst>
      <p:ext uri="{BB962C8B-B14F-4D97-AF65-F5344CB8AC3E}">
        <p14:creationId xmlns:p14="http://schemas.microsoft.com/office/powerpoint/2010/main" val="417787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90636" y="80859"/>
            <a:ext cx="65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</a:t>
            </a:r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err="1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1403798" y="1920266"/>
            <a:ext cx="32731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23011" y="2341279"/>
            <a:ext cx="3535251" cy="274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1423011" y="2864148"/>
            <a:ext cx="3853527" cy="439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01417" y="1515798"/>
            <a:ext cx="521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9605" y="2010445"/>
            <a:ext cx="399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008" y="2493868"/>
            <a:ext cx="399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61509" y="5266262"/>
            <a:ext cx="450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37446" y="5266261"/>
            <a:ext cx="63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19" name="Arc 18"/>
          <p:cNvSpPr/>
          <p:nvPr/>
        </p:nvSpPr>
        <p:spPr>
          <a:xfrm rot="1174685">
            <a:off x="8656362" y="5122336"/>
            <a:ext cx="344637" cy="78203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966939" y="5311040"/>
            <a:ext cx="59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25" name="Arc 24"/>
          <p:cNvSpPr/>
          <p:nvPr/>
        </p:nvSpPr>
        <p:spPr>
          <a:xfrm>
            <a:off x="7650051" y="2748996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13902" y="5345980"/>
            <a:ext cx="67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287C92D-6B22-4CA7-B076-7AEB6A5613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r="19524" b="1561"/>
          <a:stretch/>
        </p:blipFill>
        <p:spPr>
          <a:xfrm rot="10800000" flipH="1">
            <a:off x="442055" y="1945750"/>
            <a:ext cx="4500187" cy="36228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98C0E6-8A4F-4E19-8FED-C41E7703E116}"/>
              </a:ext>
            </a:extLst>
          </p:cNvPr>
          <p:cNvSpPr/>
          <p:nvPr/>
        </p:nvSpPr>
        <p:spPr>
          <a:xfrm>
            <a:off x="458074" y="5976013"/>
            <a:ext cx="107601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>
                <a:latin typeface="NikoshBAN" panose="02000000000000000000" pitchFamily="2" charset="0"/>
                <a:cs typeface="NikoshBAN" panose="02000000000000000000" pitchFamily="2" charset="0"/>
              </a:rPr>
              <a:t>BD</a:t>
            </a:r>
            <a:r>
              <a:rPr lang="bn-IN" sz="2800">
                <a:latin typeface="NikoshBAN" panose="02000000000000000000" pitchFamily="2" charset="0"/>
                <a:cs typeface="NikoshBAN" panose="02000000000000000000" pitchFamily="2" charset="0"/>
              </a:rPr>
              <a:t> রশ্মি থেকে </a:t>
            </a:r>
            <a:r>
              <a:rPr lang="bn-BD" sz="2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BD" sz="44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>
                <a:latin typeface="NikoshBAN" panose="02000000000000000000" pitchFamily="2" charset="0"/>
                <a:cs typeface="NikoshBAN" panose="02000000000000000000" pitchFamily="2" charset="0"/>
              </a:rPr>
              <a:t>রেখাংশের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>
                <a:latin typeface="NikoshBAN" panose="02000000000000000000" pitchFamily="2" charset="0"/>
                <a:cs typeface="NikoshBAN" panose="02000000000000000000" pitchFamily="2" charset="0"/>
              </a:rPr>
              <a:t>করে </a:t>
            </a:r>
            <a:r>
              <a:rPr lang="en-US" sz="280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IN" sz="2800">
                <a:latin typeface="NikoshBAN" panose="02000000000000000000" pitchFamily="2" charset="0"/>
                <a:cs typeface="NikoshBAN" panose="02000000000000000000" pitchFamily="2" charset="0"/>
              </a:rPr>
              <a:t>অংশ কেটে নেয়া</a:t>
            </a:r>
            <a:r>
              <a:rPr lang="bn-BD" sz="2800">
                <a:latin typeface="NikoshBAN" panose="02000000000000000000" pitchFamily="2" charset="0"/>
                <a:cs typeface="NikoshBAN" panose="02000000000000000000" pitchFamily="2" charset="0"/>
              </a:rPr>
              <a:t> হলো।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E7DC14-869C-475D-A390-A33F38337464}"/>
              </a:ext>
            </a:extLst>
          </p:cNvPr>
          <p:cNvCxnSpPr>
            <a:cxnSpLocks/>
          </p:cNvCxnSpPr>
          <p:nvPr/>
        </p:nvCxnSpPr>
        <p:spPr>
          <a:xfrm flipV="1">
            <a:off x="5681272" y="5336934"/>
            <a:ext cx="5876144" cy="90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01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51 -0.09931 L 0.41107 -0.02338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10754" y="96702"/>
            <a:ext cx="65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</a:t>
            </a:r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err="1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1243129" y="1480734"/>
            <a:ext cx="32731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43128" y="1806707"/>
            <a:ext cx="3535251" cy="274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1243128" y="2142907"/>
            <a:ext cx="3853527" cy="439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1909" y="1090999"/>
            <a:ext cx="521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909" y="1480734"/>
            <a:ext cx="399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909" y="1820429"/>
            <a:ext cx="399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81627" y="5282105"/>
            <a:ext cx="450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57564" y="5282104"/>
            <a:ext cx="63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19" name="Arc 18"/>
          <p:cNvSpPr/>
          <p:nvPr/>
        </p:nvSpPr>
        <p:spPr>
          <a:xfrm rot="1174685">
            <a:off x="8476480" y="5138179"/>
            <a:ext cx="344637" cy="78203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787057" y="5326883"/>
            <a:ext cx="59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25" name="Arc 24"/>
          <p:cNvSpPr/>
          <p:nvPr/>
        </p:nvSpPr>
        <p:spPr>
          <a:xfrm>
            <a:off x="7470169" y="2764839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34020" y="5361823"/>
            <a:ext cx="67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98C0E6-8A4F-4E19-8FED-C41E7703E116}"/>
              </a:ext>
            </a:extLst>
          </p:cNvPr>
          <p:cNvSpPr/>
          <p:nvPr/>
        </p:nvSpPr>
        <p:spPr>
          <a:xfrm>
            <a:off x="1143760" y="6152277"/>
            <a:ext cx="10233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latin typeface="NikoshBAN" panose="02000000000000000000" pitchFamily="2" charset="0"/>
                <a:cs typeface="NikoshBAN" panose="02000000000000000000" pitchFamily="2" charset="0"/>
              </a:rPr>
              <a:t>BD</a:t>
            </a:r>
            <a:r>
              <a:rPr lang="bn-IN" sz="2400">
                <a:latin typeface="NikoshBAN" panose="02000000000000000000" pitchFamily="2" charset="0"/>
                <a:cs typeface="NikoshBAN" panose="02000000000000000000" pitchFamily="2" charset="0"/>
              </a:rPr>
              <a:t> রশ্মি</a:t>
            </a:r>
            <a:r>
              <a:rPr lang="bn-BD" sz="240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2400">
                <a:latin typeface="NikoshBAN" panose="02000000000000000000" pitchFamily="2" charset="0"/>
                <a:cs typeface="NikoshBAN" panose="02000000000000000000" pitchFamily="2" charset="0"/>
              </a:rPr>
              <a:t>B  </a:t>
            </a:r>
            <a:r>
              <a:rPr lang="bn-BD" sz="2400">
                <a:latin typeface="NikoshBAN" panose="02000000000000000000" pitchFamily="2" charset="0"/>
                <a:cs typeface="NikoshBAN" panose="02000000000000000000" pitchFamily="2" charset="0"/>
              </a:rPr>
              <a:t>বিন্দুকে কেন্দ্র করে</a:t>
            </a:r>
            <a:r>
              <a:rPr lang="en-US" sz="2400">
                <a:latin typeface="NikoshBAN" panose="02000000000000000000" pitchFamily="2" charset="0"/>
                <a:cs typeface="NikoshBAN" panose="02000000000000000000" pitchFamily="2" charset="0"/>
              </a:rPr>
              <a:t> b </a:t>
            </a:r>
            <a:r>
              <a:rPr lang="bn-BD" sz="2400">
                <a:latin typeface="NikoshBAN" panose="02000000000000000000" pitchFamily="2" charset="0"/>
                <a:cs typeface="NikoshBAN" panose="02000000000000000000" pitchFamily="2" charset="0"/>
              </a:rPr>
              <a:t>এর সমান ব্যাসার্ধ নিয়ে একটি বৃত্তচাপ আকি।</a:t>
            </a:r>
            <a:r>
              <a:rPr lang="bn-IN" sz="24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54B99DDA-AFE7-4D36-8AA2-58A2F3DE8E7C}"/>
              </a:ext>
            </a:extLst>
          </p:cNvPr>
          <p:cNvSpPr/>
          <p:nvPr/>
        </p:nvSpPr>
        <p:spPr>
          <a:xfrm>
            <a:off x="7108723" y="2595716"/>
            <a:ext cx="825909" cy="788054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E7DC14-869C-475D-A390-A33F38337464}"/>
              </a:ext>
            </a:extLst>
          </p:cNvPr>
          <p:cNvCxnSpPr>
            <a:cxnSpLocks/>
          </p:cNvCxnSpPr>
          <p:nvPr/>
        </p:nvCxnSpPr>
        <p:spPr>
          <a:xfrm flipV="1">
            <a:off x="5501390" y="5352777"/>
            <a:ext cx="5876144" cy="90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E424AA0-CE75-4243-899B-5580917326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1" r="22657" b="1561"/>
          <a:stretch/>
        </p:blipFill>
        <p:spPr>
          <a:xfrm rot="10800000" flipH="1">
            <a:off x="721531" y="1878250"/>
            <a:ext cx="4116483" cy="27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800000">
                                      <p:cBhvr>
                                        <p:cTn id="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08 -0.09953 L 0.24219 -0.0511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9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3168" y="-36453"/>
            <a:ext cx="6596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</a:t>
            </a:r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err="1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1243129" y="1480734"/>
            <a:ext cx="27892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1243128" y="1806707"/>
            <a:ext cx="2789226" cy="274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1243128" y="2247006"/>
            <a:ext cx="2999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1909" y="1090999"/>
            <a:ext cx="521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909" y="1480734"/>
            <a:ext cx="399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909" y="1820429"/>
            <a:ext cx="399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81627" y="5282105"/>
            <a:ext cx="450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57564" y="5282104"/>
            <a:ext cx="63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19" name="Arc 18"/>
          <p:cNvSpPr/>
          <p:nvPr/>
        </p:nvSpPr>
        <p:spPr>
          <a:xfrm rot="1174685">
            <a:off x="8385672" y="5111269"/>
            <a:ext cx="344637" cy="78203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254635" y="5315942"/>
            <a:ext cx="59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25" name="Arc 24"/>
          <p:cNvSpPr/>
          <p:nvPr/>
        </p:nvSpPr>
        <p:spPr>
          <a:xfrm>
            <a:off x="7470169" y="2764839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34020" y="5361823"/>
            <a:ext cx="67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98C0E6-8A4F-4E19-8FED-C41E7703E116}"/>
              </a:ext>
            </a:extLst>
          </p:cNvPr>
          <p:cNvSpPr/>
          <p:nvPr/>
        </p:nvSpPr>
        <p:spPr>
          <a:xfrm>
            <a:off x="119922" y="6152277"/>
            <a:ext cx="118572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2000">
                <a:latin typeface="NikoshBAN" panose="02000000000000000000" pitchFamily="2" charset="0"/>
                <a:cs typeface="NikoshBAN" panose="02000000000000000000" pitchFamily="2" charset="0"/>
              </a:rPr>
              <a:t>আবার </a:t>
            </a:r>
            <a:r>
              <a:rPr lang="en-US" sz="2000">
                <a:latin typeface="NikoshBAN" panose="02000000000000000000" pitchFamily="2" charset="0"/>
                <a:cs typeface="NikoshBAN" panose="02000000000000000000" pitchFamily="2" charset="0"/>
              </a:rPr>
              <a:t>BD</a:t>
            </a:r>
            <a:r>
              <a:rPr lang="bn-IN" sz="2000">
                <a:latin typeface="NikoshBAN" panose="02000000000000000000" pitchFamily="2" charset="0"/>
                <a:cs typeface="NikoshBAN" panose="02000000000000000000" pitchFamily="2" charset="0"/>
              </a:rPr>
              <a:t> রশ্মি</a:t>
            </a:r>
            <a:r>
              <a:rPr lang="bn-BD" sz="200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20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>
                <a:latin typeface="NikoshBAN" panose="02000000000000000000" pitchFamily="2" charset="0"/>
                <a:cs typeface="NikoshBAN" panose="02000000000000000000" pitchFamily="2" charset="0"/>
              </a:rPr>
              <a:t>C </a:t>
            </a:r>
            <a:r>
              <a:rPr lang="bn-BD" sz="2000">
                <a:latin typeface="NikoshBAN" panose="02000000000000000000" pitchFamily="2" charset="0"/>
                <a:cs typeface="NikoshBAN" panose="02000000000000000000" pitchFamily="2" charset="0"/>
              </a:rPr>
              <a:t>বিন্দুকে কেন্দ্র করে</a:t>
            </a:r>
            <a:r>
              <a:rPr lang="en-US" sz="2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r>
              <a:rPr lang="en-US" sz="2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>
                <a:latin typeface="NikoshBAN" panose="02000000000000000000" pitchFamily="2" charset="0"/>
                <a:cs typeface="NikoshBAN" panose="02000000000000000000" pitchFamily="2" charset="0"/>
              </a:rPr>
              <a:t>এর সমান ব্যাসার্ধ নিয়ে একই পাশে আরও একটি বৃত্তচাপ আকি।</a:t>
            </a:r>
            <a:r>
              <a:rPr lang="bn-IN" sz="2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E7DC14-869C-475D-A390-A33F38337464}"/>
              </a:ext>
            </a:extLst>
          </p:cNvPr>
          <p:cNvCxnSpPr>
            <a:cxnSpLocks/>
          </p:cNvCxnSpPr>
          <p:nvPr/>
        </p:nvCxnSpPr>
        <p:spPr>
          <a:xfrm flipV="1">
            <a:off x="5501390" y="5352777"/>
            <a:ext cx="5876144" cy="90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E424AA0-CE75-4243-899B-5580917326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1" r="22657" b="1561"/>
          <a:stretch/>
        </p:blipFill>
        <p:spPr>
          <a:xfrm rot="10800000">
            <a:off x="1143759" y="2271188"/>
            <a:ext cx="3634620" cy="2792900"/>
          </a:xfrm>
          <a:prstGeom prst="rect">
            <a:avLst/>
          </a:prstGeom>
        </p:spPr>
      </p:pic>
      <p:sp>
        <p:nvSpPr>
          <p:cNvPr id="23" name="Arc 22">
            <a:extLst>
              <a:ext uri="{FF2B5EF4-FFF2-40B4-BE49-F238E27FC236}">
                <a16:creationId xmlns:a16="http://schemas.microsoft.com/office/drawing/2014/main" id="{8C68C347-BA7B-4718-9F22-CC1733B734D7}"/>
              </a:ext>
            </a:extLst>
          </p:cNvPr>
          <p:cNvSpPr/>
          <p:nvPr/>
        </p:nvSpPr>
        <p:spPr>
          <a:xfrm rot="484833">
            <a:off x="6326035" y="3267916"/>
            <a:ext cx="1032900" cy="851076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54B99DDA-AFE7-4D36-8AA2-58A2F3DE8E7C}"/>
              </a:ext>
            </a:extLst>
          </p:cNvPr>
          <p:cNvSpPr/>
          <p:nvPr/>
        </p:nvSpPr>
        <p:spPr>
          <a:xfrm rot="18112210">
            <a:off x="6914149" y="3457971"/>
            <a:ext cx="852102" cy="786041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FE0890-3B80-4BC7-83B7-D7E8F40547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1" r="22657" b="1561"/>
          <a:stretch/>
        </p:blipFill>
        <p:spPr>
          <a:xfrm rot="3134345">
            <a:off x="8562880" y="1282296"/>
            <a:ext cx="2876729" cy="383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1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65 0.03657 L -0.04713 -0.0134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-25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4020435" y="4784045"/>
            <a:ext cx="5186135" cy="56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6753261" y="4684356"/>
            <a:ext cx="7501" cy="2932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c 1"/>
          <p:cNvSpPr/>
          <p:nvPr/>
        </p:nvSpPr>
        <p:spPr>
          <a:xfrm rot="15736264">
            <a:off x="5097103" y="2829131"/>
            <a:ext cx="914400" cy="914400"/>
          </a:xfrm>
          <a:prstGeom prst="arc">
            <a:avLst>
              <a:gd name="adj1" fmla="val 17508231"/>
              <a:gd name="adj2" fmla="val 68984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 rot="18589086">
            <a:off x="4708771" y="2904081"/>
            <a:ext cx="914400" cy="914400"/>
          </a:xfrm>
          <a:prstGeom prst="arc">
            <a:avLst>
              <a:gd name="adj1" fmla="val 17508231"/>
              <a:gd name="adj2" fmla="val 68984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 flipV="1">
            <a:off x="1023400" y="1100569"/>
            <a:ext cx="349863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023400" y="1677738"/>
            <a:ext cx="373148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3335" y="771807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9200" y="1258396"/>
            <a:ext cx="442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c</a:t>
            </a:r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961950" y="543346"/>
            <a:ext cx="340864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5777" y="162107"/>
            <a:ext cx="437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98990" y="4845393"/>
            <a:ext cx="47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20372" y="4756847"/>
            <a:ext cx="508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0531" y="4843854"/>
            <a:ext cx="455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18700" y="2089393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0374" y="5848335"/>
            <a:ext cx="899946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>
                <a:latin typeface="NikoshBAN" panose="02000000000000000000" pitchFamily="2" charset="0"/>
                <a:cs typeface="NikoshBAN" panose="02000000000000000000" pitchFamily="2" charset="0"/>
              </a:rPr>
              <a:t>বৃত্তচাঁপ দুটি পরস্পর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A</a:t>
            </a:r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 ছেদ করে।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1AEFBB-D018-4787-B493-F53ECBA18ED4}"/>
              </a:ext>
            </a:extLst>
          </p:cNvPr>
          <p:cNvSpPr txBox="1"/>
          <p:nvPr/>
        </p:nvSpPr>
        <p:spPr>
          <a:xfrm>
            <a:off x="5161935" y="4843854"/>
            <a:ext cx="64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3506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>
            <a:cxnSpLocks/>
          </p:cNvCxnSpPr>
          <p:nvPr/>
        </p:nvCxnSpPr>
        <p:spPr>
          <a:xfrm>
            <a:off x="4032727" y="5216596"/>
            <a:ext cx="5101273" cy="4641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6680691" y="5163318"/>
            <a:ext cx="7501" cy="2932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Arc 1"/>
          <p:cNvSpPr/>
          <p:nvPr/>
        </p:nvSpPr>
        <p:spPr>
          <a:xfrm rot="15736264">
            <a:off x="5024533" y="3308093"/>
            <a:ext cx="914400" cy="914400"/>
          </a:xfrm>
          <a:prstGeom prst="arc">
            <a:avLst>
              <a:gd name="adj1" fmla="val 17508231"/>
              <a:gd name="adj2" fmla="val 68984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 rot="18589086">
            <a:off x="4636201" y="3383043"/>
            <a:ext cx="914400" cy="914400"/>
          </a:xfrm>
          <a:prstGeom prst="arc">
            <a:avLst>
              <a:gd name="adj1" fmla="val 17508231"/>
              <a:gd name="adj2" fmla="val 689847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69226">
            <a:off x="2275256" y="3357818"/>
            <a:ext cx="5342355" cy="10160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5171780" y="3382066"/>
            <a:ext cx="1488017" cy="188094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718331">
            <a:off x="6420807" y="934871"/>
            <a:ext cx="534771" cy="3371652"/>
          </a:xfrm>
          <a:prstGeom prst="rect">
            <a:avLst/>
          </a:prstGeom>
        </p:spPr>
      </p:pic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3965125" y="3394768"/>
            <a:ext cx="1229134" cy="186823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44299" flipV="1">
            <a:off x="3877935" y="1600113"/>
            <a:ext cx="534771" cy="22807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6434" y="2722619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011620" y="689697"/>
            <a:ext cx="2593074" cy="2729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011620" y="303641"/>
            <a:ext cx="2305843" cy="199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261" y="-50302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183" y="335754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b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1011620" y="999695"/>
            <a:ext cx="2814800" cy="2963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6261" y="645752"/>
            <a:ext cx="399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/>
              <a:t>c</a:t>
            </a:r>
            <a:endParaRPr lang="en-US" sz="4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26420" y="5324355"/>
            <a:ext cx="47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47802" y="5235809"/>
            <a:ext cx="508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40932" y="5489311"/>
            <a:ext cx="455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381C3-DAC9-4390-864C-B3DD6EA279E9}"/>
              </a:ext>
            </a:extLst>
          </p:cNvPr>
          <p:cNvSpPr txBox="1"/>
          <p:nvPr/>
        </p:nvSpPr>
        <p:spPr>
          <a:xfrm>
            <a:off x="4936614" y="5537776"/>
            <a:ext cx="505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5B803-C4DD-402C-A797-B5B2DD6F6BFE}"/>
              </a:ext>
            </a:extLst>
          </p:cNvPr>
          <p:cNvSpPr/>
          <p:nvPr/>
        </p:nvSpPr>
        <p:spPr>
          <a:xfrm>
            <a:off x="2816453" y="6197108"/>
            <a:ext cx="51407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A,C </a:t>
            </a:r>
            <a:r>
              <a:rPr lang="bn-BD" sz="400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A,B </a:t>
            </a:r>
            <a:r>
              <a:rPr lang="bn-BD" sz="4000">
                <a:latin typeface="NikoshBAN" panose="02000000000000000000" pitchFamily="2" charset="0"/>
                <a:cs typeface="NikoshBAN" panose="02000000000000000000" pitchFamily="2" charset="0"/>
              </a:rPr>
              <a:t>যোগ করি।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3B058-6530-425B-B9CD-CFC9A14B5483}"/>
              </a:ext>
            </a:extLst>
          </p:cNvPr>
          <p:cNvSpPr txBox="1"/>
          <p:nvPr/>
        </p:nvSpPr>
        <p:spPr>
          <a:xfrm>
            <a:off x="6308480" y="4019758"/>
            <a:ext cx="59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B662B2-86CC-4688-AE20-DB5552C6195B}"/>
              </a:ext>
            </a:extLst>
          </p:cNvPr>
          <p:cNvSpPr txBox="1"/>
          <p:nvPr/>
        </p:nvSpPr>
        <p:spPr>
          <a:xfrm>
            <a:off x="3826420" y="4279827"/>
            <a:ext cx="364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3769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6.245E-17 L 0.13021 0.2534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4" y="1303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2 2.59259E-6 L -0.05339 0.0152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96296E-6 L -0.08515 0.26597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1328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943" y="129209"/>
            <a:ext cx="11738114" cy="1584101"/>
          </a:xfrm>
          <a:prstGeom prst="rect">
            <a:avLst/>
          </a:prstGeom>
          <a:solidFill>
            <a:srgbClr val="CC99FF">
              <a:alpha val="14000"/>
            </a:srgb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en-US" sz="8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59" y="2862470"/>
            <a:ext cx="107326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বাহুদ্বয়ের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অন্তর্ভূক্ত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ত্রিভূজটি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377629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97283" y="571737"/>
            <a:ext cx="10714382" cy="1842448"/>
          </a:xfrm>
          <a:prstGeom prst="ellipse">
            <a:avLst/>
          </a:prstGeom>
          <a:solidFill>
            <a:srgbClr val="40F0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9934" y="3026635"/>
            <a:ext cx="9077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কোণ কয়টি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9934" y="4146917"/>
            <a:ext cx="6593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বাহূ</a:t>
            </a: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9934" y="5174866"/>
            <a:ext cx="835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21891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2276" y="1438502"/>
            <a:ext cx="10388881" cy="1459590"/>
          </a:xfrm>
          <a:prstGeom prst="rect">
            <a:avLst/>
          </a:prstGeom>
          <a:gradFill>
            <a:gsLst>
              <a:gs pos="5000">
                <a:srgbClr val="7030A0"/>
              </a:gs>
              <a:gs pos="36000">
                <a:schemeClr val="accent1">
                  <a:lumMod val="45000"/>
                  <a:lumOff val="55000"/>
                </a:schemeClr>
              </a:gs>
              <a:gs pos="65000">
                <a:schemeClr val="accent1">
                  <a:lumMod val="45000"/>
                  <a:lumOff val="55000"/>
                </a:schemeClr>
              </a:gs>
              <a:gs pos="93000">
                <a:srgbClr val="00B050"/>
              </a:gs>
            </a:gsLst>
            <a:lin ang="5400000" scaled="1"/>
          </a:gradFill>
          <a:ln w="76200">
            <a:solidFill>
              <a:srgbClr val="6716D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926" y="235066"/>
            <a:ext cx="1390650" cy="904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761" y="267821"/>
            <a:ext cx="1390650" cy="9048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210" y="283248"/>
            <a:ext cx="1390650" cy="9048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75" y="309938"/>
            <a:ext cx="1390650" cy="904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0243" y="3852584"/>
                <a:ext cx="11814336" cy="3040509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Wave1">
                  <a:avLst/>
                </a:prstTxWarp>
                <a:spAutoFit/>
              </a:bodyPr>
              <a:lstStyle/>
              <a:p>
                <a:r>
                  <a:rPr lang="en-US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ত্রিভূজের  একটি বাহু 6 .সে.মি এবং বাহু সংলগ্ন দুইটি কোণ </a:t>
                </a:r>
              </a:p>
              <a:p>
                <a:r>
                  <a:rPr lang="en-US">
                    <a:latin typeface="NikoshBAN" panose="02000000000000000000" pitchFamily="2" charset="0"/>
                    <a:cs typeface="NikoshBAN" panose="02000000000000000000" pitchFamily="2" charset="0"/>
                  </a:rPr>
                  <a:t>যথাক্রমে 60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>
                    <a:latin typeface="NikoshBAN" panose="02000000000000000000" pitchFamily="2" charset="0"/>
                    <a:cs typeface="NikoshBAN" panose="02000000000000000000" pitchFamily="2" charset="0"/>
                  </a:rPr>
                  <a:t> এবং 75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>
                    <a:latin typeface="NikoshBAN" panose="02000000000000000000" pitchFamily="2" charset="0"/>
                    <a:cs typeface="NikoshBAN" panose="02000000000000000000" pitchFamily="2" charset="0"/>
                  </a:rPr>
                  <a:t> ধরে একটি ত্রিভূজ অংকন করে আনবে ।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43" y="3852584"/>
                <a:ext cx="11814336" cy="3040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35FFE02-D778-4082-9FFA-676FDF03E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93" y="309938"/>
            <a:ext cx="1390650" cy="9048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53319C-AAD0-41F8-B402-E44B3D7CA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79" y="309938"/>
            <a:ext cx="13906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32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" y="90152"/>
            <a:ext cx="12101848" cy="6767848"/>
          </a:xfrm>
          <a:prstGeom prst="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</p:pic>
      <p:sp>
        <p:nvSpPr>
          <p:cNvPr id="10" name="Isosceles Triangle 9"/>
          <p:cNvSpPr/>
          <p:nvPr/>
        </p:nvSpPr>
        <p:spPr>
          <a:xfrm>
            <a:off x="2990495" y="415344"/>
            <a:ext cx="8913269" cy="6117464"/>
          </a:xfrm>
          <a:prstGeom prst="triangle">
            <a:avLst/>
          </a:prstGeom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en-US" sz="960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07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4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1417</TotalTime>
  <Words>353</Words>
  <Application>Microsoft Office PowerPoint</Application>
  <PresentationFormat>Widescreen</PresentationFormat>
  <Paragraphs>108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Pallob pc</dc:creator>
  <cp:lastModifiedBy>Pallab Paroi</cp:lastModifiedBy>
  <cp:revision>165</cp:revision>
  <dcterms:created xsi:type="dcterms:W3CDTF">2015-08-16T13:22:27Z</dcterms:created>
  <dcterms:modified xsi:type="dcterms:W3CDTF">2019-10-21T09:19:18Z</dcterms:modified>
</cp:coreProperties>
</file>