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57" r:id="rId3"/>
    <p:sldId id="258" r:id="rId4"/>
    <p:sldId id="259" r:id="rId5"/>
    <p:sldId id="279" r:id="rId6"/>
    <p:sldId id="276" r:id="rId7"/>
    <p:sldId id="287" r:id="rId8"/>
    <p:sldId id="281" r:id="rId9"/>
    <p:sldId id="282" r:id="rId10"/>
    <p:sldId id="288" r:id="rId11"/>
    <p:sldId id="291" r:id="rId12"/>
    <p:sldId id="277" r:id="rId13"/>
    <p:sldId id="284" r:id="rId14"/>
    <p:sldId id="285" r:id="rId15"/>
    <p:sldId id="286" r:id="rId16"/>
    <p:sldId id="292" r:id="rId17"/>
    <p:sldId id="293" r:id="rId18"/>
    <p:sldId id="290" r:id="rId19"/>
    <p:sldId id="280" r:id="rId20"/>
    <p:sldId id="267" r:id="rId21"/>
    <p:sldId id="289"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pPr/>
              <a:t>10/21/2019</a:t>
            </a:fld>
            <a:endParaRPr lang="en-US"/>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a:xfrm>
            <a:off x="304800" y="6356350"/>
            <a:ext cx="8382000" cy="365125"/>
          </a:xfrm>
        </p:spPr>
        <p:txBody>
          <a:bodyPr/>
          <a:lstStyle>
            <a:lvl1pPr>
              <a:defRPr sz="1800"/>
            </a:lvl1pPr>
          </a:lstStyle>
          <a:p>
            <a:r>
              <a:rPr lang="en-US" dirty="0" err="1" smtClean="0"/>
              <a:t>ফারুক</a:t>
            </a:r>
            <a:r>
              <a:rPr lang="en-US" dirty="0" smtClean="0"/>
              <a:t> </a:t>
            </a:r>
            <a:r>
              <a:rPr lang="en-US" dirty="0" err="1" smtClean="0"/>
              <a:t>হোসেন</a:t>
            </a:r>
            <a:r>
              <a:rPr lang="en-US" dirty="0" smtClean="0"/>
              <a:t> ,</a:t>
            </a:r>
            <a:r>
              <a:rPr lang="en-US" dirty="0" err="1" smtClean="0"/>
              <a:t>প্রভাষক</a:t>
            </a:r>
            <a:r>
              <a:rPr lang="en-US" dirty="0" smtClean="0"/>
              <a:t> (</a:t>
            </a:r>
            <a:r>
              <a:rPr lang="en-US" dirty="0" err="1" smtClean="0"/>
              <a:t>সমাজবিজ্ঞান</a:t>
            </a:r>
            <a:r>
              <a:rPr lang="en-US" dirty="0" smtClean="0"/>
              <a:t>),</a:t>
            </a:r>
            <a:r>
              <a:rPr lang="en-US" dirty="0" err="1" smtClean="0"/>
              <a:t>আশেক</a:t>
            </a:r>
            <a:r>
              <a:rPr lang="en-US" dirty="0" smtClean="0"/>
              <a:t> </a:t>
            </a:r>
            <a:r>
              <a:rPr lang="en-US" dirty="0" err="1" smtClean="0"/>
              <a:t>আলী</a:t>
            </a:r>
            <a:r>
              <a:rPr lang="en-US" dirty="0" smtClean="0"/>
              <a:t> </a:t>
            </a:r>
            <a:r>
              <a:rPr lang="en-US" dirty="0" err="1" smtClean="0"/>
              <a:t>খান</a:t>
            </a:r>
            <a:r>
              <a:rPr lang="en-US" dirty="0" smtClean="0"/>
              <a:t> </a:t>
            </a:r>
            <a:r>
              <a:rPr lang="en-US" dirty="0" err="1" smtClean="0"/>
              <a:t>উচ্চ</a:t>
            </a:r>
            <a:r>
              <a:rPr lang="en-US" dirty="0" smtClean="0"/>
              <a:t> </a:t>
            </a:r>
            <a:r>
              <a:rPr lang="en-US" dirty="0" err="1" smtClean="0"/>
              <a:t>বিদ্যালয়</a:t>
            </a:r>
            <a:r>
              <a:rPr lang="en-US" dirty="0" smtClean="0"/>
              <a:t> ও </a:t>
            </a:r>
            <a:r>
              <a:rPr lang="en-US" dirty="0" err="1" smtClean="0"/>
              <a:t>কলেজ,কচুয়া,চাঁদপুর</a:t>
            </a:r>
            <a:r>
              <a:rPr lang="en-US" dirty="0" smtClean="0"/>
              <a:t>।</a:t>
            </a:r>
            <a:endParaRPr lang="en-US" dirty="0"/>
          </a:p>
        </p:txBody>
      </p:sp>
      <p:pic>
        <p:nvPicPr>
          <p:cNvPr id="9" name="Picture 8" descr="4SEAS007.JPG"/>
          <p:cNvPicPr>
            <a:picLocks noChangeAspect="1"/>
          </p:cNvPicPr>
          <p:nvPr userDrawn="1"/>
        </p:nvPicPr>
        <p:blipFill>
          <a:blip r:embed="rId2"/>
          <a:stretch>
            <a:fillRect/>
          </a:stretch>
        </p:blipFill>
        <p:spPr>
          <a:xfrm>
            <a:off x="342900" y="304800"/>
            <a:ext cx="8420100" cy="5791200"/>
          </a:xfrm>
          <a:prstGeom prst="rect">
            <a:avLst/>
          </a:prstGeom>
        </p:spPr>
      </p:pic>
      <p:sp>
        <p:nvSpPr>
          <p:cNvPr id="10" name="TextBox 9"/>
          <p:cNvSpPr txBox="1"/>
          <p:nvPr userDrawn="1"/>
        </p:nvSpPr>
        <p:spPr>
          <a:xfrm>
            <a:off x="2362200" y="3810000"/>
            <a:ext cx="4572000" cy="2215991"/>
          </a:xfrm>
          <a:prstGeom prst="rect">
            <a:avLst/>
          </a:prstGeom>
          <a:noFill/>
        </p:spPr>
        <p:txBody>
          <a:bodyPr wrap="square" rtlCol="0">
            <a:spAutoFit/>
          </a:bodyPr>
          <a:lstStyle/>
          <a:p>
            <a:r>
              <a:rPr lang="en-US" sz="13800" dirty="0" err="1" smtClean="0"/>
              <a:t>স্বাগতম</a:t>
            </a:r>
            <a:endParaRPr lang="en-US" sz="2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10/21/2019</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farukhossain221984@gmail.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136.png"/>
          <p:cNvPicPr>
            <a:picLocks noGrp="1" noChangeAspect="1"/>
          </p:cNvPicPr>
          <p:nvPr>
            <p:ph idx="1"/>
          </p:nvPr>
        </p:nvPicPr>
        <p:blipFill>
          <a:blip r:embed="rId2"/>
          <a:stretch>
            <a:fillRect/>
          </a:stretch>
        </p:blipFill>
        <p:spPr>
          <a:xfrm>
            <a:off x="304801" y="762000"/>
            <a:ext cx="8755528" cy="5615684"/>
          </a:xfrm>
        </p:spPr>
      </p:pic>
      <p:sp>
        <p:nvSpPr>
          <p:cNvPr id="6" name="TextBox 5"/>
          <p:cNvSpPr txBox="1"/>
          <p:nvPr/>
        </p:nvSpPr>
        <p:spPr>
          <a:xfrm>
            <a:off x="1371600" y="2133600"/>
            <a:ext cx="4038600" cy="1569660"/>
          </a:xfrm>
          <a:prstGeom prst="rect">
            <a:avLst/>
          </a:prstGeom>
          <a:solidFill>
            <a:srgbClr val="00B050"/>
          </a:solidFill>
        </p:spPr>
        <p:txBody>
          <a:bodyPr wrap="square" rtlCol="0">
            <a:spAutoFit/>
          </a:bodyPr>
          <a:lstStyle/>
          <a:p>
            <a:pPr algn="ctr"/>
            <a:r>
              <a:rPr lang="en-US" sz="9600" b="1" dirty="0" err="1" smtClean="0">
                <a:solidFill>
                  <a:srgbClr val="FF0000"/>
                </a:solidFill>
                <a:latin typeface="NikoshBAN" pitchFamily="2" charset="0"/>
                <a:cs typeface="NikoshBAN" pitchFamily="2" charset="0"/>
              </a:rPr>
              <a:t>স্বাগতম</a:t>
            </a:r>
            <a:endParaRPr lang="en-US" sz="1400" b="1" dirty="0">
              <a:solidFill>
                <a:srgbClr val="FF0000"/>
              </a:solidFill>
              <a:latin typeface="NikoshBAN" pitchFamily="2" charset="0"/>
              <a:cs typeface="NikoshBAN" pitchFamily="2"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0" y="609600"/>
            <a:ext cx="3276600" cy="5693866"/>
          </a:xfrm>
          <a:prstGeom prst="rect">
            <a:avLst/>
          </a:prstGeom>
        </p:spPr>
        <p:txBody>
          <a:bodyPr wrap="square">
            <a:spAutoFit/>
          </a:bodyPr>
          <a:lstStyle/>
          <a:p>
            <a:r>
              <a:rPr lang="as-IN" sz="2800" dirty="0" smtClean="0">
                <a:latin typeface="NikoshBAN" pitchFamily="2" charset="0"/>
                <a:cs typeface="NikoshBAN" pitchFamily="2" charset="0"/>
              </a:rPr>
              <a:t>ইবনে খালদুনের পিতামহ তিউনিসিয়ার সুলতানের মন্ত্রী ছিলেন। ফলে তাদের পরিবার ছিল উচ্চ বংশীয় এবং শিক্ষিত। বাল্যকাল থেকে শিক্ষার প্রতি ইবনে খালদুনের প্রচ- অনুরাগ ছিল। তার স্মরণশক্তি ও মেধা ছিল প্রখর। দর্শন, রাজনীতি, অর্থনীতি, সমাজবিজ্ঞান, ইতিহাস প্রভৃতি বিষয়ের প্রতিও খালদুনের প্রবল ঝোঁক ছিল।</a:t>
            </a:r>
            <a:endParaRPr lang="en-US" sz="2800" dirty="0">
              <a:latin typeface="NikoshBAN" pitchFamily="2" charset="0"/>
              <a:cs typeface="NikoshBAN" pitchFamily="2" charset="0"/>
            </a:endParaRPr>
          </a:p>
        </p:txBody>
      </p:sp>
      <p:sp>
        <p:nvSpPr>
          <p:cNvPr id="4" name="TextBox 3"/>
          <p:cNvSpPr txBox="1"/>
          <p:nvPr/>
        </p:nvSpPr>
        <p:spPr>
          <a:xfrm>
            <a:off x="1905000" y="1066800"/>
            <a:ext cx="1524000" cy="707886"/>
          </a:xfrm>
          <a:prstGeom prst="rect">
            <a:avLst/>
          </a:prstGeom>
          <a:noFill/>
        </p:spPr>
        <p:txBody>
          <a:bodyPr wrap="square" rtlCol="0">
            <a:spAutoFit/>
          </a:bodyPr>
          <a:lstStyle/>
          <a:p>
            <a:r>
              <a:rPr lang="en-US" sz="4000" dirty="0" err="1" smtClean="0">
                <a:latin typeface="NikoshBAN" pitchFamily="2" charset="0"/>
                <a:cs typeface="NikoshBAN" pitchFamily="2" charset="0"/>
              </a:rPr>
              <a:t>শৈশব</a:t>
            </a:r>
            <a:endParaRPr lang="en-US" sz="4000" dirty="0">
              <a:latin typeface="NikoshBAN" pitchFamily="2" charset="0"/>
              <a:cs typeface="NikoshBAN" pitchFamily="2" charset="0"/>
            </a:endParaRPr>
          </a:p>
        </p:txBody>
      </p:sp>
      <p:sp>
        <p:nvSpPr>
          <p:cNvPr id="3076" name="AutoShape 4" descr="ইবনে খালদুনের বিখ্যাত গ্রন্থ এর ছবির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ইবনে খালদুনের বিখ্যাত গ্রন্থ এর ছবির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descr="ইবনে খালদুনের বিখ্যাত গ্রন্থ এর ছবির ফলাফল"/>
          <p:cNvPicPr>
            <a:picLocks noChangeAspect="1" noChangeArrowheads="1"/>
          </p:cNvPicPr>
          <p:nvPr/>
        </p:nvPicPr>
        <p:blipFill>
          <a:blip r:embed="rId2"/>
          <a:srcRect/>
          <a:stretch>
            <a:fillRect/>
          </a:stretch>
        </p:blipFill>
        <p:spPr bwMode="auto">
          <a:xfrm>
            <a:off x="609600" y="1905000"/>
            <a:ext cx="4038600" cy="34575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diamond(in)">
                                      <p:cBhvr>
                                        <p:cTn id="12" dur="2000"/>
                                        <p:tgtEl>
                                          <p:spTgt spid="3080"/>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style.rotation</p:attrName>
                                        </p:attrNameLst>
                                      </p:cBhvr>
                                      <p:tavLst>
                                        <p:tav tm="0">
                                          <p:val>
                                            <p:fltVal val="720"/>
                                          </p:val>
                                        </p:tav>
                                        <p:tav tm="100000">
                                          <p:val>
                                            <p:fltVal val="0"/>
                                          </p:val>
                                        </p:tav>
                                      </p:tavLst>
                                    </p:anim>
                                    <p:anim calcmode="lin" valueType="num">
                                      <p:cBhvr>
                                        <p:cTn id="19" dur="2000" fill="hold"/>
                                        <p:tgtEl>
                                          <p:spTgt spid="2"/>
                                        </p:tgtEl>
                                        <p:attrNameLst>
                                          <p:attrName>ppt_h</p:attrName>
                                        </p:attrNameLst>
                                      </p:cBhvr>
                                      <p:tavLst>
                                        <p:tav tm="0">
                                          <p:val>
                                            <p:fltVal val="0"/>
                                          </p:val>
                                        </p:tav>
                                        <p:tav tm="100000">
                                          <p:val>
                                            <p:strVal val="#ppt_h"/>
                                          </p:val>
                                        </p:tav>
                                      </p:tavLst>
                                    </p:anim>
                                    <p:anim calcmode="lin" valueType="num">
                                      <p:cBhvr>
                                        <p:cTn id="2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ইবনে খালদুন এর ছবির ফলাফল"/>
          <p:cNvPicPr>
            <a:picLocks noChangeAspect="1" noChangeArrowheads="1"/>
          </p:cNvPicPr>
          <p:nvPr/>
        </p:nvPicPr>
        <p:blipFill>
          <a:blip r:embed="rId2"/>
          <a:srcRect/>
          <a:stretch>
            <a:fillRect/>
          </a:stretch>
        </p:blipFill>
        <p:spPr bwMode="auto">
          <a:xfrm>
            <a:off x="231783" y="533400"/>
            <a:ext cx="8368545" cy="5257800"/>
          </a:xfrm>
          <a:prstGeom prst="rect">
            <a:avLst/>
          </a:prstGeom>
          <a:noFill/>
        </p:spPr>
      </p:pic>
      <p:sp>
        <p:nvSpPr>
          <p:cNvPr id="4" name="Rounded Rectangle 3"/>
          <p:cNvSpPr/>
          <p:nvPr/>
        </p:nvSpPr>
        <p:spPr>
          <a:xfrm>
            <a:off x="0" y="685800"/>
            <a:ext cx="4953000" cy="495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itchFamily="2" charset="0"/>
                <a:cs typeface="NikoshBAN" pitchFamily="2" charset="0"/>
              </a:rPr>
              <a:t>ইবনে</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খালদুনের</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রচনাবলী</a:t>
            </a:r>
            <a:endParaRPr lang="en-US" sz="4000" dirty="0" smtClean="0">
              <a:solidFill>
                <a:schemeClr val="tx1"/>
              </a:solidFill>
              <a:latin typeface="NikoshBAN" pitchFamily="2" charset="0"/>
              <a:cs typeface="NikoshBAN" pitchFamily="2" charset="0"/>
            </a:endParaRPr>
          </a:p>
          <a:p>
            <a:pPr algn="ctr"/>
            <a:r>
              <a:rPr lang="en-US" sz="3200" dirty="0" smtClean="0">
                <a:solidFill>
                  <a:srgbClr val="FF0000"/>
                </a:solidFill>
                <a:latin typeface="NikoshBAN" pitchFamily="2" charset="0"/>
                <a:cs typeface="NikoshBAN" pitchFamily="2" charset="0"/>
              </a:rPr>
              <a:t>১। </a:t>
            </a:r>
            <a:r>
              <a:rPr lang="en-US" sz="3200" dirty="0" err="1" smtClean="0">
                <a:solidFill>
                  <a:srgbClr val="FF0000"/>
                </a:solidFill>
                <a:latin typeface="NikoshBAN" pitchFamily="2" charset="0"/>
                <a:cs typeface="NikoshBAN" pitchFamily="2" charset="0"/>
              </a:rPr>
              <a:t>আল-মুকাদ্দিমা</a:t>
            </a:r>
            <a:endParaRPr lang="en-US" sz="3200" dirty="0" smtClean="0">
              <a:solidFill>
                <a:srgbClr val="FF0000"/>
              </a:solidFill>
              <a:latin typeface="NikoshBAN" pitchFamily="2" charset="0"/>
              <a:cs typeface="NikoshBAN" pitchFamily="2" charset="0"/>
            </a:endParaRPr>
          </a:p>
          <a:p>
            <a:pPr algn="ctr"/>
            <a:r>
              <a:rPr lang="en-US" sz="3200" dirty="0" smtClean="0">
                <a:solidFill>
                  <a:srgbClr val="FF0000"/>
                </a:solidFill>
                <a:latin typeface="NikoshBAN" pitchFamily="2" charset="0"/>
                <a:cs typeface="NikoshBAN" pitchFamily="2" charset="0"/>
              </a:rPr>
              <a:t>২। </a:t>
            </a:r>
            <a:r>
              <a:rPr lang="en-US" sz="3200" dirty="0" err="1" smtClean="0">
                <a:solidFill>
                  <a:srgbClr val="FF0000"/>
                </a:solidFill>
                <a:latin typeface="NikoshBAN" pitchFamily="2" charset="0"/>
                <a:cs typeface="NikoshBAN" pitchFamily="2" charset="0"/>
              </a:rPr>
              <a:t>আল-উমরান</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বা</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সংস্কৃতি</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বিজ্ঞান</a:t>
            </a:r>
            <a:endParaRPr lang="en-US" sz="3200" dirty="0" smtClean="0">
              <a:solidFill>
                <a:srgbClr val="FF0000"/>
              </a:solidFill>
              <a:latin typeface="NikoshBAN" pitchFamily="2" charset="0"/>
              <a:cs typeface="NikoshBAN" pitchFamily="2" charset="0"/>
            </a:endParaRPr>
          </a:p>
          <a:p>
            <a:pPr algn="ctr"/>
            <a:r>
              <a:rPr lang="en-US" sz="3200" dirty="0" smtClean="0">
                <a:solidFill>
                  <a:srgbClr val="FF0000"/>
                </a:solidFill>
                <a:latin typeface="NikoshBAN" pitchFamily="2" charset="0"/>
                <a:cs typeface="NikoshBAN" pitchFamily="2" charset="0"/>
              </a:rPr>
              <a:t>৩। </a:t>
            </a:r>
            <a:r>
              <a:rPr lang="en-US" sz="3200" dirty="0" err="1" smtClean="0">
                <a:solidFill>
                  <a:srgbClr val="FF0000"/>
                </a:solidFill>
                <a:latin typeface="NikoshBAN" pitchFamily="2" charset="0"/>
                <a:cs typeface="NikoshBAN" pitchFamily="2" charset="0"/>
              </a:rPr>
              <a:t>বিশ্ব</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ইতিহাস</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বা</a:t>
            </a:r>
            <a:r>
              <a:rPr lang="en-US" sz="3200" dirty="0" smtClean="0">
                <a:solidFill>
                  <a:srgbClr val="FF0000"/>
                </a:solidFill>
                <a:latin typeface="NikoshBAN" pitchFamily="2" charset="0"/>
                <a:cs typeface="NikoshBAN" pitchFamily="2" charset="0"/>
              </a:rPr>
              <a:t> </a:t>
            </a:r>
            <a:r>
              <a:rPr lang="en-US" sz="3200" dirty="0" smtClean="0">
                <a:solidFill>
                  <a:srgbClr val="FF0000"/>
                </a:solidFill>
                <a:latin typeface="NikoshBAN" pitchFamily="2" charset="0"/>
                <a:cs typeface="NikoshBAN" pitchFamily="2" charset="0"/>
              </a:rPr>
              <a:t>History of the world</a:t>
            </a:r>
            <a:endParaRPr lang="en-US" sz="32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ইবনে খালদুন এর ছবির ফলাফল"/>
          <p:cNvPicPr>
            <a:picLocks noChangeAspect="1" noChangeArrowheads="1"/>
          </p:cNvPicPr>
          <p:nvPr/>
        </p:nvPicPr>
        <p:blipFill>
          <a:blip r:embed="rId2"/>
          <a:srcRect/>
          <a:stretch>
            <a:fillRect/>
          </a:stretch>
        </p:blipFill>
        <p:spPr bwMode="auto">
          <a:xfrm>
            <a:off x="609600" y="533400"/>
            <a:ext cx="7772400" cy="5585522"/>
          </a:xfrm>
          <a:prstGeom prst="rect">
            <a:avLst/>
          </a:prstGeom>
          <a:noFill/>
        </p:spPr>
      </p:pic>
      <p:sp>
        <p:nvSpPr>
          <p:cNvPr id="4" name="TextBox 3"/>
          <p:cNvSpPr txBox="1"/>
          <p:nvPr/>
        </p:nvSpPr>
        <p:spPr>
          <a:xfrm>
            <a:off x="1828800" y="5334000"/>
            <a:ext cx="1955985" cy="523220"/>
          </a:xfrm>
          <a:prstGeom prst="rect">
            <a:avLst/>
          </a:prstGeom>
          <a:noFill/>
        </p:spPr>
        <p:txBody>
          <a:bodyPr wrap="none" rtlCol="0">
            <a:spAutoFit/>
          </a:bodyPr>
          <a:lstStyle/>
          <a:p>
            <a:r>
              <a:rPr lang="en-US" sz="2800" dirty="0" err="1" smtClean="0">
                <a:latin typeface="NikoshBAN" pitchFamily="2" charset="0"/>
                <a:cs typeface="NikoshBAN" pitchFamily="2" charset="0"/>
              </a:rPr>
              <a:t>আল-মোকাদ্দীমা</a:t>
            </a:r>
            <a:endParaRPr lang="en-US" dirty="0">
              <a:latin typeface="NikoshBAN" pitchFamily="2" charset="0"/>
              <a:cs typeface="NikoshBAN" pitchFamily="2"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edge">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1+#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 0 C -0.00208 -0.0074 -0.00208 -0.01665 -0.00625 -0.02243 C -0.01389 -0.03284 -0.01094 -0.02729 -0.01545 -0.03885 C -0.01753 -0.06313 -0.02483 -0.08788 -0.03542 -0.10846 C -0.0375 -0.11956 -0.04236 -0.12789 -0.04462 -0.13922 C -0.04826 -0.15749 -0.05208 -0.17553 -0.05851 -0.19264 C -0.06111 -0.21346 -0.06458 -0.2345 -0.07083 -0.25393 C -0.07239 -0.26896 -0.07378 -0.28422 -0.07552 -0.29902 C -0.07673 -0.30943 -0.08003 -0.32978 -0.08003 -0.32978 C -0.07969 -0.34366 -0.08403 -0.39269 -0.07396 -0.41396 C -0.07153 -0.42992 -0.06858 -0.44935 -0.06007 -0.46114 C -0.05694 -0.48103 -0.06111 -0.4623 -0.05382 -0.47941 C -0.05295 -0.48126 -0.05312 -0.48358 -0.05243 -0.48566 C -0.05156 -0.48843 -0.05052 -0.49121 -0.0493 -0.49375 C -0.04114 -0.51272 -0.0316 -0.53168 -0.01858 -0.54509 C -0.01562 -0.56082 -0.01996 -0.54694 -0.00781 -0.55735 C 0.00938 -0.57192 -0.02361 -0.55457 0.00156 -0.56961 C 0.0224 -0.5821 0.03559 -0.58533 0.05695 -0.59019 C 0.0882 -0.58811 0.11945 -0.58718 0.1507 -0.58395 C 0.15642 -0.58325 0.1757 -0.57099 0.17847 -0.56961 C 0.18472 -0.56614 0.19392 -0.56359 0.2 -0.55943 C 0.22327 -0.54371 0.24028 -0.51387 0.25833 -0.48982 C 0.25886 -0.48635 0.25886 -0.48265 0.2599 -0.47941 C 0.26215 -0.47271 0.26736 -0.46808 0.2691 -0.46114 C 0.27153 -0.45143 0.26997 -0.45698 0.27379 -0.44472 C 0.27552 -0.43362 0.27917 -0.42391 0.28299 -0.41396 C 0.28351 -0.40101 0.28472 -0.38783 0.28455 -0.37488 C 0.2842 -0.34412 0.28333 -0.31336 0.28142 -0.28284 C 0.28125 -0.2796 0.275 -0.27197 0.27379 -0.27035 C 0.26146 -0.25601 0.24722 -0.24722 0.23386 -0.23566 C 0.22934 -0.22641 0.2257 -0.22826 0.2184 -0.2234 C 0.21267 -0.21577 0.2092 -0.21299 0.20156 -0.20906 C 0.19323 -0.19241 0.20417 -0.21253 0.19375 -0.19865 C 0.18924 -0.19264 0.18542 -0.18501 0.17986 -0.18015 C 0.16927 -0.17113 0.16667 -0.17298 0.1599 -0.1598 C 0.15938 -0.15772 0.15833 -0.15564 0.15833 -0.15356 C 0.15833 -0.09713 0.15608 -0.1191 0.2092 -0.11679 C 0.24219 -0.10222 0.26736 -0.0962 0.30156 -0.09412 C 0.32847 -0.08811 0.35452 -0.08348 0.37986 -0.06961 C 0.38577 -0.06637 0.39097 -0.06082 0.39688 -0.05735 C 0.40191 -0.05457 0.40747 -0.05411 0.41233 -0.05111 C 0.45017 -0.02844 0.41615 -0.04394 0.43229 -0.03677 C 0.44028 -0.0289 0.45035 -0.02474 0.4599 -0.02035 C 0.48038 0.00093 0.5158 -0.00092 0.54149 0.00209 C 0.57222 0.0007 0.60313 -0.00023 0.63386 -0.00208 C 0.6434 -0.00254 0.64392 -0.00786 0.6507 -0.01433 C 0.66302 -0.0259 0.65156 -0.01133 0.66146 -0.02243 C 0.66858 -0.03052 0.675 -0.04 0.68299 -0.04694 C 0.68524 -0.05134 0.68924 -0.05457 0.6908 -0.05943 C 0.69202 -0.06313 0.69167 -0.06753 0.69219 -0.07169 C 0.69497 -0.09343 0.69636 -0.1154 0.69844 -0.13714 C 0.6974 -0.179 0.69462 -0.20906 0.69219 -0.24791 C 0.69115 -0.26526 0.69167 -0.27867 0.68767 -0.29509 C 0.68663 -0.29972 0.68056 -0.3129 0.67847 -0.31753 C 0.675 -0.34042 0.67986 -0.31614 0.67222 -0.33603 C 0.67118 -0.33857 0.67153 -0.34158 0.67066 -0.34412 C 0.66892 -0.34967 0.66719 -0.35545 0.66458 -0.36054 C 0.66354 -0.36262 0.66233 -0.36447 0.66146 -0.36679 C 0.65729 -0.37789 0.65868 -0.38829 0.6507 -0.39546 C 0.64306 -0.41258 0.63021 -0.43038 0.61528 -0.43432 C 0.60695 -0.44195 0.60261 -0.44472 0.59219 -0.44657 C 0.58195 -0.45605 0.57327 -0.45675 0.56146 -0.46114 C 0.53021 -0.47294 0.55712 -0.46669 0.53386 -0.47132 C 0.52587 -0.47895 0.51858 -0.47895 0.5092 -0.48149 C 0.50764 -0.47941 0.50556 -0.47803 0.50452 -0.47548 C 0.50347 -0.47294 0.50295 -0.46716 0.50295 -0.46716 " pathEditMode="relative" ptsTypes="fffffffffffffffffffffffffffffffffffffffffffffffffffffffffffffffffA">
                                      <p:cBhvr>
                                        <p:cTn id="17"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5181600" cy="6001643"/>
          </a:xfrm>
          <a:prstGeom prst="rect">
            <a:avLst/>
          </a:prstGeom>
        </p:spPr>
        <p:txBody>
          <a:bodyPr wrap="square">
            <a:spAutoFit/>
          </a:bodyPr>
          <a:lstStyle/>
          <a:p>
            <a:r>
              <a:rPr lang="as-IN" sz="2800" dirty="0" smtClean="0">
                <a:latin typeface="NikoshBAN" pitchFamily="2" charset="0"/>
                <a:cs typeface="NikoshBAN" pitchFamily="2" charset="0"/>
              </a:rPr>
              <a:t>তার বিখ্যাত গ্রন্থ</a:t>
            </a:r>
            <a:r>
              <a:rPr lang="as-IN" sz="2800" dirty="0" smtClean="0">
                <a:solidFill>
                  <a:srgbClr val="FF0000"/>
                </a:solidFill>
                <a:latin typeface="NikoshBAN" pitchFamily="2" charset="0"/>
                <a:cs typeface="NikoshBAN" pitchFamily="2" charset="0"/>
              </a:rPr>
              <a:t> আল-মুকাদ্দমা </a:t>
            </a:r>
            <a:r>
              <a:rPr lang="as-IN" sz="2800" dirty="0" smtClean="0">
                <a:latin typeface="NikoshBAN" pitchFamily="2" charset="0"/>
                <a:cs typeface="NikoshBAN" pitchFamily="2" charset="0"/>
              </a:rPr>
              <a:t>বিভিন্ন বিষয়ভিত্তিক আলোচনার জন্য আজো সমানভাবে গ্রহণযোগ্য। ১৩৭৭ ঈসায়ীতে তিনি তার এই বিশ্বসমাদৃত সৃষ্টিকর্মটি রচনা করেন। যদিও এই গ্রন্থটি তার পরিকল্পিত বিশ্ব ইতিহাস </a:t>
            </a:r>
            <a:r>
              <a:rPr lang="as-IN" sz="2800" b="1" dirty="0" smtClean="0">
                <a:latin typeface="NikoshBAN" pitchFamily="2" charset="0"/>
                <a:cs typeface="NikoshBAN" pitchFamily="2" charset="0"/>
              </a:rPr>
              <a:t>কিতাব আল-ইবারের</a:t>
            </a:r>
            <a:r>
              <a:rPr lang="as-IN" sz="2800" dirty="0" smtClean="0">
                <a:latin typeface="NikoshBAN" pitchFamily="2" charset="0"/>
                <a:cs typeface="NikoshBAN" pitchFamily="2" charset="0"/>
              </a:rPr>
              <a:t> ভূমিকা হিসেবে তিনি রচনা করেন, তথাপি এটি বিশ্বব্যাপী একটি স্বতন্ত্র রচনা হিসেবে বিবেচিত হয়ে আসছে। আধুনিক কালের চিন্তাবিদদের মতে, তার এই গ্রন্থটিতেই ইতিহাসের </a:t>
            </a:r>
            <a:r>
              <a:rPr lang="as-IN" sz="2800" dirty="0" smtClean="0">
                <a:solidFill>
                  <a:srgbClr val="FF0000"/>
                </a:solidFill>
                <a:latin typeface="NikoshBAN" pitchFamily="2" charset="0"/>
                <a:cs typeface="NikoshBAN" pitchFamily="2" charset="0"/>
              </a:rPr>
              <a:t>দর্শন, সমাজবিজ্ঞান, জনসংখ্যাতত্ত্ব, </a:t>
            </a:r>
            <a:r>
              <a:rPr lang="as-IN" sz="2800" dirty="0" smtClean="0">
                <a:latin typeface="NikoshBAN" pitchFamily="2" charset="0"/>
                <a:cs typeface="NikoshBAN" pitchFamily="2" charset="0"/>
              </a:rPr>
              <a:t>সাংস্কৃতিক ইতিহাস এবং আরো বিভিন্ন বিষয় সম্পর্কে প্রথম আলোচনা করা হয়েছে।</a:t>
            </a:r>
            <a:endParaRPr lang="en-US" sz="2800" dirty="0" smtClean="0">
              <a:latin typeface="NikoshBAN" pitchFamily="2" charset="0"/>
              <a:cs typeface="NikoshBAN" pitchFamily="2" charset="0"/>
            </a:endParaRPr>
          </a:p>
          <a:p>
            <a:r>
              <a:rPr lang="as-IN" sz="2000" dirty="0" smtClean="0">
                <a:latin typeface="NikoshBAN" pitchFamily="2" charset="0"/>
                <a:cs typeface="NikoshBAN" pitchFamily="2" charset="0"/>
              </a:rPr>
              <a:t>  </a:t>
            </a:r>
          </a:p>
        </p:txBody>
      </p:sp>
      <p:sp>
        <p:nvSpPr>
          <p:cNvPr id="3" name="TextBox 2"/>
          <p:cNvSpPr txBox="1"/>
          <p:nvPr/>
        </p:nvSpPr>
        <p:spPr>
          <a:xfrm>
            <a:off x="5943600" y="457200"/>
            <a:ext cx="2672526" cy="461665"/>
          </a:xfrm>
          <a:prstGeom prst="rect">
            <a:avLst/>
          </a:prstGeom>
          <a:noFill/>
        </p:spPr>
        <p:txBody>
          <a:bodyPr wrap="none" rtlCol="0">
            <a:spAutoFit/>
          </a:bodyPr>
          <a:lstStyle/>
          <a:p>
            <a:r>
              <a:rPr lang="en-US" sz="2400" dirty="0" err="1" smtClean="0">
                <a:latin typeface="NikoshBAN" pitchFamily="2" charset="0"/>
                <a:cs typeface="NikoshBAN" pitchFamily="2" charset="0"/>
              </a:rPr>
              <a:t>বিখ্যাত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গ্রন্থ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আল-মুকাদ্দিমা</a:t>
            </a:r>
            <a:endParaRPr lang="en-US" sz="2400" dirty="0">
              <a:latin typeface="NikoshBAN" pitchFamily="2" charset="0"/>
              <a:cs typeface="NikoshBAN" pitchFamily="2" charset="0"/>
            </a:endParaRPr>
          </a:p>
        </p:txBody>
      </p:sp>
      <p:sp>
        <p:nvSpPr>
          <p:cNvPr id="19458" name="AutoShape 2" descr="ইবনে খালদুনের বিখ্যাত গ্রন্থ এর ছবির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ইবনে খালদুনের বিখ্যাত গ্রন্থ এর ছবির ফলাফল"/>
          <p:cNvSpPr>
            <a:spLocks noChangeAspect="1" noChangeArrowheads="1"/>
          </p:cNvSpPr>
          <p:nvPr/>
        </p:nvSpPr>
        <p:spPr bwMode="auto">
          <a:xfrm>
            <a:off x="155575" y="-2384425"/>
            <a:ext cx="3248025" cy="4981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ইবনে খালদুনের বিখ্যাত গ্রন্থ এর ছবির ফলাফল"/>
          <p:cNvPicPr>
            <a:picLocks noChangeAspect="1" noChangeArrowheads="1"/>
          </p:cNvPicPr>
          <p:nvPr/>
        </p:nvPicPr>
        <p:blipFill>
          <a:blip r:embed="rId2"/>
          <a:srcRect/>
          <a:stretch>
            <a:fillRect/>
          </a:stretch>
        </p:blipFill>
        <p:spPr bwMode="auto">
          <a:xfrm>
            <a:off x="5562600" y="1143000"/>
            <a:ext cx="3276599" cy="4981575"/>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9464"/>
                                        </p:tgtEl>
                                        <p:attrNameLst>
                                          <p:attrName>style.visibility</p:attrName>
                                        </p:attrNameLst>
                                      </p:cBhvr>
                                      <p:to>
                                        <p:strVal val="visible"/>
                                      </p:to>
                                    </p:set>
                                    <p:animEffect transition="in" filter="diamond(in)">
                                      <p:cBhvr>
                                        <p:cTn id="13" dur="2000"/>
                                        <p:tgtEl>
                                          <p:spTgt spid="1946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edg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4724400" cy="6001643"/>
          </a:xfrm>
          <a:prstGeom prst="rect">
            <a:avLst/>
          </a:prstGeom>
        </p:spPr>
        <p:txBody>
          <a:bodyPr wrap="square">
            <a:spAutoFit/>
          </a:bodyPr>
          <a:lstStyle/>
          <a:p>
            <a:r>
              <a:rPr lang="as-IN" sz="2400" dirty="0" smtClean="0">
                <a:latin typeface="NikoshBAN" pitchFamily="2" charset="0"/>
                <a:cs typeface="NikoshBAN" pitchFamily="2" charset="0"/>
              </a:rPr>
              <a:t>এছাড়া মুকাদ্দমার আর একটি গুরুত্বপূর্ণ প্রতিপাদ্য ছিলো</a:t>
            </a:r>
            <a:r>
              <a:rPr lang="as-IN" sz="2400" b="1" dirty="0" smtClean="0">
                <a:latin typeface="NikoshBAN" pitchFamily="2" charset="0"/>
                <a:cs typeface="NikoshBAN" pitchFamily="2" charset="0"/>
              </a:rPr>
              <a:t> ‘আস্যাবিয়া’ </a:t>
            </a:r>
            <a:r>
              <a:rPr lang="as-IN" sz="2400" dirty="0" smtClean="0">
                <a:latin typeface="NikoshBAN" pitchFamily="2" charset="0"/>
                <a:cs typeface="NikoshBAN" pitchFamily="2" charset="0"/>
              </a:rPr>
              <a:t>এর ধারণা। শাব্দিকভাবে যার অর্থ হতে পারে ‘গোত্রবাদ’ বা আধুনিক পরিভাষায় আমরা একে জাতীয়তাবাদ বলেও উল্লেখ করতে পারি। সমাজের মানুষের মধ্যে পারস্পারিক বন্ধন কি করে কাজ করে, তার ব্যাখ্যা দিতে গিয়ে ইবনে খালদুন আস্যাবিয়ার ধারণার উদ্ভব করেন। ইবনে খালদুন তার আলোচনায় দেখান, সভ্যতার যেকোন পর্যায়, যাযাবর জাতি থেকে রাষ্ট্র ও সাম্রাজ্যের অধিকারী জাতি সকলের মধ্যেই আস্যাবিয়া কাজ করে। </a:t>
            </a:r>
            <a:r>
              <a:rPr lang="as-IN" sz="2400" dirty="0" smtClean="0">
                <a:solidFill>
                  <a:srgbClr val="C00000"/>
                </a:solidFill>
                <a:latin typeface="NikoshBAN" pitchFamily="2" charset="0"/>
                <a:cs typeface="NikoshBAN" pitchFamily="2" charset="0"/>
              </a:rPr>
              <a:t>কোন জাতির সভ্যতার সূচনায় তাদের মধ্যে আস্যাবিয়া জোরালোভাবে কাজ করে এবং তাদের সভ্যতার বিলুপ্তির সময়ে এটির বিলুপ্তি ঘটে। </a:t>
            </a:r>
            <a:r>
              <a:rPr lang="as-IN" sz="2400" dirty="0" smtClean="0">
                <a:latin typeface="NikoshBAN" pitchFamily="2" charset="0"/>
                <a:cs typeface="NikoshBAN" pitchFamily="2" charset="0"/>
              </a:rPr>
              <a:t>ফলে অন্যকোন জোরালো আস্যাবিয়ার অধিকারী জাতি পতনোন্মুখ জাতির স্থান দখল করে। এ প্রক্রিয়াতেই বিভিন্ন সভ্যতার উত্থান ও পতন ঘটে।</a:t>
            </a:r>
            <a:endParaRPr lang="en-US" sz="2400" dirty="0">
              <a:latin typeface="NikoshBAN" pitchFamily="2" charset="0"/>
              <a:cs typeface="NikoshBAN" pitchFamily="2" charset="0"/>
            </a:endParaRPr>
          </a:p>
        </p:txBody>
      </p:sp>
      <p:sp>
        <p:nvSpPr>
          <p:cNvPr id="3" name="TextBox 2"/>
          <p:cNvSpPr txBox="1"/>
          <p:nvPr/>
        </p:nvSpPr>
        <p:spPr>
          <a:xfrm>
            <a:off x="6096000" y="990600"/>
            <a:ext cx="1499128" cy="646331"/>
          </a:xfrm>
          <a:prstGeom prst="rect">
            <a:avLst/>
          </a:prstGeom>
          <a:noFill/>
        </p:spPr>
        <p:txBody>
          <a:bodyPr wrap="none" rtlCol="0">
            <a:spAutoFit/>
          </a:bodyPr>
          <a:lstStyle/>
          <a:p>
            <a:r>
              <a:rPr lang="en-US" sz="3600" dirty="0" err="1" smtClean="0">
                <a:latin typeface="NikoshBAN" pitchFamily="2" charset="0"/>
                <a:cs typeface="NikoshBAN" pitchFamily="2" charset="0"/>
              </a:rPr>
              <a:t>আসাবিয়া</a:t>
            </a:r>
            <a:endParaRPr lang="en-US" sz="3600" dirty="0">
              <a:latin typeface="NikoshBAN" pitchFamily="2" charset="0"/>
              <a:cs typeface="NikoshBAN" pitchFamily="2" charset="0"/>
            </a:endParaRPr>
          </a:p>
        </p:txBody>
      </p:sp>
      <p:pic>
        <p:nvPicPr>
          <p:cNvPr id="18434" name="Picture 2" descr="সম্পর্কিত ছবি"/>
          <p:cNvPicPr>
            <a:picLocks noChangeAspect="1" noChangeArrowheads="1"/>
          </p:cNvPicPr>
          <p:nvPr/>
        </p:nvPicPr>
        <p:blipFill>
          <a:blip r:embed="rId2"/>
          <a:srcRect/>
          <a:stretch>
            <a:fillRect/>
          </a:stretch>
        </p:blipFill>
        <p:spPr bwMode="auto">
          <a:xfrm>
            <a:off x="5486400" y="1600200"/>
            <a:ext cx="3210350" cy="45820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wedge">
                                      <p:cBhvr>
                                        <p:cTn id="13" dur="2000"/>
                                        <p:tgtEl>
                                          <p:spTgt spid="184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3000" fill="hold"/>
                                        <p:tgtEl>
                                          <p:spTgt spid="2"/>
                                        </p:tgtEl>
                                        <p:attrNameLst>
                                          <p:attrName>ppt_x</p:attrName>
                                        </p:attrNameLst>
                                      </p:cBhvr>
                                      <p:tavLst>
                                        <p:tav tm="0">
                                          <p:val>
                                            <p:strVal val="0-#ppt_w/2"/>
                                          </p:val>
                                        </p:tav>
                                        <p:tav tm="100000">
                                          <p:val>
                                            <p:strVal val="#ppt_x"/>
                                          </p:val>
                                        </p:tav>
                                      </p:tavLst>
                                    </p:anim>
                                    <p:anim calcmode="lin" valueType="num">
                                      <p:cBhvr additive="base">
                                        <p:cTn id="19"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4114800" cy="5693866"/>
          </a:xfrm>
          <a:prstGeom prst="rect">
            <a:avLst/>
          </a:prstGeom>
        </p:spPr>
        <p:txBody>
          <a:bodyPr wrap="square">
            <a:spAutoFit/>
          </a:bodyPr>
          <a:lstStyle/>
          <a:p>
            <a:r>
              <a:rPr lang="as-IN" sz="2800" dirty="0" smtClean="0">
                <a:latin typeface="NikoshBAN" pitchFamily="2" charset="0"/>
                <a:cs typeface="NikoshBAN" pitchFamily="2" charset="0"/>
              </a:rPr>
              <a:t>ইবনে খালদুন স্বীকার করে নেন, মুদ্রা মূল্য পরিমাপের আদর্শ, পণ্য বিনিময়ের মাধ্যম ও মূল্যের সংরক্ষক  হিসেবে ভূমিকা পালন করে। কিন্তু সময়ের পরিবর্তনে চাহিদা ও যোগানের প্রেক্ষিতে স্বর্ণ ও রৌপ্যের মূল্যের যে পরিবর্তন হতে পারে, সে বিষয়টি তিনি চিন্তা করতে পারেননি। সম্পদের পরিমাপের একক হিসেবে তিনি </a:t>
            </a:r>
            <a:r>
              <a:rPr lang="as-IN" sz="2800" b="1" dirty="0" smtClean="0">
                <a:latin typeface="NikoshBAN" pitchFamily="2" charset="0"/>
                <a:cs typeface="NikoshBAN" pitchFamily="2" charset="0"/>
              </a:rPr>
              <a:t>শ্রমের মূল্য তত্ত্বের</a:t>
            </a:r>
            <a:r>
              <a:rPr lang="as-IN" sz="2800" dirty="0" smtClean="0">
                <a:latin typeface="NikoshBAN" pitchFamily="2" charset="0"/>
                <a:cs typeface="NikoshBAN" pitchFamily="2" charset="0"/>
              </a:rPr>
              <a:t> উদ্ভব করেন। সকল প্রকার সম্পদের মূল্য হিসেবে তিনি শ্রমকে গণ্য করেন।</a:t>
            </a:r>
            <a:endParaRPr lang="en-US" sz="2800" dirty="0">
              <a:latin typeface="NikoshBAN" pitchFamily="2" charset="0"/>
              <a:cs typeface="NikoshBAN" pitchFamily="2" charset="0"/>
            </a:endParaRPr>
          </a:p>
        </p:txBody>
      </p:sp>
      <p:sp>
        <p:nvSpPr>
          <p:cNvPr id="17410" name="AutoShape 2" descr="সম্পর্কিত ছবি"/>
          <p:cNvSpPr>
            <a:spLocks noChangeAspect="1" noChangeArrowheads="1"/>
          </p:cNvSpPr>
          <p:nvPr/>
        </p:nvSpPr>
        <p:spPr bwMode="auto">
          <a:xfrm>
            <a:off x="155575" y="-1004888"/>
            <a:ext cx="1743075" cy="2105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324600" y="762000"/>
            <a:ext cx="1827744" cy="523220"/>
          </a:xfrm>
          <a:prstGeom prst="rect">
            <a:avLst/>
          </a:prstGeom>
          <a:noFill/>
        </p:spPr>
        <p:txBody>
          <a:bodyPr wrap="none" rtlCol="0">
            <a:spAutoFit/>
          </a:bodyPr>
          <a:lstStyle/>
          <a:p>
            <a:r>
              <a:rPr lang="en-US" sz="2800" dirty="0" err="1" smtClean="0">
                <a:latin typeface="NikoshBAN" pitchFamily="2" charset="0"/>
                <a:cs typeface="NikoshBAN" pitchFamily="2" charset="0"/>
              </a:rPr>
              <a:t>শ্রমের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তত্ত্ব</a:t>
            </a:r>
            <a:endParaRPr lang="en-US" sz="2800" dirty="0">
              <a:latin typeface="NikoshBAN" pitchFamily="2" charset="0"/>
              <a:cs typeface="NikoshBAN" pitchFamily="2" charset="0"/>
            </a:endParaRPr>
          </a:p>
        </p:txBody>
      </p:sp>
      <p:pic>
        <p:nvPicPr>
          <p:cNvPr id="17412" name="Picture 4" descr="সম্পর্কিত ছবি"/>
          <p:cNvPicPr>
            <a:picLocks noChangeAspect="1" noChangeArrowheads="1"/>
          </p:cNvPicPr>
          <p:nvPr/>
        </p:nvPicPr>
        <p:blipFill>
          <a:blip r:embed="rId2"/>
          <a:srcRect/>
          <a:stretch>
            <a:fillRect/>
          </a:stretch>
        </p:blipFill>
        <p:spPr bwMode="auto">
          <a:xfrm>
            <a:off x="5334000" y="1676400"/>
            <a:ext cx="3505200" cy="42330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7412"/>
                                        </p:tgtEl>
                                        <p:attrNameLst>
                                          <p:attrName>style.visibility</p:attrName>
                                        </p:attrNameLst>
                                      </p:cBhvr>
                                      <p:to>
                                        <p:strVal val="visible"/>
                                      </p:to>
                                    </p:set>
                                    <p:anim calcmode="lin" valueType="num">
                                      <p:cBhvr additive="base">
                                        <p:cTn id="25" dur="3000" fill="hold"/>
                                        <p:tgtEl>
                                          <p:spTgt spid="17412"/>
                                        </p:tgtEl>
                                        <p:attrNameLst>
                                          <p:attrName>ppt_x</p:attrName>
                                        </p:attrNameLst>
                                      </p:cBhvr>
                                      <p:tavLst>
                                        <p:tav tm="0">
                                          <p:val>
                                            <p:strVal val="1+#ppt_w/2"/>
                                          </p:val>
                                        </p:tav>
                                        <p:tav tm="100000">
                                          <p:val>
                                            <p:strVal val="#ppt_x"/>
                                          </p:val>
                                        </p:tav>
                                      </p:tavLst>
                                    </p:anim>
                                    <p:anim calcmode="lin" valueType="num">
                                      <p:cBhvr additive="base">
                                        <p:cTn id="26" dur="3000" fill="hold"/>
                                        <p:tgtEl>
                                          <p:spTgt spid="1741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amond(in)">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0"/>
            <a:ext cx="3733800" cy="3539430"/>
          </a:xfrm>
          <a:prstGeom prst="rect">
            <a:avLst/>
          </a:prstGeom>
          <a:noFill/>
        </p:spPr>
        <p:txBody>
          <a:bodyPr wrap="square" rtlCol="0">
            <a:spAutoFit/>
          </a:bodyPr>
          <a:lstStyle/>
          <a:p>
            <a:r>
              <a:rPr lang="en-US" sz="3200" dirty="0" err="1" smtClean="0">
                <a:latin typeface="NikoshBAN" pitchFamily="2" charset="0"/>
                <a:cs typeface="NikoshBAN" pitchFamily="2" charset="0"/>
              </a:rPr>
              <a:t>আসাবিয়ার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লক্ষ্য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সামাজিক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সার্বভৌমত্ব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আসাবিয়া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মানুষকে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সর্বজনীন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উদ্দেশ্য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সাধনে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ঐক্যবদ্ধ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করে,আত্মরক্ষার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ঐক্যবদ্ধ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দমনের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যোগায়</a:t>
            </a:r>
            <a:r>
              <a:rPr lang="en-US" sz="3200" dirty="0" smtClean="0">
                <a:latin typeface="NikoshBAN" pitchFamily="2" charset="0"/>
                <a:cs typeface="NikoshBAN" pitchFamily="2" charset="0"/>
              </a:rPr>
              <a:t>।</a:t>
            </a:r>
            <a:endParaRPr lang="en-US" sz="4400" dirty="0">
              <a:latin typeface="NikoshBAN" pitchFamily="2" charset="0"/>
              <a:cs typeface="NikoshBAN" pitchFamily="2" charset="0"/>
            </a:endParaRPr>
          </a:p>
        </p:txBody>
      </p:sp>
      <p:sp>
        <p:nvSpPr>
          <p:cNvPr id="3" name="TextBox 2"/>
          <p:cNvSpPr txBox="1"/>
          <p:nvPr/>
        </p:nvSpPr>
        <p:spPr>
          <a:xfrm>
            <a:off x="304800" y="990600"/>
            <a:ext cx="3352800" cy="1200329"/>
          </a:xfrm>
          <a:prstGeom prst="rect">
            <a:avLst/>
          </a:prstGeom>
          <a:noFill/>
        </p:spPr>
        <p:txBody>
          <a:bodyPr wrap="square" rtlCol="0">
            <a:spAutoFit/>
          </a:bodyPr>
          <a:lstStyle/>
          <a:p>
            <a:r>
              <a:rPr lang="en-US" sz="2400" dirty="0" err="1" smtClean="0">
                <a:latin typeface="NikoshBAN" pitchFamily="2" charset="0"/>
                <a:cs typeface="NikoshBAN" pitchFamily="2" charset="0"/>
              </a:rPr>
              <a:t>সমাজের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সবচেয়ে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কার্যকর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সংহতি</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শক্তি</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pic>
        <p:nvPicPr>
          <p:cNvPr id="4" name="Picture 2" descr="সম্পর্কিত ছবি"/>
          <p:cNvPicPr>
            <a:picLocks noChangeAspect="1" noChangeArrowheads="1"/>
          </p:cNvPicPr>
          <p:nvPr/>
        </p:nvPicPr>
        <p:blipFill>
          <a:blip r:embed="rId2"/>
          <a:srcRect/>
          <a:stretch>
            <a:fillRect/>
          </a:stretch>
        </p:blipFill>
        <p:spPr bwMode="auto">
          <a:xfrm>
            <a:off x="4572000" y="295102"/>
            <a:ext cx="4124750" cy="5887142"/>
          </a:xfrm>
          <a:prstGeom prst="rect">
            <a:avLst/>
          </a:prstGeom>
          <a:noFill/>
        </p:spPr>
      </p:pic>
      <p:sp>
        <p:nvSpPr>
          <p:cNvPr id="5" name="TextBox 4"/>
          <p:cNvSpPr txBox="1"/>
          <p:nvPr/>
        </p:nvSpPr>
        <p:spPr>
          <a:xfrm>
            <a:off x="3200400" y="228600"/>
            <a:ext cx="1499128" cy="646331"/>
          </a:xfrm>
          <a:prstGeom prst="rect">
            <a:avLst/>
          </a:prstGeom>
          <a:noFill/>
        </p:spPr>
        <p:txBody>
          <a:bodyPr wrap="none" rtlCol="0">
            <a:spAutoFit/>
          </a:bodyPr>
          <a:lstStyle/>
          <a:p>
            <a:r>
              <a:rPr lang="en-US" sz="3600" dirty="0" err="1" smtClean="0">
                <a:latin typeface="NikoshBAN" pitchFamily="2" charset="0"/>
                <a:cs typeface="NikoshBAN" pitchFamily="2" charset="0"/>
              </a:rPr>
              <a:t>আসাবিয়া</a:t>
            </a:r>
            <a:endParaRPr lang="en-US" sz="3600" dirty="0">
              <a:latin typeface="NikoshBAN" pitchFamily="2" charset="0"/>
              <a:cs typeface="NikoshBAN" pitchFamily="2"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amond(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2000" fill="hold"/>
                                        <p:tgtEl>
                                          <p:spTgt spid="2"/>
                                        </p:tgtEl>
                                        <p:attrNameLst>
                                          <p:attrName>ppt_x</p:attrName>
                                        </p:attrNameLst>
                                      </p:cBhvr>
                                      <p:tavLst>
                                        <p:tav tm="0">
                                          <p:val>
                                            <p:strVal val="#ppt_x"/>
                                          </p:val>
                                        </p:tav>
                                        <p:tav tm="100000">
                                          <p:val>
                                            <p:strVal val="#ppt_x"/>
                                          </p:val>
                                        </p:tav>
                                      </p:tavLst>
                                    </p:anim>
                                    <p:anim calcmode="lin" valueType="num">
                                      <p:cBhvr additive="base">
                                        <p:cTn id="36"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838200"/>
            <a:ext cx="3048000" cy="707886"/>
          </a:xfrm>
          <a:prstGeom prst="rect">
            <a:avLst/>
          </a:prstGeom>
          <a:noFill/>
        </p:spPr>
        <p:txBody>
          <a:bodyPr wrap="square" rtlCol="0">
            <a:spAutoFit/>
          </a:bodyPr>
          <a:lstStyle/>
          <a:p>
            <a:r>
              <a:rPr lang="en-US" sz="4000" dirty="0" err="1" smtClean="0">
                <a:latin typeface="NikoshBAN" pitchFamily="2" charset="0"/>
                <a:cs typeface="NikoshBAN" pitchFamily="2" charset="0"/>
              </a:rPr>
              <a:t>সংস্কৃতি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বিজ্ঞান</a:t>
            </a:r>
            <a:endParaRPr lang="en-US" sz="4000" dirty="0">
              <a:latin typeface="NikoshBAN" pitchFamily="2" charset="0"/>
              <a:cs typeface="NikoshBAN" pitchFamily="2" charset="0"/>
            </a:endParaRPr>
          </a:p>
        </p:txBody>
      </p:sp>
      <p:sp>
        <p:nvSpPr>
          <p:cNvPr id="3" name="TextBox 2"/>
          <p:cNvSpPr txBox="1"/>
          <p:nvPr/>
        </p:nvSpPr>
        <p:spPr>
          <a:xfrm>
            <a:off x="533400" y="1905000"/>
            <a:ext cx="4495800" cy="3970318"/>
          </a:xfrm>
          <a:prstGeom prst="rect">
            <a:avLst/>
          </a:prstGeom>
          <a:noFill/>
        </p:spPr>
        <p:txBody>
          <a:bodyPr wrap="square" rtlCol="0">
            <a:spAutoFit/>
          </a:bodyPr>
          <a:lstStyle/>
          <a:p>
            <a:r>
              <a:rPr lang="en-US" sz="3600" dirty="0" err="1" smtClean="0">
                <a:latin typeface="NikoshBAN" pitchFamily="2" charset="0"/>
                <a:cs typeface="NikoshBAN" pitchFamily="2" charset="0"/>
              </a:rPr>
              <a:t>আল-উমরান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আরবী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শব্দ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অর্থ</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হচ্ছে</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সংস্কৃতি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বিজ্ঞান</a:t>
            </a:r>
            <a:r>
              <a:rPr lang="en-US" sz="3600" dirty="0" smtClean="0">
                <a:latin typeface="NikoshBAN" pitchFamily="2" charset="0"/>
                <a:cs typeface="NikoshBAN" pitchFamily="2" charset="0"/>
              </a:rPr>
              <a:t>। এ </a:t>
            </a:r>
            <a:r>
              <a:rPr lang="en-US" sz="3600" dirty="0" err="1" smtClean="0">
                <a:latin typeface="NikoshBAN" pitchFamily="2" charset="0"/>
                <a:cs typeface="NikoshBAN" pitchFamily="2" charset="0"/>
              </a:rPr>
              <a:t>বিজ্ঞানের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উদ্দেশ্য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মানুষ</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সমাজের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সঠিক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সত্যের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সন্ধান</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বিশ্লেষণ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সমস্যার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বিশদ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আলোচনা</a:t>
            </a:r>
            <a:r>
              <a:rPr lang="en-US" sz="3600" dirty="0" smtClean="0">
                <a:latin typeface="NikoshBAN" pitchFamily="2" charset="0"/>
                <a:cs typeface="NikoshBAN" pitchFamily="2" charset="0"/>
              </a:rPr>
              <a:t>।</a:t>
            </a:r>
            <a:endParaRPr lang="en-US" sz="2800" dirty="0">
              <a:latin typeface="NikoshBAN" pitchFamily="2" charset="0"/>
              <a:cs typeface="NikoshBAN" pitchFamily="2" charset="0"/>
            </a:endParaRPr>
          </a:p>
        </p:txBody>
      </p:sp>
      <p:pic>
        <p:nvPicPr>
          <p:cNvPr id="4" name="Picture 2" descr="সম্পর্কিত ছবি"/>
          <p:cNvPicPr>
            <a:picLocks noChangeAspect="1" noChangeArrowheads="1"/>
          </p:cNvPicPr>
          <p:nvPr/>
        </p:nvPicPr>
        <p:blipFill>
          <a:blip r:embed="rId2"/>
          <a:srcRect/>
          <a:stretch>
            <a:fillRect/>
          </a:stretch>
        </p:blipFill>
        <p:spPr bwMode="auto">
          <a:xfrm>
            <a:off x="5181600" y="1981200"/>
            <a:ext cx="3515150" cy="42010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0" fill="hold"/>
                                        <p:tgtEl>
                                          <p:spTgt spid="2"/>
                                        </p:tgtEl>
                                        <p:attrNameLst>
                                          <p:attrName>ppt_x</p:attrName>
                                        </p:attrNameLst>
                                      </p:cBhvr>
                                      <p:tavLst>
                                        <p:tav tm="0">
                                          <p:val>
                                            <p:strVal val="1+#ppt_w/2"/>
                                          </p:val>
                                        </p:tav>
                                        <p:tav tm="100000">
                                          <p:val>
                                            <p:strVal val="#ppt_x"/>
                                          </p:val>
                                        </p:tav>
                                      </p:tavLst>
                                    </p:anim>
                                    <p:anim calcmode="lin" valueType="num">
                                      <p:cBhvr additive="base">
                                        <p:cTn id="1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edge">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4343400" cy="6186309"/>
          </a:xfrm>
          <a:prstGeom prst="rect">
            <a:avLst/>
          </a:prstGeom>
        </p:spPr>
        <p:txBody>
          <a:bodyPr wrap="square">
            <a:spAutoFit/>
          </a:bodyPr>
          <a:lstStyle/>
          <a:p>
            <a:r>
              <a:rPr lang="as-IN" sz="3600" dirty="0" smtClean="0">
                <a:latin typeface="NikoshBAN" pitchFamily="2" charset="0"/>
                <a:cs typeface="NikoshBAN" pitchFamily="2" charset="0"/>
              </a:rPr>
              <a:t>ইতিহাস সম্পর্কে তার লেখা ‘কিতাব আল ইবর’ বিশ্বের প্রথম ও সর্ববৃহৎ ইতিহাস গ্রন্থ। এছাড়া ফিকাহ শাস্ত্রের উপর ‘লুবাব আল মাহসুল’ নামেও একটি গ্রন্থ রচনা করেছেন তিনি। ইবনে খালদুনের বিভিন্ন মূল্যবান গ্রন্থ ইউরোপের বিভিন্ন ভাষায় অনূদিত হতে থাকে। ফলে ধীরে ধীরে সমগ্র বিশ্বে তার সুখ্যাতি ছড়িয়ে পড়ে।</a:t>
            </a:r>
            <a:endParaRPr lang="en-US" sz="3600" dirty="0">
              <a:latin typeface="NikoshBAN" pitchFamily="2" charset="0"/>
              <a:cs typeface="NikoshBAN" pitchFamily="2" charset="0"/>
            </a:endParaRPr>
          </a:p>
        </p:txBody>
      </p:sp>
      <p:sp>
        <p:nvSpPr>
          <p:cNvPr id="3" name="TextBox 2"/>
          <p:cNvSpPr txBox="1"/>
          <p:nvPr/>
        </p:nvSpPr>
        <p:spPr>
          <a:xfrm>
            <a:off x="5105400" y="609600"/>
            <a:ext cx="2808782" cy="646331"/>
          </a:xfrm>
          <a:prstGeom prst="rect">
            <a:avLst/>
          </a:prstGeom>
          <a:noFill/>
        </p:spPr>
        <p:txBody>
          <a:bodyPr wrap="none" rtlCol="0">
            <a:spAutoFit/>
          </a:bodyPr>
          <a:lstStyle/>
          <a:p>
            <a:r>
              <a:rPr lang="en-US" sz="3600" dirty="0" err="1" smtClean="0">
                <a:latin typeface="NikoshBAN" pitchFamily="2" charset="0"/>
                <a:cs typeface="NikoshBAN" pitchFamily="2" charset="0"/>
              </a:rPr>
              <a:t>কিতাবুল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ইবর</a:t>
            </a:r>
            <a:endParaRPr lang="en-US" dirty="0">
              <a:latin typeface="NikoshBAN" pitchFamily="2" charset="0"/>
              <a:cs typeface="NikoshBAN" pitchFamily="2" charset="0"/>
            </a:endParaRPr>
          </a:p>
        </p:txBody>
      </p:sp>
      <p:pic>
        <p:nvPicPr>
          <p:cNvPr id="1026" name="Picture 2" descr="ইবনে খালদুনের বিখ্যাত গ্রন্থ এর ছবির ফলাফল"/>
          <p:cNvPicPr>
            <a:picLocks noChangeAspect="1" noChangeArrowheads="1"/>
          </p:cNvPicPr>
          <p:nvPr/>
        </p:nvPicPr>
        <p:blipFill>
          <a:blip r:embed="rId2"/>
          <a:srcRect/>
          <a:stretch>
            <a:fillRect/>
          </a:stretch>
        </p:blipFill>
        <p:spPr bwMode="auto">
          <a:xfrm>
            <a:off x="5029200" y="2057400"/>
            <a:ext cx="3810000" cy="3824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4)">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ইবনে খালদুন এর ছবির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ইবনে খালদুন এর ছবির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0" name="Picture 6" descr="ইবনে খালদুন এর ছবির ফলাফল"/>
          <p:cNvPicPr>
            <a:picLocks noChangeAspect="1" noChangeArrowheads="1"/>
          </p:cNvPicPr>
          <p:nvPr/>
        </p:nvPicPr>
        <p:blipFill>
          <a:blip r:embed="rId2"/>
          <a:srcRect/>
          <a:stretch>
            <a:fillRect/>
          </a:stretch>
        </p:blipFill>
        <p:spPr bwMode="auto">
          <a:xfrm>
            <a:off x="761999" y="762000"/>
            <a:ext cx="7798745" cy="5181600"/>
          </a:xfrm>
          <a:prstGeom prst="rect">
            <a:avLst/>
          </a:prstGeom>
          <a:noFill/>
        </p:spPr>
      </p:pic>
      <p:sp>
        <p:nvSpPr>
          <p:cNvPr id="5" name="Rounded Rectangle 4"/>
          <p:cNvSpPr/>
          <p:nvPr/>
        </p:nvSpPr>
        <p:spPr>
          <a:xfrm>
            <a:off x="1143000" y="914400"/>
            <a:ext cx="1676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1752600"/>
            <a:ext cx="39624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NikoshBAN" pitchFamily="2" charset="0"/>
                <a:cs typeface="NikoshBAN" pitchFamily="2" charset="0"/>
              </a:rPr>
              <a:t>পরিচিতি</a:t>
            </a:r>
            <a:endParaRPr lang="en-US" dirty="0">
              <a:latin typeface="NikoshBAN" pitchFamily="2" charset="0"/>
              <a:cs typeface="NikoshBAN" pitchFamily="2" charset="0"/>
            </a:endParaRPr>
          </a:p>
        </p:txBody>
      </p:sp>
      <p:pic>
        <p:nvPicPr>
          <p:cNvPr id="4" name="Content Placeholder 3" descr="IMG_20190510_113930.jpg"/>
          <p:cNvPicPr>
            <a:picLocks noGrp="1" noChangeAspect="1"/>
          </p:cNvPicPr>
          <p:nvPr>
            <p:ph idx="1"/>
          </p:nvPr>
        </p:nvPicPr>
        <p:blipFill>
          <a:blip r:embed="rId2" cstate="print"/>
          <a:stretch>
            <a:fillRect/>
          </a:stretch>
        </p:blipFill>
        <p:spPr>
          <a:xfrm>
            <a:off x="457200" y="1600200"/>
            <a:ext cx="2895600" cy="30781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3505200" y="2438400"/>
            <a:ext cx="5410200" cy="2677656"/>
          </a:xfrm>
          <a:prstGeom prst="rect">
            <a:avLst/>
          </a:prstGeom>
          <a:noFill/>
        </p:spPr>
        <p:txBody>
          <a:bodyPr wrap="square" rtlCol="0">
            <a:spAutoFit/>
          </a:bodyPr>
          <a:lstStyle/>
          <a:p>
            <a:pPr algn="ctr"/>
            <a:r>
              <a:rPr lang="en-US" sz="3200" dirty="0" err="1" smtClean="0">
                <a:latin typeface="NikoshBAN" pitchFamily="2" charset="0"/>
                <a:cs typeface="NikoshBAN" pitchFamily="2" charset="0"/>
              </a:rPr>
              <a:t>ফারুক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হোসেন</a:t>
            </a:r>
            <a:endParaRPr lang="en-US" sz="3200" dirty="0" smtClean="0">
              <a:latin typeface="NikoshBAN" pitchFamily="2" charset="0"/>
              <a:cs typeface="NikoshBAN" pitchFamily="2" charset="0"/>
            </a:endParaRPr>
          </a:p>
          <a:p>
            <a:pPr algn="ctr"/>
            <a:r>
              <a:rPr lang="en-US" sz="3200" dirty="0" err="1" smtClean="0">
                <a:latin typeface="NikoshBAN" pitchFamily="2" charset="0"/>
                <a:cs typeface="NikoshBAN" pitchFamily="2" charset="0"/>
              </a:rPr>
              <a:t>প্রভাষক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সমাজবিজ্ঞান</a:t>
            </a:r>
            <a:r>
              <a:rPr lang="en-US" sz="3200" dirty="0" smtClean="0">
                <a:latin typeface="NikoshBAN" pitchFamily="2" charset="0"/>
                <a:cs typeface="NikoshBAN" pitchFamily="2" charset="0"/>
              </a:rPr>
              <a:t>)</a:t>
            </a:r>
          </a:p>
          <a:p>
            <a:pPr algn="ctr"/>
            <a:r>
              <a:rPr lang="en-US" sz="3200" dirty="0" err="1" smtClean="0">
                <a:latin typeface="NikoshBAN" pitchFamily="2" charset="0"/>
                <a:cs typeface="NikoshBAN" pitchFamily="2" charset="0"/>
              </a:rPr>
              <a:t>আশেক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উচ্চ</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বিদ্যালয়</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কলেজ</a:t>
            </a:r>
            <a:endParaRPr lang="en-US" sz="3200" dirty="0" smtClean="0">
              <a:latin typeface="NikoshBAN" pitchFamily="2" charset="0"/>
              <a:cs typeface="NikoshBAN" pitchFamily="2" charset="0"/>
            </a:endParaRPr>
          </a:p>
          <a:p>
            <a:pPr algn="ctr"/>
            <a:r>
              <a:rPr lang="en-US" sz="3200" dirty="0" err="1" smtClean="0">
                <a:latin typeface="NikoshBAN" pitchFamily="2" charset="0"/>
                <a:cs typeface="NikoshBAN" pitchFamily="2" charset="0"/>
              </a:rPr>
              <a:t>গুলবাহার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কচুয়া,চাঁদপুর</a:t>
            </a:r>
            <a:r>
              <a:rPr lang="en-US" sz="3200" dirty="0" smtClean="0">
                <a:latin typeface="NikoshBAN" pitchFamily="2" charset="0"/>
                <a:cs typeface="NikoshBAN" pitchFamily="2" charset="0"/>
              </a:rPr>
              <a:t>।</a:t>
            </a:r>
          </a:p>
          <a:p>
            <a:pPr algn="ctr"/>
            <a:r>
              <a:rPr lang="en-US" sz="2000" dirty="0" smtClean="0">
                <a:latin typeface="NikoshBAN" pitchFamily="2" charset="0"/>
                <a:cs typeface="NikoshBAN" pitchFamily="2" charset="0"/>
                <a:hlinkClick r:id="rId3"/>
              </a:rPr>
              <a:t>farukhossain221984@gmail.com</a:t>
            </a:r>
            <a:endParaRPr lang="en-US" sz="2000" dirty="0" smtClean="0">
              <a:latin typeface="NikoshBAN" pitchFamily="2" charset="0"/>
              <a:cs typeface="NikoshBAN" pitchFamily="2" charset="0"/>
            </a:endParaRPr>
          </a:p>
          <a:p>
            <a:pPr algn="ctr"/>
            <a:r>
              <a:rPr lang="en-US" sz="2000" dirty="0" smtClean="0">
                <a:latin typeface="NikoshBAN" pitchFamily="2" charset="0"/>
                <a:cs typeface="NikoshBAN" pitchFamily="2" charset="0"/>
              </a:rPr>
              <a:t>Mobile :01718277500</a:t>
            </a:r>
            <a:endParaRPr lang="en-US" sz="2000" dirty="0">
              <a:latin typeface="NikoshBAN" pitchFamily="2" charset="0"/>
              <a:cs typeface="NikoshBAN" pitchFamily="2"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lstStyle/>
          <a:p>
            <a:r>
              <a:rPr lang="en-US" dirty="0" smtClean="0">
                <a:latin typeface="NikoshBAN" pitchFamily="2" charset="0"/>
                <a:cs typeface="NikoshBAN" pitchFamily="2" charset="0"/>
              </a:rPr>
              <a:t>১। </a:t>
            </a:r>
            <a:r>
              <a:rPr lang="en-US" dirty="0" err="1" smtClean="0">
                <a:latin typeface="NikoshBAN" pitchFamily="2" charset="0"/>
                <a:cs typeface="NikoshBAN" pitchFamily="2" charset="0"/>
              </a:rPr>
              <a:t>ইবনে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খালদুন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কোথায়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জন্মগ্রহন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করেন</a:t>
            </a:r>
            <a:r>
              <a:rPr lang="en-US" dirty="0" smtClean="0">
                <a:latin typeface="NikoshBAN" pitchFamily="2" charset="0"/>
                <a:cs typeface="NikoshBAN" pitchFamily="2" charset="0"/>
              </a:rPr>
              <a:t>?</a:t>
            </a:r>
          </a:p>
          <a:p>
            <a:r>
              <a:rPr lang="en-US" dirty="0" smtClean="0">
                <a:latin typeface="NikoshBAN" pitchFamily="2" charset="0"/>
                <a:cs typeface="NikoshBAN" pitchFamily="2" charset="0"/>
              </a:rPr>
              <a:t> ২। </a:t>
            </a:r>
            <a:r>
              <a:rPr lang="en-US" dirty="0" err="1" smtClean="0">
                <a:latin typeface="NikoshBAN" pitchFamily="2" charset="0"/>
                <a:cs typeface="NikoshBAN" pitchFamily="2" charset="0"/>
              </a:rPr>
              <a:t>আল-আসাবিয়া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প্রত্যয়টি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বুঝিয়ে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বল</a:t>
            </a:r>
            <a:r>
              <a:rPr lang="en-US" dirty="0" smtClean="0">
                <a:latin typeface="NikoshBAN" pitchFamily="2" charset="0"/>
                <a:cs typeface="NikoshBAN" pitchFamily="2" charset="0"/>
              </a:rPr>
              <a:t>?</a:t>
            </a:r>
          </a:p>
          <a:p>
            <a:r>
              <a:rPr lang="en-US" dirty="0" smtClean="0">
                <a:latin typeface="NikoshBAN" pitchFamily="2" charset="0"/>
                <a:cs typeface="NikoshBAN" pitchFamily="2" charset="0"/>
              </a:rPr>
              <a:t>৩। </a:t>
            </a:r>
            <a:r>
              <a:rPr lang="en-US" dirty="0" err="1" smtClean="0">
                <a:latin typeface="NikoshBAN" pitchFamily="2" charset="0"/>
                <a:cs typeface="NikoshBAN" pitchFamily="2" charset="0"/>
              </a:rPr>
              <a:t>ইবনে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খালদুনের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বিখ্যাত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গন্থের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a:t>
            </a:r>
            <a:r>
              <a:rPr lang="en-US" dirty="0" smtClean="0">
                <a:latin typeface="NikoshBAN" pitchFamily="2" charset="0"/>
                <a:cs typeface="NikoshBAN" pitchFamily="2" charset="0"/>
              </a:rPr>
              <a:t>?</a:t>
            </a:r>
          </a:p>
          <a:p>
            <a:r>
              <a:rPr lang="en-US" dirty="0" smtClean="0">
                <a:latin typeface="NikoshBAN" pitchFamily="2" charset="0"/>
                <a:cs typeface="NikoshBAN" pitchFamily="2" charset="0"/>
              </a:rPr>
              <a:t>৪। </a:t>
            </a:r>
            <a:r>
              <a:rPr lang="en-US" dirty="0" err="1" smtClean="0">
                <a:latin typeface="NikoshBAN" pitchFamily="2" charset="0"/>
                <a:cs typeface="NikoshBAN" pitchFamily="2" charset="0"/>
              </a:rPr>
              <a:t>আল-উমরান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শব্দের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অর্থ</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a:t>
            </a:r>
            <a:r>
              <a:rPr lang="en-US" dirty="0" smtClean="0">
                <a:latin typeface="NikoshBAN" pitchFamily="2" charset="0"/>
                <a:cs typeface="NikoshBAN" pitchFamily="2" charset="0"/>
              </a:rPr>
              <a:t>?</a:t>
            </a:r>
            <a:endParaRPr lang="en-US" dirty="0" smtClean="0">
              <a:latin typeface="NikoshBAN" pitchFamily="2" charset="0"/>
              <a:cs typeface="NikoshBAN" pitchFamily="2"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8305800" cy="4832092"/>
          </a:xfrm>
          <a:prstGeom prst="rect">
            <a:avLst/>
          </a:prstGeom>
          <a:noFill/>
        </p:spPr>
        <p:txBody>
          <a:bodyPr wrap="square" rtlCol="0">
            <a:spAutoFit/>
          </a:bodyPr>
          <a:lstStyle/>
          <a:p>
            <a:r>
              <a:rPr lang="as-IN" sz="2800" dirty="0" smtClean="0">
                <a:latin typeface="NikoshBAN" pitchFamily="2" charset="0"/>
                <a:cs typeface="NikoshBAN" pitchFamily="2" charset="0"/>
              </a:rPr>
              <a:t>১৯৫২ সালে বাংলাদেশে ভাষা আন্দোলন হয়। ‘উর্দুই হবে পাকিস্তানের একমাত্র রাষ্ট্র ভাষা’—পাকিস্তানিদের এমন ঘোষণার পর পূর্ব বাংলায় চরম ক্ষোভের সৃষ্টি হয়। বাংলা ভাষাকে রাষ্ট্র ভাষার দাবিতে আন্দোলন শুরু করে। ভাষার ভিত্তিতে একটি মানসিক ঐক্য গড়ে ওঠে। ভাষার ভিত্তিতে বাঙালি জাতীয়তাবাদও গড়ে ওঠে, যা বাংলাদেশের স্বাধীনতাসংগ্রামকে ত্বরান্বিত করে। প্রতিটি সমাজই মূলত এই মানসিক ঐক্য বা বন্ধনের ভিত্তিতে টিকে থাকে।</a:t>
            </a:r>
            <a:br>
              <a:rPr lang="as-IN" sz="2800" dirty="0" smtClean="0">
                <a:latin typeface="NikoshBAN" pitchFamily="2" charset="0"/>
                <a:cs typeface="NikoshBAN" pitchFamily="2" charset="0"/>
              </a:rPr>
            </a:br>
            <a:r>
              <a:rPr lang="as-IN" sz="2800" dirty="0" smtClean="0">
                <a:latin typeface="NikoshBAN" pitchFamily="2" charset="0"/>
                <a:cs typeface="NikoshBAN" pitchFamily="2" charset="0"/>
              </a:rPr>
              <a:t>ক. ইবনে খালদুনের বিখ্যাত গ্রন্থটির নাম লেখো।</a:t>
            </a:r>
            <a:br>
              <a:rPr lang="as-IN" sz="2800" dirty="0" smtClean="0">
                <a:latin typeface="NikoshBAN" pitchFamily="2" charset="0"/>
                <a:cs typeface="NikoshBAN" pitchFamily="2" charset="0"/>
              </a:rPr>
            </a:br>
            <a:r>
              <a:rPr lang="as-IN" sz="2800" dirty="0" smtClean="0">
                <a:latin typeface="NikoshBAN" pitchFamily="2" charset="0"/>
                <a:cs typeface="NikoshBAN" pitchFamily="2" charset="0"/>
              </a:rPr>
              <a:t>খ. নৈরাজ্যমূলক আত্মহত্যা বলতে কী বোঝো?</a:t>
            </a:r>
            <a:br>
              <a:rPr lang="as-IN" sz="2800" dirty="0" smtClean="0">
                <a:latin typeface="NikoshBAN" pitchFamily="2" charset="0"/>
                <a:cs typeface="NikoshBAN" pitchFamily="2" charset="0"/>
              </a:rPr>
            </a:br>
            <a:r>
              <a:rPr lang="as-IN" sz="2800" dirty="0" smtClean="0">
                <a:latin typeface="NikoshBAN" pitchFamily="2" charset="0"/>
                <a:cs typeface="NikoshBAN" pitchFamily="2" charset="0"/>
              </a:rPr>
              <a:t>গ. উদ্দীপকের বিষয়টি ইবনে খালদুনের কোন প্রত্যয় দ্বারা ব্যাখ্যা করা যায়?</a:t>
            </a:r>
            <a:br>
              <a:rPr lang="as-IN" sz="2800" dirty="0" smtClean="0">
                <a:latin typeface="NikoshBAN" pitchFamily="2" charset="0"/>
                <a:cs typeface="NikoshBAN" pitchFamily="2" charset="0"/>
              </a:rPr>
            </a:br>
            <a:r>
              <a:rPr lang="as-IN" sz="2800" dirty="0" smtClean="0">
                <a:latin typeface="NikoshBAN" pitchFamily="2" charset="0"/>
                <a:cs typeface="NikoshBAN" pitchFamily="2" charset="0"/>
              </a:rPr>
              <a:t>ঘ. ওই প্রত্যয়ের আলোকে বাংলাদেশ নামক রাষ্ট্রের উৎপত্তি ব্যাখ্যা করো।</a:t>
            </a:r>
            <a:endParaRPr lang="en-US" sz="2800" dirty="0">
              <a:latin typeface="NikoshBAN" pitchFamily="2" charset="0"/>
              <a:cs typeface="NikoshBAN" pitchFamily="2" charset="0"/>
            </a:endParaRPr>
          </a:p>
        </p:txBody>
      </p:sp>
      <p:sp>
        <p:nvSpPr>
          <p:cNvPr id="3" name="TextBox 2"/>
          <p:cNvSpPr txBox="1"/>
          <p:nvPr/>
        </p:nvSpPr>
        <p:spPr>
          <a:xfrm>
            <a:off x="3352800" y="457200"/>
            <a:ext cx="1991251" cy="707886"/>
          </a:xfrm>
          <a:prstGeom prst="rect">
            <a:avLst/>
          </a:prstGeom>
          <a:noFill/>
        </p:spPr>
        <p:txBody>
          <a:bodyPr wrap="none" rtlCol="0">
            <a:spAutoFit/>
          </a:bodyPr>
          <a:lstStyle/>
          <a:p>
            <a:r>
              <a:rPr lang="en-US" sz="4000" dirty="0" err="1" smtClean="0">
                <a:latin typeface="NikoshBAN" pitchFamily="2" charset="0"/>
                <a:cs typeface="NikoshBAN" pitchFamily="2" charset="0"/>
              </a:rPr>
              <a:t>বাড়ির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কাজ</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pPr>
              <a:buNone/>
            </a:pPr>
            <a:endParaRPr lang="en-US" dirty="0" smtClean="0"/>
          </a:p>
        </p:txBody>
      </p:sp>
      <p:pic>
        <p:nvPicPr>
          <p:cNvPr id="4" name="Picture 3" descr="SUNSET06.JPG"/>
          <p:cNvPicPr>
            <a:picLocks noChangeAspect="1"/>
          </p:cNvPicPr>
          <p:nvPr/>
        </p:nvPicPr>
        <p:blipFill>
          <a:blip r:embed="rId2"/>
          <a:stretch>
            <a:fillRect/>
          </a:stretch>
        </p:blipFill>
        <p:spPr>
          <a:xfrm>
            <a:off x="0" y="457200"/>
            <a:ext cx="8699500" cy="6146800"/>
          </a:xfrm>
          <a:prstGeom prst="rect">
            <a:avLst/>
          </a:prstGeom>
        </p:spPr>
      </p:pic>
      <p:sp>
        <p:nvSpPr>
          <p:cNvPr id="5" name="TextBox 4"/>
          <p:cNvSpPr txBox="1"/>
          <p:nvPr/>
        </p:nvSpPr>
        <p:spPr>
          <a:xfrm>
            <a:off x="1828800" y="914400"/>
            <a:ext cx="2743200" cy="1200329"/>
          </a:xfrm>
          <a:prstGeom prst="rect">
            <a:avLst/>
          </a:prstGeom>
          <a:noFill/>
        </p:spPr>
        <p:txBody>
          <a:bodyPr wrap="square" rtlCol="0">
            <a:spAutoFit/>
          </a:bodyPr>
          <a:lstStyle/>
          <a:p>
            <a:r>
              <a:rPr lang="en-US" sz="7200" dirty="0" err="1" smtClean="0">
                <a:latin typeface="NikoshBAN" pitchFamily="2" charset="0"/>
                <a:cs typeface="NikoshBAN" pitchFamily="2" charset="0"/>
              </a:rPr>
              <a:t>ধন্যবাদ</a:t>
            </a:r>
            <a:endParaRPr lang="en-US" dirty="0">
              <a:latin typeface="NikoshBAN" pitchFamily="2" charset="0"/>
              <a:cs typeface="NikoshBAN" pitchFamily="2"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NikoshBAN" pitchFamily="2" charset="0"/>
                <a:cs typeface="NikoshBAN" pitchFamily="2" charset="0"/>
              </a:rPr>
              <a:t>পাঠ</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পরিচিতি</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normAutofit/>
          </a:bodyPr>
          <a:lstStyle/>
          <a:p>
            <a:pPr algn="ctr">
              <a:buNone/>
            </a:pPr>
            <a:r>
              <a:rPr lang="en-US" sz="6000" dirty="0" err="1" smtClean="0">
                <a:latin typeface="NikoshBAN" pitchFamily="2" charset="0"/>
                <a:cs typeface="NikoshBAN" pitchFamily="2" charset="0"/>
              </a:rPr>
              <a:t>সমাজবিজ্ঞান</a:t>
            </a:r>
            <a:r>
              <a:rPr lang="en-US" sz="6000" dirty="0" smtClean="0">
                <a:latin typeface="NikoshBAN" pitchFamily="2" charset="0"/>
                <a:cs typeface="NikoshBAN" pitchFamily="2" charset="0"/>
              </a:rPr>
              <a:t> ১ম  </a:t>
            </a:r>
            <a:r>
              <a:rPr lang="en-US" sz="6000" dirty="0" err="1" smtClean="0">
                <a:latin typeface="NikoshBAN" pitchFamily="2" charset="0"/>
                <a:cs typeface="NikoshBAN" pitchFamily="2" charset="0"/>
              </a:rPr>
              <a:t>পত্র</a:t>
            </a:r>
            <a:endParaRPr lang="en-US" sz="6000" dirty="0" smtClean="0">
              <a:latin typeface="NikoshBAN" pitchFamily="2" charset="0"/>
              <a:cs typeface="NikoshBAN" pitchFamily="2" charset="0"/>
            </a:endParaRPr>
          </a:p>
          <a:p>
            <a:pPr algn="ctr">
              <a:buNone/>
            </a:pPr>
            <a:r>
              <a:rPr lang="en-US" sz="6000" dirty="0" err="1" smtClean="0">
                <a:latin typeface="NikoshBAN" pitchFamily="2" charset="0"/>
                <a:cs typeface="NikoshBAN" pitchFamily="2" charset="0"/>
              </a:rPr>
              <a:t>তৃতীয়</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অধ্যায়</a:t>
            </a:r>
            <a:endParaRPr lang="en-US" sz="6000" dirty="0" smtClean="0">
              <a:latin typeface="NikoshBAN" pitchFamily="2" charset="0"/>
              <a:cs typeface="NikoshBAN" pitchFamily="2" charset="0"/>
            </a:endParaRPr>
          </a:p>
          <a:p>
            <a:pPr algn="ctr">
              <a:buNone/>
            </a:pPr>
            <a:r>
              <a:rPr lang="en-US" sz="6000" dirty="0" err="1" smtClean="0">
                <a:latin typeface="NikoshBAN" pitchFamily="2" charset="0"/>
                <a:cs typeface="NikoshBAN" pitchFamily="2" charset="0"/>
              </a:rPr>
              <a:t>সমাজবিজ্ঞানীদের</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মতবাদ</a:t>
            </a:r>
            <a:r>
              <a:rPr lang="en-US" sz="6000" dirty="0" smtClean="0">
                <a:latin typeface="NikoshBAN" pitchFamily="2" charset="0"/>
                <a:cs typeface="NikoshBAN" pitchFamily="2" charset="0"/>
              </a:rPr>
              <a:t> ও </a:t>
            </a:r>
            <a:r>
              <a:rPr lang="en-US" sz="6000" dirty="0" err="1" smtClean="0">
                <a:latin typeface="NikoshBAN" pitchFamily="2" charset="0"/>
                <a:cs typeface="NikoshBAN" pitchFamily="2" charset="0"/>
              </a:rPr>
              <a:t>অবদান</a:t>
            </a:r>
            <a:endParaRPr lang="en-US" sz="6000" dirty="0">
              <a:latin typeface="NikoshBAN" pitchFamily="2" charset="0"/>
              <a:cs typeface="NikoshBAN" pitchFamily="2"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ইবনে খালদুন এর ছবির ফলাফল"/>
          <p:cNvPicPr>
            <a:picLocks noChangeAspect="1" noChangeArrowheads="1"/>
          </p:cNvPicPr>
          <p:nvPr/>
        </p:nvPicPr>
        <p:blipFill>
          <a:blip r:embed="rId2"/>
          <a:srcRect/>
          <a:stretch>
            <a:fillRect/>
          </a:stretch>
        </p:blipFill>
        <p:spPr bwMode="auto">
          <a:xfrm>
            <a:off x="4876800" y="1371600"/>
            <a:ext cx="3835398" cy="4602480"/>
          </a:xfrm>
          <a:prstGeom prst="rect">
            <a:avLst/>
          </a:prstGeom>
          <a:noFill/>
        </p:spPr>
      </p:pic>
      <p:pic>
        <p:nvPicPr>
          <p:cNvPr id="16388" name="Picture 4" descr="ইবনে খালদুন এর ছবির ফলাফল"/>
          <p:cNvPicPr>
            <a:picLocks noChangeAspect="1" noChangeArrowheads="1"/>
          </p:cNvPicPr>
          <p:nvPr/>
        </p:nvPicPr>
        <p:blipFill>
          <a:blip r:embed="rId3"/>
          <a:srcRect/>
          <a:stretch>
            <a:fillRect/>
          </a:stretch>
        </p:blipFill>
        <p:spPr bwMode="auto">
          <a:xfrm>
            <a:off x="609600" y="1447800"/>
            <a:ext cx="3886200" cy="4539721"/>
          </a:xfrm>
          <a:prstGeom prst="rect">
            <a:avLst/>
          </a:prstGeom>
          <a:noFill/>
        </p:spPr>
      </p:pic>
      <p:sp>
        <p:nvSpPr>
          <p:cNvPr id="4" name="TextBox 3"/>
          <p:cNvSpPr txBox="1"/>
          <p:nvPr/>
        </p:nvSpPr>
        <p:spPr>
          <a:xfrm>
            <a:off x="2667000" y="381000"/>
            <a:ext cx="3321743" cy="523220"/>
          </a:xfrm>
          <a:prstGeom prst="rect">
            <a:avLst/>
          </a:prstGeom>
          <a:noFill/>
        </p:spPr>
        <p:txBody>
          <a:bodyPr wrap="none" rtlCol="0">
            <a:spAutoFit/>
          </a:bodyPr>
          <a:lstStyle/>
          <a:p>
            <a:r>
              <a:rPr lang="en-US" sz="2800" dirty="0" err="1" smtClean="0">
                <a:latin typeface="NikoshBAN" pitchFamily="2" charset="0"/>
                <a:cs typeface="NikoshBAN" pitchFamily="2" charset="0"/>
              </a:rPr>
              <a:t>ছবিগুলো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লক্ষ্য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wedge">
                                      <p:cBhvr>
                                        <p:cTn id="13" dur="2000"/>
                                        <p:tgtEl>
                                          <p:spTgt spid="16388"/>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6386"/>
                                        </p:tgtEl>
                                        <p:attrNameLst>
                                          <p:attrName>style.visibility</p:attrName>
                                        </p:attrNameLst>
                                      </p:cBhvr>
                                      <p:to>
                                        <p:strVal val="visible"/>
                                      </p:to>
                                    </p:set>
                                    <p:animEffect transition="in" filter="wedge">
                                      <p:cBhvr>
                                        <p:cTn id="18"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ইবনে খালদুন এর ছবির ফলাফল"/>
          <p:cNvPicPr>
            <a:picLocks noChangeAspect="1" noChangeArrowheads="1"/>
          </p:cNvPicPr>
          <p:nvPr/>
        </p:nvPicPr>
        <p:blipFill>
          <a:blip r:embed="rId2"/>
          <a:srcRect/>
          <a:stretch>
            <a:fillRect/>
          </a:stretch>
        </p:blipFill>
        <p:spPr bwMode="auto">
          <a:xfrm>
            <a:off x="1676400" y="1676400"/>
            <a:ext cx="5791200" cy="4876800"/>
          </a:xfrm>
          <a:prstGeom prst="rect">
            <a:avLst/>
          </a:prstGeom>
          <a:noFill/>
        </p:spPr>
      </p:pic>
      <p:sp>
        <p:nvSpPr>
          <p:cNvPr id="3" name="TextBox 2"/>
          <p:cNvSpPr txBox="1"/>
          <p:nvPr/>
        </p:nvSpPr>
        <p:spPr>
          <a:xfrm>
            <a:off x="685800" y="685800"/>
            <a:ext cx="3034805" cy="707886"/>
          </a:xfrm>
          <a:prstGeom prst="rect">
            <a:avLst/>
          </a:prstGeom>
          <a:noFill/>
        </p:spPr>
        <p:txBody>
          <a:bodyPr wrap="none" rtlCol="0">
            <a:spAutoFit/>
          </a:bodyPr>
          <a:lstStyle/>
          <a:p>
            <a:r>
              <a:rPr lang="en-US" sz="4000" dirty="0" err="1" smtClean="0">
                <a:latin typeface="NikoshBAN" pitchFamily="2" charset="0"/>
                <a:cs typeface="NikoshBAN" pitchFamily="2" charset="0"/>
              </a:rPr>
              <a:t>আজকের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পাঠ</a:t>
            </a:r>
            <a:r>
              <a:rPr lang="en-US" sz="4000"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4" name="TextBox 3"/>
          <p:cNvSpPr txBox="1"/>
          <p:nvPr/>
        </p:nvSpPr>
        <p:spPr>
          <a:xfrm>
            <a:off x="1905000" y="1905000"/>
            <a:ext cx="533399" cy="3539430"/>
          </a:xfrm>
          <a:prstGeom prst="rect">
            <a:avLst/>
          </a:prstGeom>
          <a:noFill/>
        </p:spPr>
        <p:txBody>
          <a:bodyPr wrap="square" rtlCol="0">
            <a:spAutoFit/>
          </a:bodyPr>
          <a:lstStyle/>
          <a:p>
            <a:r>
              <a:rPr lang="en-US" sz="3200" dirty="0" err="1" smtClean="0">
                <a:solidFill>
                  <a:srgbClr val="FF0000"/>
                </a:solidFill>
                <a:latin typeface="NikoshBAN" pitchFamily="2" charset="0"/>
                <a:cs typeface="NikoshBAN" pitchFamily="2" charset="0"/>
              </a:rPr>
              <a:t>ইবনে</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খালদুন</a:t>
            </a:r>
            <a:endParaRPr lang="en-US" sz="3200" dirty="0">
              <a:solidFill>
                <a:srgbClr val="FF0000"/>
              </a:solidFill>
              <a:latin typeface="NikoshBAN" pitchFamily="2" charset="0"/>
              <a:cs typeface="NikoshBAN" pitchFamily="2" charset="0"/>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diamond(in)">
                                      <p:cBhvr>
                                        <p:cTn id="12" dur="2000"/>
                                        <p:tgtEl>
                                          <p:spTgt spid="3481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পাঠ</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শেষে</a:t>
            </a:r>
            <a:r>
              <a:rPr lang="en-US"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normAutofit/>
          </a:bodyPr>
          <a:lstStyle/>
          <a:p>
            <a:pPr>
              <a:buNone/>
            </a:pPr>
            <a:r>
              <a:rPr lang="en-US" sz="3600" dirty="0" smtClean="0">
                <a:latin typeface="NikoshBAN" pitchFamily="2" charset="0"/>
                <a:cs typeface="NikoshBAN" pitchFamily="2" charset="0"/>
              </a:rPr>
              <a:t>১।ইবনে </a:t>
            </a:r>
            <a:r>
              <a:rPr lang="en-US" sz="3600" dirty="0" err="1" smtClean="0">
                <a:latin typeface="NikoshBAN" pitchFamily="2" charset="0"/>
                <a:cs typeface="NikoshBAN" pitchFamily="2" charset="0"/>
              </a:rPr>
              <a:t>খালদুনের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পরিচয়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p>
          <a:p>
            <a:pPr>
              <a:buNone/>
            </a:pPr>
            <a:r>
              <a:rPr lang="en-US" sz="3600" dirty="0" smtClean="0">
                <a:latin typeface="NikoshBAN" pitchFamily="2" charset="0"/>
                <a:cs typeface="NikoshBAN" pitchFamily="2" charset="0"/>
              </a:rPr>
              <a:t>২। </a:t>
            </a:r>
            <a:r>
              <a:rPr lang="en-US" sz="3600" dirty="0" err="1" smtClean="0">
                <a:latin typeface="NikoshBAN" pitchFamily="2" charset="0"/>
                <a:cs typeface="NikoshBAN" pitchFamily="2" charset="0"/>
              </a:rPr>
              <a:t>ইবনে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খালদুনের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বিখ্যাত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মতবাদ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গুলো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p>
          <a:p>
            <a:pPr>
              <a:buNone/>
            </a:pPr>
            <a:r>
              <a:rPr lang="en-US" sz="3600" dirty="0" smtClean="0">
                <a:latin typeface="NikoshBAN" pitchFamily="2" charset="0"/>
                <a:cs typeface="NikoshBAN" pitchFamily="2" charset="0"/>
              </a:rPr>
              <a:t>৩। </a:t>
            </a:r>
            <a:r>
              <a:rPr lang="en-US" sz="3600" dirty="0" err="1" smtClean="0">
                <a:latin typeface="NikoshBAN" pitchFamily="2" charset="0"/>
                <a:cs typeface="NikoshBAN" pitchFamily="2" charset="0"/>
              </a:rPr>
              <a:t>সমাজবিজ্ঞানে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ইবনে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খালদুনের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অবদান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বিশ্লেষণ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heel(4)">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heel(4)">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heel(4)">
                                      <p:cBhvr>
                                        <p:cTn id="2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3200400" cy="5262979"/>
          </a:xfrm>
          <a:prstGeom prst="rect">
            <a:avLst/>
          </a:prstGeom>
        </p:spPr>
        <p:txBody>
          <a:bodyPr wrap="square">
            <a:spAutoFit/>
          </a:bodyPr>
          <a:lstStyle/>
          <a:p>
            <a:r>
              <a:rPr lang="as-IN" sz="2800" dirty="0" smtClean="0">
                <a:latin typeface="NikoshBAN" pitchFamily="2" charset="0"/>
                <a:cs typeface="NikoshBAN" pitchFamily="2" charset="0"/>
              </a:rPr>
              <a:t>ইবনে খালদুনের জন্ম আফ্রিকার তিউনিসিয়ায়। ১৩৩২ সালের ২৭ মে ইবনে খালদুন এক সম্ভ্রান্ত মুসলিম পরিবারে জন্মগ্রহণ করেন। তার পুরো নাম আবু জায়েদ ওয়ালীউদ্দিন ইবনে মুহাম্মদ ইবনে খালদুন। পিতার নাম মুহাম্মদ ইবনে খালদুন।</a:t>
            </a:r>
            <a:r>
              <a:rPr lang="en-US" sz="2800" dirty="0" err="1" smtClean="0">
                <a:latin typeface="NikoshBAN" pitchFamily="2" charset="0"/>
                <a:cs typeface="NikoshBAN" pitchFamily="2" charset="0"/>
              </a:rPr>
              <a:t>মৃত্যু</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১৯ মার্চ ১৪০৬ খ্রিষ্টাব্দ / ৮০৮ হিজরি, কা</a:t>
            </a:r>
            <a:r>
              <a:rPr lang="en-US" sz="2800" dirty="0" err="1" smtClean="0">
                <a:latin typeface="NikoshBAN" pitchFamily="2" charset="0"/>
                <a:cs typeface="NikoshBAN" pitchFamily="2" charset="0"/>
              </a:rPr>
              <a:t>য়রো</a:t>
            </a:r>
            <a:r>
              <a:rPr lang="en-US" sz="2800" dirty="0" smtClean="0">
                <a:latin typeface="NikoshBAN" pitchFamily="2" charset="0"/>
                <a:cs typeface="NikoshBAN" pitchFamily="2" charset="0"/>
              </a:rPr>
              <a:t>।</a:t>
            </a:r>
            <a:endParaRPr lang="as-IN" sz="2800" dirty="0" smtClean="0">
              <a:latin typeface="NikoshBAN" pitchFamily="2" charset="0"/>
              <a:cs typeface="NikoshBAN" pitchFamily="2" charset="0"/>
            </a:endParaRPr>
          </a:p>
          <a:p>
            <a:endParaRPr lang="en-US" sz="2800" dirty="0">
              <a:latin typeface="NikoshBAN" pitchFamily="2" charset="0"/>
              <a:cs typeface="NikoshBAN" pitchFamily="2" charset="0"/>
            </a:endParaRPr>
          </a:p>
        </p:txBody>
      </p:sp>
      <p:sp>
        <p:nvSpPr>
          <p:cNvPr id="3" name="TextBox 2"/>
          <p:cNvSpPr txBox="1"/>
          <p:nvPr/>
        </p:nvSpPr>
        <p:spPr>
          <a:xfrm>
            <a:off x="4800600" y="457200"/>
            <a:ext cx="1983235" cy="707886"/>
          </a:xfrm>
          <a:prstGeom prst="rect">
            <a:avLst/>
          </a:prstGeom>
          <a:noFill/>
        </p:spPr>
        <p:txBody>
          <a:bodyPr wrap="none" rtlCol="0">
            <a:spAutoFit/>
          </a:bodyPr>
          <a:lstStyle/>
          <a:p>
            <a:r>
              <a:rPr lang="en-US" sz="4000" dirty="0" err="1" smtClean="0">
                <a:latin typeface="NikoshBAN" pitchFamily="2" charset="0"/>
                <a:cs typeface="NikoshBAN" pitchFamily="2" charset="0"/>
              </a:rPr>
              <a:t>জন্ম</a:t>
            </a:r>
            <a:r>
              <a:rPr lang="en-US" sz="4000" dirty="0" smtClean="0">
                <a:latin typeface="NikoshBAN" pitchFamily="2" charset="0"/>
                <a:cs typeface="NikoshBAN" pitchFamily="2" charset="0"/>
              </a:rPr>
              <a:t> ও </a:t>
            </a:r>
            <a:r>
              <a:rPr lang="en-US" sz="4000" dirty="0" err="1" smtClean="0">
                <a:latin typeface="NikoshBAN" pitchFamily="2" charset="0"/>
                <a:cs typeface="NikoshBAN" pitchFamily="2" charset="0"/>
              </a:rPr>
              <a:t>মৃত্যু</a:t>
            </a:r>
            <a:endParaRPr lang="en-US" dirty="0">
              <a:latin typeface="NikoshBAN" pitchFamily="2" charset="0"/>
              <a:cs typeface="NikoshBAN" pitchFamily="2" charset="0"/>
            </a:endParaRPr>
          </a:p>
        </p:txBody>
      </p:sp>
      <p:pic>
        <p:nvPicPr>
          <p:cNvPr id="5" name="Picture 2" descr="ইবনে খালদুনের বিখ্যাত গ্রন্থ এর ছবির ফলাফল"/>
          <p:cNvPicPr>
            <a:picLocks noChangeAspect="1" noChangeArrowheads="1"/>
          </p:cNvPicPr>
          <p:nvPr/>
        </p:nvPicPr>
        <p:blipFill>
          <a:blip r:embed="rId2"/>
          <a:srcRect/>
          <a:stretch>
            <a:fillRect/>
          </a:stretch>
        </p:blipFill>
        <p:spPr bwMode="auto">
          <a:xfrm>
            <a:off x="4419600" y="1524000"/>
            <a:ext cx="3810000" cy="3824626"/>
          </a:xfrm>
          <a:prstGeom prst="rect">
            <a:avLst/>
          </a:prstGeom>
          <a:noFill/>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70" decel="100000"/>
                                        <p:tgtEl>
                                          <p:spTgt spid="2"/>
                                        </p:tgtEl>
                                      </p:cBhvr>
                                    </p:animEffect>
                                    <p:animScale>
                                      <p:cBhvr>
                                        <p:cTn id="18" dur="770" decel="100000"/>
                                        <p:tgtEl>
                                          <p:spTgt spid="2"/>
                                        </p:tgtEl>
                                      </p:cBhvr>
                                      <p:from x="10000" y="10000"/>
                                      <p:to x="200000" y="450000"/>
                                    </p:animScale>
                                    <p:animScale>
                                      <p:cBhvr>
                                        <p:cTn id="19" dur="1230" accel="100000" fill="hold">
                                          <p:stCondLst>
                                            <p:cond delay="770"/>
                                          </p:stCondLst>
                                        </p:cTn>
                                        <p:tgtEl>
                                          <p:spTgt spid="2"/>
                                        </p:tgtEl>
                                      </p:cBhvr>
                                      <p:from x="200000" y="450000"/>
                                      <p:to x="100000" y="100000"/>
                                    </p:animScale>
                                    <p:set>
                                      <p:cBhvr>
                                        <p:cTn id="20" dur="770" fill="hold"/>
                                        <p:tgtEl>
                                          <p:spTgt spid="2"/>
                                        </p:tgtEl>
                                        <p:attrNameLst>
                                          <p:attrName>ppt_x</p:attrName>
                                        </p:attrNameLst>
                                      </p:cBhvr>
                                      <p:to>
                                        <p:strVal val="(0.5)"/>
                                      </p:to>
                                    </p:set>
                                    <p:anim from="(0.5)" to="(#ppt_x)" calcmode="lin" valueType="num">
                                      <p:cBhvr>
                                        <p:cTn id="21" dur="1230" accel="100000" fill="hold">
                                          <p:stCondLst>
                                            <p:cond delay="770"/>
                                          </p:stCondLst>
                                        </p:cTn>
                                        <p:tgtEl>
                                          <p:spTgt spid="2"/>
                                        </p:tgtEl>
                                        <p:attrNameLst>
                                          <p:attrName>ppt_x</p:attrName>
                                        </p:attrNameLst>
                                      </p:cBhvr>
                                    </p:anim>
                                    <p:set>
                                      <p:cBhvr>
                                        <p:cTn id="22" dur="770" fill="hold"/>
                                        <p:tgtEl>
                                          <p:spTgt spid="2"/>
                                        </p:tgtEl>
                                        <p:attrNameLst>
                                          <p:attrName>ppt_y</p:attrName>
                                        </p:attrNameLst>
                                      </p:cBhvr>
                                      <p:to>
                                        <p:strVal val="(#ppt_y+0.4)"/>
                                      </p:to>
                                    </p:set>
                                    <p:anim from="(#ppt_y+0.4)" to="(#ppt_y)" calcmode="lin" valueType="num">
                                      <p:cBhvr>
                                        <p:cTn id="2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ইবনে খালদুন এর ছবির ফলাফল"/>
          <p:cNvPicPr>
            <a:picLocks noChangeAspect="1" noChangeArrowheads="1"/>
          </p:cNvPicPr>
          <p:nvPr/>
        </p:nvPicPr>
        <p:blipFill>
          <a:blip r:embed="rId2"/>
          <a:srcRect/>
          <a:stretch>
            <a:fillRect/>
          </a:stretch>
        </p:blipFill>
        <p:spPr bwMode="auto">
          <a:xfrm>
            <a:off x="231783" y="533400"/>
            <a:ext cx="8368545" cy="5257800"/>
          </a:xfrm>
          <a:prstGeom prst="rect">
            <a:avLst/>
          </a:prstGeom>
          <a:noFill/>
        </p:spPr>
      </p:pic>
      <p:sp>
        <p:nvSpPr>
          <p:cNvPr id="3" name="Oval 2"/>
          <p:cNvSpPr/>
          <p:nvPr/>
        </p:nvSpPr>
        <p:spPr>
          <a:xfrm>
            <a:off x="533400" y="1676400"/>
            <a:ext cx="3124200" cy="297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09600" y="685800"/>
            <a:ext cx="2438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edge">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ইবনে খালদুন এর ছবির ফলাফল"/>
          <p:cNvPicPr>
            <a:picLocks noChangeAspect="1" noChangeArrowheads="1"/>
          </p:cNvPicPr>
          <p:nvPr/>
        </p:nvPicPr>
        <p:blipFill>
          <a:blip r:embed="rId2"/>
          <a:srcRect/>
          <a:stretch>
            <a:fillRect/>
          </a:stretch>
        </p:blipFill>
        <p:spPr bwMode="auto">
          <a:xfrm>
            <a:off x="381000" y="381000"/>
            <a:ext cx="8077200" cy="5649660"/>
          </a:xfrm>
          <a:prstGeom prst="rect">
            <a:avLst/>
          </a:prstGeom>
          <a:noFill/>
        </p:spPr>
      </p:pic>
      <p:sp>
        <p:nvSpPr>
          <p:cNvPr id="4" name="Rounded Rectangle 3"/>
          <p:cNvSpPr/>
          <p:nvPr/>
        </p:nvSpPr>
        <p:spPr>
          <a:xfrm>
            <a:off x="1066800" y="914400"/>
            <a:ext cx="3733800" cy="510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57601" y="6211669"/>
            <a:ext cx="1981200" cy="584775"/>
          </a:xfrm>
          <a:prstGeom prst="rect">
            <a:avLst/>
          </a:prstGeom>
          <a:noFill/>
        </p:spPr>
        <p:txBody>
          <a:bodyPr wrap="square" rtlCol="0">
            <a:spAutoFit/>
          </a:bodyPr>
          <a:lstStyle/>
          <a:p>
            <a:r>
              <a:rPr lang="en-US" sz="3200" dirty="0" err="1" smtClean="0">
                <a:latin typeface="NikoshBAN" pitchFamily="2" charset="0"/>
                <a:cs typeface="NikoshBAN" pitchFamily="2" charset="0"/>
              </a:rPr>
              <a:t>ইবনে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খালদুন</a:t>
            </a:r>
            <a:endParaRPr lang="en-US" sz="1600" dirty="0">
              <a:latin typeface="NikoshBAN" pitchFamily="2" charset="0"/>
              <a:cs typeface="NikoshBAN" pitchFamily="2" charset="0"/>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edge">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392</TotalTime>
  <Words>544</Words>
  <Application>Microsoft Office PowerPoint</Application>
  <PresentationFormat>On-screen Show (4:3)</PresentationFormat>
  <Paragraphs>51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Trek</vt:lpstr>
      <vt:lpstr>Slide 1</vt:lpstr>
      <vt:lpstr>পরিচিতি</vt:lpstr>
      <vt:lpstr>পাঠ পরিচিতি</vt:lpstr>
      <vt:lpstr>Slide 4</vt:lpstr>
      <vt:lpstr>Slide 5</vt:lpstr>
      <vt:lpstr>এই পাঠ শেষে-----</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মূল্যায়ন</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66</cp:revision>
  <dcterms:created xsi:type="dcterms:W3CDTF">2006-08-16T00:00:00Z</dcterms:created>
  <dcterms:modified xsi:type="dcterms:W3CDTF">2019-10-21T03:55:14Z</dcterms:modified>
</cp:coreProperties>
</file>