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tmp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77" r:id="rId3"/>
    <p:sldId id="259" r:id="rId4"/>
    <p:sldId id="260" r:id="rId5"/>
    <p:sldId id="261" r:id="rId6"/>
    <p:sldId id="265" r:id="rId7"/>
    <p:sldId id="266" r:id="rId8"/>
    <p:sldId id="267" r:id="rId9"/>
    <p:sldId id="272" r:id="rId10"/>
    <p:sldId id="273" r:id="rId11"/>
    <p:sldId id="275" r:id="rId12"/>
    <p:sldId id="268" r:id="rId13"/>
    <p:sldId id="269" r:id="rId14"/>
    <p:sldId id="264" r:id="rId15"/>
    <p:sldId id="270" r:id="rId16"/>
    <p:sldId id="280" r:id="rId17"/>
    <p:sldId id="27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-876" y="-1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4" d="100"/>
        <a:sy n="64" d="100"/>
      </p:scale>
      <p:origin x="0" y="-8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37A7E-C0F5-484C-B3D1-587F6549BDF8}" type="datetimeFigureOut">
              <a:rPr lang="en-US" smtClean="0"/>
              <a:t>01-Oct-19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47F4-6558-45A0-BE17-D927930DB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229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37A7E-C0F5-484C-B3D1-587F6549BDF8}" type="datetimeFigureOut">
              <a:rPr lang="en-US" smtClean="0"/>
              <a:t>01-Oct-19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47F4-6558-45A0-BE17-D927930DB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377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37A7E-C0F5-484C-B3D1-587F6549BDF8}" type="datetimeFigureOut">
              <a:rPr lang="en-US" smtClean="0"/>
              <a:t>01-Oct-19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47F4-6558-45A0-BE17-D927930DB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977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37A7E-C0F5-484C-B3D1-587F6549BDF8}" type="datetimeFigureOut">
              <a:rPr lang="en-US" smtClean="0"/>
              <a:t>01-Oct-19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47F4-6558-45A0-BE17-D927930DB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669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37A7E-C0F5-484C-B3D1-587F6549BDF8}" type="datetimeFigureOut">
              <a:rPr lang="en-US" smtClean="0"/>
              <a:t>01-Oct-19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47F4-6558-45A0-BE17-D927930DB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363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37A7E-C0F5-484C-B3D1-587F6549BDF8}" type="datetimeFigureOut">
              <a:rPr lang="en-US" smtClean="0"/>
              <a:t>01-Oct-19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47F4-6558-45A0-BE17-D927930DB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181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37A7E-C0F5-484C-B3D1-587F6549BDF8}" type="datetimeFigureOut">
              <a:rPr lang="en-US" smtClean="0"/>
              <a:t>01-Oct-19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47F4-6558-45A0-BE17-D927930DB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500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37A7E-C0F5-484C-B3D1-587F6549BDF8}" type="datetimeFigureOut">
              <a:rPr lang="en-US" smtClean="0"/>
              <a:t>01-Oct-19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47F4-6558-45A0-BE17-D927930DB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772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37A7E-C0F5-484C-B3D1-587F6549BDF8}" type="datetimeFigureOut">
              <a:rPr lang="en-US" smtClean="0"/>
              <a:t>01-Oct-19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47F4-6558-45A0-BE17-D927930DB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629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37A7E-C0F5-484C-B3D1-587F6549BDF8}" type="datetimeFigureOut">
              <a:rPr lang="en-US" smtClean="0"/>
              <a:t>01-Oct-19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47F4-6558-45A0-BE17-D927930DB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248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37A7E-C0F5-484C-B3D1-587F6549BDF8}" type="datetimeFigureOut">
              <a:rPr lang="en-US" smtClean="0"/>
              <a:t>01-Oct-19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47F4-6558-45A0-BE17-D927930DB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819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937A7E-C0F5-484C-B3D1-587F6549BDF8}" type="datetimeFigureOut">
              <a:rPr lang="en-US" smtClean="0"/>
              <a:t>01-Oct-19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A147F4-6558-45A0-BE17-D927930DBD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336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jpg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058400" y="5867400"/>
            <a:ext cx="812800" cy="609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48936">
            <a:off x="973343" y="454137"/>
            <a:ext cx="1844591" cy="149182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95204">
            <a:off x="9296190" y="449854"/>
            <a:ext cx="1903732" cy="149182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79541">
            <a:off x="9119473" y="4467625"/>
            <a:ext cx="1930400" cy="14918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57344">
            <a:off x="731157" y="4545053"/>
            <a:ext cx="2234939" cy="149182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032001" y="762000"/>
            <a:ext cx="8052672" cy="5334000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5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109379" y="2362200"/>
            <a:ext cx="4018621" cy="1569660"/>
          </a:xfrm>
          <a:prstGeom prst="rect">
            <a:avLst/>
          </a:prstGeom>
        </p:spPr>
        <p:txBody>
          <a:bodyPr wrap="none">
            <a:prstTxWarp prst="textWave2">
              <a:avLst/>
            </a:prstTxWarp>
            <a:spAutoFit/>
          </a:bodyPr>
          <a:lstStyle/>
          <a:p>
            <a:pPr algn="ctr"/>
            <a:r>
              <a:rPr lang="bn-BD" sz="9600" dirty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769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 animBg="1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62400" y="685800"/>
            <a:ext cx="3556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66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endParaRPr lang="en-US" sz="66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685801"/>
            <a:ext cx="2336800" cy="15355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70392" y="2541537"/>
            <a:ext cx="8540015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মো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ছাঃ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সুলতানা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রাজিয়া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। </a:t>
            </a:r>
            <a:endParaRPr lang="bn-BD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শিক্ষক</a:t>
            </a:r>
          </a:p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কাঁচাবাড়ী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বিদ্যালয়।</a:t>
            </a:r>
          </a:p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বদরগঞ্জ , রংপুর।</a:t>
            </a:r>
          </a:p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মোবাঃ ০১৭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১৪৬২৬০৫৩ </a:t>
            </a:r>
            <a:endParaRPr lang="bn-BD" sz="36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E-mail: sultanaht1973@gmail.com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200" y="914400"/>
            <a:ext cx="2387600" cy="17907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051824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98800" y="538480"/>
            <a:ext cx="5943600" cy="923330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latin typeface="NikoshBAN" pitchFamily="2" charset="0"/>
                <a:cs typeface="NikoshBAN" pitchFamily="2" charset="0"/>
              </a:rPr>
              <a:t>পাঠ পরিচিতি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98800" y="1537940"/>
            <a:ext cx="5943600" cy="4062651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শ্রেণি : চতুর্থ</a:t>
            </a:r>
          </a:p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বিষয় : গণিত</a:t>
            </a:r>
          </a:p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পাঠ শিরোনাম : ত্রিভুজ</a:t>
            </a:r>
          </a:p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পাঠ  : ত্রিভুজ-১</a:t>
            </a:r>
          </a:p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সময় : </a:t>
            </a:r>
          </a:p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তারিখ :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IN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67563">
            <a:off x="1251760" y="143916"/>
            <a:ext cx="2184235" cy="4248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609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374" y="3180521"/>
            <a:ext cx="9730538" cy="1323439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b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২৯.১.১  সমবাহু, সমদ্বিবাহু ও বিষমবাহু ত্রিভুজ কী তা বলতে </a:t>
            </a:r>
            <a:r>
              <a:rPr lang="bn-IN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    পারবে </a:t>
            </a:r>
            <a:r>
              <a:rPr lang="b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এবং </a:t>
            </a:r>
            <a:r>
              <a:rPr lang="bn-IN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দেখে </a:t>
            </a:r>
            <a:r>
              <a:rPr lang="b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শনাক্ত করতে পারবে।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62643" y="1522038"/>
            <a:ext cx="4592426" cy="830997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bn-IN" sz="48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শিখনফল</a:t>
            </a:r>
            <a:r>
              <a:rPr lang="en-US" sz="4800" b="1" dirty="0" smtClean="0">
                <a:latin typeface="Nikosh" panose="02000000000000000000" pitchFamily="2" charset="0"/>
                <a:cs typeface="Nikosh" panose="02000000000000000000" pitchFamily="2" charset="0"/>
              </a:rPr>
              <a:t>… </a:t>
            </a:r>
            <a:r>
              <a:rPr lang="bn-IN" sz="4400" b="1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endParaRPr lang="en-US" sz="44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40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636359" y="328287"/>
            <a:ext cx="4519186" cy="830997"/>
          </a:xfrm>
          <a:prstGeom prst="rect">
            <a:avLst/>
          </a:prstGeom>
          <a:noFill/>
          <a:ln w="28575">
            <a:noFill/>
          </a:ln>
        </p:spPr>
        <p:txBody>
          <a:bodyPr wrap="none">
            <a:spAutoFit/>
          </a:bodyPr>
          <a:lstStyle/>
          <a:p>
            <a:r>
              <a:rPr lang="bn-IN" sz="4800" b="1" dirty="0" smtClean="0">
                <a:latin typeface="NikoshBAN" pitchFamily="2" charset="0"/>
                <a:cs typeface="NikoshBAN" pitchFamily="2" charset="0"/>
              </a:rPr>
              <a:t>এসো</a:t>
            </a:r>
            <a:r>
              <a:rPr lang="bn-IN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800" b="1" dirty="0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bn-IN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800" b="1" dirty="0" smtClean="0">
                <a:latin typeface="NikoshBAN" pitchFamily="2" charset="0"/>
                <a:cs typeface="NikoshBAN" pitchFamily="2" charset="0"/>
              </a:rPr>
              <a:t> ছবি দেখি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965219" y="5657054"/>
            <a:ext cx="8182392" cy="707886"/>
          </a:xfrm>
          <a:prstGeom prst="rect">
            <a:avLst/>
          </a:prstGeom>
          <a:ln w="28575">
            <a:noFill/>
          </a:ln>
        </p:spPr>
        <p:txBody>
          <a:bodyPr wrap="square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আমরা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ছবিগুলি কোন আকৃতির দেখতে পেলাম?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44879" y="1663468"/>
            <a:ext cx="11447813" cy="2597793"/>
          </a:xfrm>
          <a:prstGeom prst="rect">
            <a:avLst/>
          </a:prstGeom>
          <a:noFill/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538" y="3164138"/>
            <a:ext cx="2273510" cy="258178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3653" y="328287"/>
            <a:ext cx="2563400" cy="2727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9" t="20354" r="10081" b="24602"/>
          <a:stretch/>
        </p:blipFill>
        <p:spPr>
          <a:xfrm>
            <a:off x="4966395" y="1257638"/>
            <a:ext cx="3434155" cy="1824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722" y="723481"/>
            <a:ext cx="2756831" cy="2358553"/>
          </a:xfrm>
          <a:prstGeom prst="rect">
            <a:avLst/>
          </a:prstGeom>
          <a:noFill/>
          <a:ln w="38100"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2" t="10326" r="5897" b="2076"/>
          <a:stretch/>
        </p:blipFill>
        <p:spPr>
          <a:xfrm>
            <a:off x="7784658" y="3223499"/>
            <a:ext cx="2362953" cy="2566435"/>
          </a:xfrm>
          <a:prstGeom prst="rect">
            <a:avLst/>
          </a:prstGeom>
          <a:noFill/>
          <a:ln w="38100">
            <a:noFill/>
          </a:ln>
        </p:spPr>
      </p:pic>
    </p:spTree>
    <p:extLst>
      <p:ext uri="{BB962C8B-B14F-4D97-AF65-F5344CB8AC3E}">
        <p14:creationId xmlns:p14="http://schemas.microsoft.com/office/powerpoint/2010/main" val="853736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80522" y="635001"/>
            <a:ext cx="5128591" cy="1015663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000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6000" dirty="0">
              <a:solidFill>
                <a:schemeClr val="accent5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5887" y="2797271"/>
            <a:ext cx="5128591" cy="163121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100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ত্রিভুজ</a:t>
            </a:r>
            <a:endParaRPr lang="en-US" sz="10000" b="1" dirty="0">
              <a:solidFill>
                <a:schemeClr val="accent4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938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13152" y="173649"/>
            <a:ext cx="2417139" cy="707886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বাস্তব পর্যায় 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5227" y="1031513"/>
            <a:ext cx="10699668" cy="984885"/>
          </a:xfrm>
          <a:prstGeom prst="rect">
            <a:avLst/>
          </a:prstGeom>
          <a:ln w="28575">
            <a:noFill/>
          </a:ln>
        </p:spPr>
        <p:txBody>
          <a:bodyPr wrap="square">
            <a:spAutoFit/>
          </a:bodyPr>
          <a:lstStyle/>
          <a:p>
            <a:pPr lvl="2"/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শ্রেণিতে 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শিক্ষার্থীদের   ত্রিভুজ এর বিভিন্ন মডেল দেখাব।</a:t>
            </a:r>
            <a:endParaRPr lang="en-US" sz="4000" b="1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984" y="1791223"/>
            <a:ext cx="10910169" cy="494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862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45403" y="401360"/>
            <a:ext cx="2425469" cy="64633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bn-IN" sz="3600" b="1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অর্ধ-বাস্তব পর্যায়  </a:t>
            </a:r>
            <a:endParaRPr lang="en-US" b="1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56641" y="5512479"/>
            <a:ext cx="8602995" cy="64633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r>
              <a:rPr lang="bn-IN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যে ত্রিভুজের তিনটি বাহু সমান তাকে সমবাহু ত্রিভুজ বলে।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925843" y="2031718"/>
            <a:ext cx="3997197" cy="3013909"/>
            <a:chOff x="4811930" y="2772989"/>
            <a:chExt cx="2466109" cy="2431089"/>
          </a:xfrm>
        </p:grpSpPr>
        <p:grpSp>
          <p:nvGrpSpPr>
            <p:cNvPr id="21" name="Group 20"/>
            <p:cNvGrpSpPr/>
            <p:nvPr/>
          </p:nvGrpSpPr>
          <p:grpSpPr>
            <a:xfrm>
              <a:off x="4811930" y="2772989"/>
              <a:ext cx="2466109" cy="2014071"/>
              <a:chOff x="1607436" y="3582744"/>
              <a:chExt cx="2466109" cy="2014071"/>
            </a:xfrm>
          </p:grpSpPr>
          <p:cxnSp>
            <p:nvCxnSpPr>
              <p:cNvPr id="25" name="Straight Connector 24"/>
              <p:cNvCxnSpPr/>
              <p:nvPr/>
            </p:nvCxnSpPr>
            <p:spPr>
              <a:xfrm>
                <a:off x="1607436" y="5596393"/>
                <a:ext cx="2466109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>
                <a:off x="2687889" y="3582744"/>
                <a:ext cx="1385656" cy="2014071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 flipH="1">
                <a:off x="1607436" y="3582744"/>
                <a:ext cx="1080453" cy="2014071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TextBox 21"/>
            <p:cNvSpPr txBox="1"/>
            <p:nvPr/>
          </p:nvSpPr>
          <p:spPr>
            <a:xfrm>
              <a:off x="4980641" y="3420018"/>
              <a:ext cx="554182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৩</a:t>
              </a:r>
              <a:r>
                <a:rPr lang="en-US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˜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462733" y="3361026"/>
              <a:ext cx="554182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৩</a:t>
              </a:r>
              <a:r>
                <a:rPr lang="en-US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˜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803126" y="4680858"/>
              <a:ext cx="554182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৩</a:t>
              </a:r>
              <a:r>
                <a:rPr lang="en-US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˜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9" t="6934" r="6313" b="19995"/>
          <a:stretch/>
        </p:blipFill>
        <p:spPr>
          <a:xfrm>
            <a:off x="7179333" y="1269018"/>
            <a:ext cx="3868621" cy="3259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174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06018" y="5256014"/>
            <a:ext cx="9225602" cy="707886"/>
          </a:xfrm>
          <a:prstGeom prst="rect">
            <a:avLst/>
          </a:prstGeom>
          <a:ln w="28575">
            <a:noFill/>
          </a:ln>
        </p:spPr>
        <p:txBody>
          <a:bodyPr wrap="none">
            <a:spAutoFit/>
          </a:bodyPr>
          <a:lstStyle/>
          <a:p>
            <a:r>
              <a:rPr lang="bn-IN" sz="4000" b="1" dirty="0">
                <a:latin typeface="NikoshBAN" pitchFamily="2" charset="0"/>
                <a:cs typeface="NikoshBAN" pitchFamily="2" charset="0"/>
              </a:rPr>
              <a:t> যে ত্রিভুজের 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দুইটি </a:t>
            </a:r>
            <a:r>
              <a:rPr lang="bn-IN" sz="4000" b="1" dirty="0">
                <a:latin typeface="NikoshBAN" pitchFamily="2" charset="0"/>
                <a:cs typeface="NikoshBAN" pitchFamily="2" charset="0"/>
              </a:rPr>
              <a:t>বাহু সমান তাকে 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সমদ্বিবাহু </a:t>
            </a:r>
            <a:r>
              <a:rPr lang="bn-IN" sz="4000" b="1" dirty="0">
                <a:latin typeface="NikoshBAN" pitchFamily="2" charset="0"/>
                <a:cs typeface="NikoshBAN" pitchFamily="2" charset="0"/>
              </a:rPr>
              <a:t>ত্রিভুজ বলে।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27564" y="1159231"/>
            <a:ext cx="6258296" cy="2991421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900153" y="946884"/>
            <a:ext cx="3518666" cy="3468078"/>
            <a:chOff x="9914935" y="2108721"/>
            <a:chExt cx="1711035" cy="2929002"/>
          </a:xfrm>
          <a:noFill/>
        </p:grpSpPr>
        <p:cxnSp>
          <p:nvCxnSpPr>
            <p:cNvPr id="9" name="Straight Connector 8"/>
            <p:cNvCxnSpPr/>
            <p:nvPr/>
          </p:nvCxnSpPr>
          <p:spPr>
            <a:xfrm>
              <a:off x="9977279" y="4518571"/>
              <a:ext cx="1648691" cy="0"/>
            </a:xfrm>
            <a:prstGeom prst="line">
              <a:avLst/>
            </a:prstGeom>
            <a:grp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0670007" y="2108722"/>
              <a:ext cx="955963" cy="2409849"/>
            </a:xfrm>
            <a:prstGeom prst="line">
              <a:avLst/>
            </a:prstGeom>
            <a:grp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9987642" y="2108721"/>
              <a:ext cx="673763" cy="2409848"/>
            </a:xfrm>
            <a:prstGeom prst="line">
              <a:avLst/>
            </a:prstGeom>
            <a:grp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9914935" y="2977386"/>
              <a:ext cx="554182" cy="523220"/>
            </a:xfrm>
            <a:prstGeom prst="rect">
              <a:avLst/>
            </a:prstGeom>
            <a:grp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৩</a:t>
              </a:r>
              <a:r>
                <a:rPr lang="en-US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˜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1071788" y="2977386"/>
              <a:ext cx="554182" cy="523220"/>
            </a:xfrm>
            <a:prstGeom prst="rect">
              <a:avLst/>
            </a:prstGeom>
            <a:grp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৩</a:t>
              </a:r>
              <a:r>
                <a:rPr lang="en-US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˜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0587896" y="4462181"/>
              <a:ext cx="554182" cy="575542"/>
            </a:xfrm>
            <a:prstGeom prst="rect">
              <a:avLst/>
            </a:prstGeom>
            <a:grp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২</a:t>
              </a:r>
              <a:r>
                <a:rPr lang="en-US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˜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1868" y="757237"/>
            <a:ext cx="4409162" cy="38473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25619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5185082"/>
            <a:ext cx="12058109" cy="707886"/>
          </a:xfrm>
          <a:prstGeom prst="rect">
            <a:avLst/>
          </a:prstGeom>
          <a:ln w="28575">
            <a:noFill/>
          </a:ln>
        </p:spPr>
        <p:txBody>
          <a:bodyPr wrap="square">
            <a:spAutoFit/>
          </a:bodyPr>
          <a:lstStyle/>
          <a:p>
            <a:pPr lvl="1"/>
            <a:r>
              <a:rPr lang="bn-IN" sz="4000" b="1" dirty="0">
                <a:latin typeface="NikoshBAN" pitchFamily="2" charset="0"/>
                <a:cs typeface="NikoshBAN" pitchFamily="2" charset="0"/>
              </a:rPr>
              <a:t> যে ত্রিভুজের 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কোন বাহু পরস্পর </a:t>
            </a:r>
            <a:r>
              <a:rPr lang="bn-IN" sz="4000" b="1" dirty="0">
                <a:latin typeface="NikoshBAN" pitchFamily="2" charset="0"/>
                <a:cs typeface="NikoshBAN" pitchFamily="2" charset="0"/>
              </a:rPr>
              <a:t>সমান 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নয় তাকে বিষমবাহু ত্রিভুজ </a:t>
            </a:r>
            <a:r>
              <a:rPr lang="bn-IN" sz="4000" b="1" dirty="0">
                <a:latin typeface="NikoshBAN" pitchFamily="2" charset="0"/>
                <a:cs typeface="NikoshBAN" pitchFamily="2" charset="0"/>
              </a:rPr>
              <a:t>বলে।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553843" y="1139869"/>
            <a:ext cx="3558255" cy="3033642"/>
            <a:chOff x="455501" y="2678180"/>
            <a:chExt cx="3050556" cy="2169527"/>
          </a:xfrm>
        </p:grpSpPr>
        <p:grpSp>
          <p:nvGrpSpPr>
            <p:cNvPr id="10" name="Group 9"/>
            <p:cNvGrpSpPr/>
            <p:nvPr/>
          </p:nvGrpSpPr>
          <p:grpSpPr>
            <a:xfrm>
              <a:off x="776711" y="2678180"/>
              <a:ext cx="2729346" cy="1792057"/>
              <a:chOff x="7419108" y="2549236"/>
              <a:chExt cx="2729346" cy="1792057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7419108" y="2549236"/>
                <a:ext cx="2729346" cy="1792057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7419108" y="2549236"/>
                <a:ext cx="263237" cy="1689412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>
                <a:off x="7682345" y="4238648"/>
                <a:ext cx="2466109" cy="102645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TextBox 10"/>
            <p:cNvSpPr txBox="1"/>
            <p:nvPr/>
          </p:nvSpPr>
          <p:spPr>
            <a:xfrm>
              <a:off x="1788685" y="4324487"/>
              <a:ext cx="554182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৩</a:t>
              </a:r>
              <a:r>
                <a:rPr lang="en-US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˜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55501" y="3392060"/>
              <a:ext cx="554182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২</a:t>
              </a:r>
              <a:r>
                <a:rPr lang="en-US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˜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995911" y="3201113"/>
              <a:ext cx="554182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৪</a:t>
              </a:r>
              <a:r>
                <a:rPr lang="en-US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˜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38" t="54703" r="39471" b="14263"/>
          <a:stretch/>
        </p:blipFill>
        <p:spPr>
          <a:xfrm rot="16200000">
            <a:off x="6673326" y="1014930"/>
            <a:ext cx="3185113" cy="31038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1456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 39"/>
          <p:cNvSpPr/>
          <p:nvPr/>
        </p:nvSpPr>
        <p:spPr>
          <a:xfrm>
            <a:off x="3959310" y="961500"/>
            <a:ext cx="4330723" cy="3783638"/>
          </a:xfrm>
          <a:custGeom>
            <a:avLst/>
            <a:gdLst>
              <a:gd name="connsiteX0" fmla="*/ 2165361 w 4330723"/>
              <a:gd name="connsiteY0" fmla="*/ 0 h 3783638"/>
              <a:gd name="connsiteX1" fmla="*/ 3971902 w 4330723"/>
              <a:gd name="connsiteY1" fmla="*/ 848812 h 3783638"/>
              <a:gd name="connsiteX2" fmla="*/ 3971902 w 4330723"/>
              <a:gd name="connsiteY2" fmla="*/ 2934826 h 3783638"/>
              <a:gd name="connsiteX3" fmla="*/ 2165362 w 4330723"/>
              <a:gd name="connsiteY3" fmla="*/ 1891819 h 3783638"/>
              <a:gd name="connsiteX4" fmla="*/ 2165361 w 4330723"/>
              <a:gd name="connsiteY4" fmla="*/ 0 h 3783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30723" h="3783638">
                <a:moveTo>
                  <a:pt x="2165361" y="0"/>
                </a:moveTo>
                <a:cubicBezTo>
                  <a:pt x="2892465" y="0"/>
                  <a:pt x="3571031" y="318827"/>
                  <a:pt x="3971902" y="848812"/>
                </a:cubicBezTo>
                <a:cubicBezTo>
                  <a:pt x="4450330" y="1481333"/>
                  <a:pt x="4450330" y="2302305"/>
                  <a:pt x="3971902" y="2934826"/>
                </a:cubicBezTo>
                <a:lnTo>
                  <a:pt x="2165362" y="1891819"/>
                </a:lnTo>
                <a:cubicBezTo>
                  <a:pt x="2165362" y="1261213"/>
                  <a:pt x="2165361" y="630606"/>
                  <a:pt x="2165361" y="0"/>
                </a:cubicBezTo>
                <a:close/>
              </a:path>
            </a:pathLst>
          </a:cu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405373" tIns="748972" rIns="557598" bIns="1875054" numCol="1" spcCol="1270" anchor="ctr" anchorCtr="0">
            <a:noAutofit/>
          </a:bodyPr>
          <a:lstStyle/>
          <a:p>
            <a:pPr lvl="0" algn="ctr" defTabSz="1778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bn-BD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 algn="ctr" defTabSz="1778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3600" b="1" kern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সমদ্বি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bn-IN" sz="3600" b="1" kern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হু </a:t>
            </a:r>
            <a:r>
              <a:rPr lang="bn-IN" sz="3600" b="1" kern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ত্রিভুজ</a:t>
            </a:r>
            <a:r>
              <a:rPr lang="bn-BD" sz="3600" b="1" kern="1200" dirty="0" smtClean="0"/>
              <a:t>  </a:t>
            </a:r>
            <a:endParaRPr lang="en-US" sz="3600" b="1" kern="1200" dirty="0"/>
          </a:p>
        </p:txBody>
      </p:sp>
      <p:sp>
        <p:nvSpPr>
          <p:cNvPr id="41" name="Freeform 40"/>
          <p:cNvSpPr/>
          <p:nvPr/>
        </p:nvSpPr>
        <p:spPr>
          <a:xfrm>
            <a:off x="4091707" y="1305747"/>
            <a:ext cx="4121311" cy="3435530"/>
          </a:xfrm>
          <a:custGeom>
            <a:avLst/>
            <a:gdLst>
              <a:gd name="connsiteX0" fmla="*/ 3897519 w 4306388"/>
              <a:gd name="connsiteY0" fmla="*/ 2724852 h 3435530"/>
              <a:gd name="connsiteX1" fmla="*/ 2153194 w 4306388"/>
              <a:gd name="connsiteY1" fmla="*/ 3435530 h 3435530"/>
              <a:gd name="connsiteX2" fmla="*/ 408869 w 4306388"/>
              <a:gd name="connsiteY2" fmla="*/ 2724852 h 3435530"/>
              <a:gd name="connsiteX3" fmla="*/ 2153194 w 4306388"/>
              <a:gd name="connsiteY3" fmla="*/ 1717765 h 3435530"/>
              <a:gd name="connsiteX4" fmla="*/ 3897519 w 4306388"/>
              <a:gd name="connsiteY4" fmla="*/ 2724852 h 3435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06388" h="3435530">
                <a:moveTo>
                  <a:pt x="3897519" y="2724852"/>
                </a:moveTo>
                <a:cubicBezTo>
                  <a:pt x="3492599" y="3171218"/>
                  <a:pt x="2843856" y="3435530"/>
                  <a:pt x="2153194" y="3435530"/>
                </a:cubicBezTo>
                <a:cubicBezTo>
                  <a:pt x="1462532" y="3435530"/>
                  <a:pt x="813789" y="3171217"/>
                  <a:pt x="408869" y="2724852"/>
                </a:cubicBezTo>
                <a:lnTo>
                  <a:pt x="2153194" y="1717765"/>
                </a:lnTo>
                <a:lnTo>
                  <a:pt x="3897519" y="2724852"/>
                </a:lnTo>
                <a:close/>
              </a:path>
            </a:pathLst>
          </a:cu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1229930" tIns="2218456" rIns="1229930" bIns="255296" numCol="1" spcCol="1270" anchor="ctr" anchorCtr="0">
            <a:noAutofit/>
          </a:bodyPr>
          <a:lstStyle/>
          <a:p>
            <a:pPr lvl="0" algn="ctr" defTabSz="1778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4000" b="1" kern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বিষমবাহু ত্রিভুজ</a:t>
            </a:r>
            <a:r>
              <a:rPr lang="bn-BD" sz="4000" b="1" kern="1200" dirty="0" smtClean="0"/>
              <a:t>  </a:t>
            </a:r>
            <a:endParaRPr lang="en-US" sz="4000" b="1" kern="1200" dirty="0"/>
          </a:p>
        </p:txBody>
      </p:sp>
      <p:sp>
        <p:nvSpPr>
          <p:cNvPr id="42" name="Freeform 41"/>
          <p:cNvSpPr/>
          <p:nvPr/>
        </p:nvSpPr>
        <p:spPr>
          <a:xfrm>
            <a:off x="4100943" y="938847"/>
            <a:ext cx="3744783" cy="4044628"/>
          </a:xfrm>
          <a:custGeom>
            <a:avLst/>
            <a:gdLst>
              <a:gd name="connsiteX0" fmla="*/ 221116 w 3744783"/>
              <a:gd name="connsiteY0" fmla="*/ 2975679 h 4044628"/>
              <a:gd name="connsiteX1" fmla="*/ 221116 w 3744783"/>
              <a:gd name="connsiteY1" fmla="*/ 1068949 h 4044628"/>
              <a:gd name="connsiteX2" fmla="*/ 1872392 w 3744783"/>
              <a:gd name="connsiteY2" fmla="*/ 0 h 4044628"/>
              <a:gd name="connsiteX3" fmla="*/ 1872392 w 3744783"/>
              <a:gd name="connsiteY3" fmla="*/ 2022314 h 4044628"/>
              <a:gd name="connsiteX4" fmla="*/ 221116 w 3744783"/>
              <a:gd name="connsiteY4" fmla="*/ 2975679 h 4044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44783" h="4044628">
                <a:moveTo>
                  <a:pt x="221116" y="2975679"/>
                </a:moveTo>
                <a:cubicBezTo>
                  <a:pt x="-73705" y="2379986"/>
                  <a:pt x="-73705" y="1664642"/>
                  <a:pt x="221116" y="1068949"/>
                </a:cubicBezTo>
                <a:cubicBezTo>
                  <a:pt x="546804" y="410889"/>
                  <a:pt x="1181531" y="0"/>
                  <a:pt x="1872392" y="0"/>
                </a:cubicBezTo>
                <a:lnTo>
                  <a:pt x="1872392" y="2022314"/>
                </a:lnTo>
                <a:lnTo>
                  <a:pt x="221116" y="2975679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spcFirstLastPara="0" vert="horz" wrap="square" lIns="435517" tIns="828771" rIns="2107295" bIns="1936228" numCol="1" spcCol="1270" anchor="ctr" anchorCtr="0">
            <a:no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bn-BD" sz="2700" kern="1200" dirty="0" smtClean="0"/>
          </a:p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4000" b="1" kern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সমবাহু ত্রিভুজ</a:t>
            </a:r>
            <a:r>
              <a:rPr lang="bn-BD" sz="4000" b="1" kern="1200" dirty="0" smtClean="0"/>
              <a:t> </a:t>
            </a:r>
            <a:endParaRPr lang="en-US" sz="4000" b="1" kern="1200" dirty="0"/>
          </a:p>
        </p:txBody>
      </p:sp>
      <p:sp>
        <p:nvSpPr>
          <p:cNvPr id="3" name="Isosceles Triangle 2"/>
          <p:cNvSpPr/>
          <p:nvPr/>
        </p:nvSpPr>
        <p:spPr>
          <a:xfrm>
            <a:off x="2514600" y="419100"/>
            <a:ext cx="1371600" cy="990600"/>
          </a:xfrm>
          <a:prstGeom prst="triangl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4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Isosceles Triangle 3"/>
          <p:cNvSpPr/>
          <p:nvPr/>
        </p:nvSpPr>
        <p:spPr>
          <a:xfrm>
            <a:off x="413359" y="419099"/>
            <a:ext cx="3429480" cy="2434219"/>
          </a:xfrm>
          <a:prstGeom prst="triangl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4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3611417" y="1177636"/>
            <a:ext cx="960582" cy="457200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Right Triangle 5"/>
          <p:cNvSpPr/>
          <p:nvPr/>
        </p:nvSpPr>
        <p:spPr>
          <a:xfrm>
            <a:off x="4668982" y="4906500"/>
            <a:ext cx="2888672" cy="1743681"/>
          </a:xfrm>
          <a:prstGeom prst="rtTriangl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4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Up Arrow 7"/>
          <p:cNvSpPr/>
          <p:nvPr/>
        </p:nvSpPr>
        <p:spPr>
          <a:xfrm>
            <a:off x="6059825" y="4821958"/>
            <a:ext cx="382540" cy="678297"/>
          </a:xfrm>
          <a:prstGeom prst="up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" name="Right Triangle 34"/>
          <p:cNvSpPr/>
          <p:nvPr/>
        </p:nvSpPr>
        <p:spPr>
          <a:xfrm>
            <a:off x="9236759" y="1634835"/>
            <a:ext cx="1976582" cy="2598961"/>
          </a:xfrm>
          <a:prstGeom prst="rtTriangle">
            <a:avLst/>
          </a:prstGeom>
          <a:noFill/>
          <a:ln w="762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4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Right Arrow 35"/>
          <p:cNvSpPr/>
          <p:nvPr/>
        </p:nvSpPr>
        <p:spPr>
          <a:xfrm>
            <a:off x="8290033" y="2469122"/>
            <a:ext cx="946726" cy="611520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63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88698" y="148920"/>
            <a:ext cx="2937330" cy="64633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bn-IN" sz="3600" b="1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বস্তু নিরপেক্ষ পর্যায়  </a:t>
            </a:r>
            <a:endParaRPr lang="en-US" b="1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2705" y="5168033"/>
            <a:ext cx="3012440" cy="58477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বিষমবাহু ত্রিভুজ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52747" y="5174838"/>
            <a:ext cx="2209800" cy="58477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সমবাহু ত্রিভুজ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08243" y="5293250"/>
            <a:ext cx="2209800" cy="58477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সমদ্বিবাহু ত্রিভুজ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484795" y="5940706"/>
            <a:ext cx="8892260" cy="707886"/>
          </a:xfrm>
          <a:prstGeom prst="rect">
            <a:avLst/>
          </a:prstGeom>
          <a:ln w="28575">
            <a:noFill/>
          </a:ln>
        </p:spPr>
        <p:txBody>
          <a:bodyPr wrap="square">
            <a:spAutoFit/>
          </a:bodyPr>
          <a:lstStyle/>
          <a:p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শিক্ষার্থীদের বোর্ডে আঁকা </a:t>
            </a:r>
            <a:r>
              <a:rPr lang="bn-IN" sz="4000" b="1" dirty="0">
                <a:latin typeface="NikoshBAN" pitchFamily="2" charset="0"/>
                <a:cs typeface="NikoshBAN" pitchFamily="2" charset="0"/>
              </a:rPr>
              <a:t>ত্রিভুজ 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আকৃতি গুলি দেখাব  </a:t>
            </a: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4952747" y="2842083"/>
            <a:ext cx="2466109" cy="2431089"/>
            <a:chOff x="4811930" y="2772989"/>
            <a:chExt cx="2466109" cy="2431089"/>
          </a:xfrm>
        </p:grpSpPr>
        <p:grpSp>
          <p:nvGrpSpPr>
            <p:cNvPr id="11" name="Group 10"/>
            <p:cNvGrpSpPr/>
            <p:nvPr/>
          </p:nvGrpSpPr>
          <p:grpSpPr>
            <a:xfrm>
              <a:off x="4811930" y="2772989"/>
              <a:ext cx="2466109" cy="2014071"/>
              <a:chOff x="1607436" y="3582744"/>
              <a:chExt cx="2466109" cy="2014071"/>
            </a:xfrm>
          </p:grpSpPr>
          <p:cxnSp>
            <p:nvCxnSpPr>
              <p:cNvPr id="16" name="Straight Connector 15"/>
              <p:cNvCxnSpPr/>
              <p:nvPr/>
            </p:nvCxnSpPr>
            <p:spPr>
              <a:xfrm>
                <a:off x="1607436" y="5596393"/>
                <a:ext cx="2466109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>
                <a:off x="2687889" y="3582744"/>
                <a:ext cx="1385656" cy="2014071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flipH="1">
                <a:off x="1607436" y="3582744"/>
                <a:ext cx="1080453" cy="2014071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11"/>
            <p:cNvSpPr txBox="1"/>
            <p:nvPr/>
          </p:nvSpPr>
          <p:spPr>
            <a:xfrm>
              <a:off x="4980641" y="3420018"/>
              <a:ext cx="554182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৩</a:t>
              </a:r>
              <a:r>
                <a:rPr lang="en-US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˜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62733" y="3361026"/>
              <a:ext cx="554182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৩</a:t>
              </a:r>
              <a:r>
                <a:rPr lang="en-US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˜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803126" y="4680858"/>
              <a:ext cx="554182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৩</a:t>
              </a:r>
              <a:r>
                <a:rPr lang="en-US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˜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84786" y="3103645"/>
            <a:ext cx="3050556" cy="2169527"/>
            <a:chOff x="455501" y="2678180"/>
            <a:chExt cx="3050556" cy="2169527"/>
          </a:xfrm>
        </p:grpSpPr>
        <p:grpSp>
          <p:nvGrpSpPr>
            <p:cNvPr id="20" name="Group 19"/>
            <p:cNvGrpSpPr/>
            <p:nvPr/>
          </p:nvGrpSpPr>
          <p:grpSpPr>
            <a:xfrm>
              <a:off x="776711" y="2678180"/>
              <a:ext cx="2729346" cy="1792057"/>
              <a:chOff x="7419108" y="2549236"/>
              <a:chExt cx="2729346" cy="1792057"/>
            </a:xfrm>
          </p:grpSpPr>
          <p:cxnSp>
            <p:nvCxnSpPr>
              <p:cNvPr id="24" name="Straight Connector 23"/>
              <p:cNvCxnSpPr/>
              <p:nvPr/>
            </p:nvCxnSpPr>
            <p:spPr>
              <a:xfrm>
                <a:off x="7419108" y="2549236"/>
                <a:ext cx="2729346" cy="1792057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>
                <a:off x="7419108" y="2549236"/>
                <a:ext cx="263237" cy="1689412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>
                <a:off x="7682345" y="4238648"/>
                <a:ext cx="2466109" cy="102645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TextBox 20"/>
            <p:cNvSpPr txBox="1"/>
            <p:nvPr/>
          </p:nvSpPr>
          <p:spPr>
            <a:xfrm>
              <a:off x="1788685" y="4324487"/>
              <a:ext cx="554182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৩</a:t>
              </a:r>
              <a:r>
                <a:rPr lang="en-US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˜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55501" y="3392060"/>
              <a:ext cx="554182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২</a:t>
              </a:r>
              <a:r>
                <a:rPr lang="en-US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˜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995911" y="3201113"/>
              <a:ext cx="554182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৪</a:t>
              </a:r>
              <a:r>
                <a:rPr lang="en-US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˜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9947430" y="2483850"/>
            <a:ext cx="1711035" cy="2929002"/>
            <a:chOff x="9914935" y="2108721"/>
            <a:chExt cx="1711035" cy="2929002"/>
          </a:xfrm>
        </p:grpSpPr>
        <p:cxnSp>
          <p:nvCxnSpPr>
            <p:cNvPr id="28" name="Straight Connector 27"/>
            <p:cNvCxnSpPr/>
            <p:nvPr/>
          </p:nvCxnSpPr>
          <p:spPr>
            <a:xfrm>
              <a:off x="9977279" y="4518571"/>
              <a:ext cx="1648691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10670007" y="2108722"/>
              <a:ext cx="955963" cy="2409849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>
              <a:off x="9987642" y="2108721"/>
              <a:ext cx="673763" cy="2409848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9914935" y="2977386"/>
              <a:ext cx="554182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৩</a:t>
              </a:r>
              <a:r>
                <a:rPr lang="en-US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˜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1071788" y="2977386"/>
              <a:ext cx="554182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৩</a:t>
              </a:r>
              <a:r>
                <a:rPr lang="en-US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˜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0587896" y="4462181"/>
              <a:ext cx="554182" cy="57554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২</a:t>
              </a:r>
              <a:r>
                <a:rPr lang="en-US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˜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651262" y="1090181"/>
            <a:ext cx="9369099" cy="1552811"/>
            <a:chOff x="2320633" y="183739"/>
            <a:chExt cx="9369099" cy="1527023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48398" y="212324"/>
              <a:ext cx="5375564" cy="1498438"/>
            </a:xfrm>
            <a:prstGeom prst="rect">
              <a:avLst/>
            </a:prstGeom>
          </p:spPr>
        </p:pic>
        <p:cxnSp>
          <p:nvCxnSpPr>
            <p:cNvPr id="37" name="Straight Connector 36"/>
            <p:cNvCxnSpPr/>
            <p:nvPr/>
          </p:nvCxnSpPr>
          <p:spPr>
            <a:xfrm>
              <a:off x="2971799" y="805146"/>
              <a:ext cx="2466109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2971799" y="500767"/>
              <a:ext cx="3255818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2985653" y="1095670"/>
              <a:ext cx="1648691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tangle 39"/>
            <p:cNvSpPr/>
            <p:nvPr/>
          </p:nvSpPr>
          <p:spPr>
            <a:xfrm>
              <a:off x="2410685" y="188145"/>
              <a:ext cx="9279047" cy="1498438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320633" y="513824"/>
              <a:ext cx="554182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৩</a:t>
              </a:r>
              <a:r>
                <a:rPr lang="en-US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˜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362195" y="778642"/>
              <a:ext cx="554182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২</a:t>
              </a:r>
              <a:r>
                <a:rPr lang="en-US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˜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320633" y="183739"/>
              <a:ext cx="554182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৪</a:t>
              </a:r>
              <a:r>
                <a:rPr lang="en-US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˜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9923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17883" y="333829"/>
            <a:ext cx="2353425" cy="707886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দলীয় কাজ  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9636" y="4015561"/>
            <a:ext cx="11144993" cy="107721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গোলাপ  : </a:t>
            </a:r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 পাঠ্যপুস্তকের ১৫৫ পৃষ্ঠা খুলবে বাহুর দৈর্ঘ্য রুলারের সাহায্যে </a:t>
            </a:r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পরিমাপ করে বাছাই করে খাতায় লিখবে।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		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38800" y="297688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69636" y="5588041"/>
            <a:ext cx="11144992" cy="646331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জবা</a:t>
            </a:r>
            <a:r>
              <a:rPr lang="bn-IN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: শিক্ষার্থীরা পাঠ্যপুস্তকের ১৫৫ পৃষ্ঠা খুলবে বাহুর দৈর্ঘ্য </a:t>
            </a:r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অনুসারে  </a:t>
            </a:r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বাছাই করে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খাতায় </a:t>
            </a:r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লিখবে।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 descr="Math CL 4.pdf - Adobe Read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4" t="16168" r="11859"/>
          <a:stretch/>
        </p:blipFill>
        <p:spPr>
          <a:xfrm>
            <a:off x="2162629" y="1155882"/>
            <a:ext cx="3808679" cy="26111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4364" y="1041715"/>
            <a:ext cx="2975032" cy="276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626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4199" y="5875800"/>
            <a:ext cx="11248044" cy="584775"/>
          </a:xfrm>
          <a:prstGeom prst="rect">
            <a:avLst/>
          </a:prstGeom>
          <a:ln w="28575">
            <a:noFill/>
          </a:ln>
        </p:spPr>
        <p:txBody>
          <a:bodyPr wrap="square">
            <a:spAutoFit/>
          </a:bodyPr>
          <a:lstStyle/>
          <a:p>
            <a:pPr lvl="1"/>
            <a:r>
              <a:rPr lang="bn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 </a:t>
            </a:r>
            <a:r>
              <a:rPr lang="bn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ত্রিভুজের কতটি বাহু সমান তার উপর ভিত্তি করে ত্রিভুজগুলোর নাম বলবে।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4199" y="4084444"/>
            <a:ext cx="2997200" cy="553998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000" b="1" dirty="0">
                <a:latin typeface="NikoshBAN" panose="02000000000000000000" pitchFamily="2" charset="0"/>
                <a:cs typeface="NikoshBAN" panose="02000000000000000000" pitchFamily="2" charset="0"/>
              </a:rPr>
              <a:t>ত্রিভুজের </a:t>
            </a:r>
            <a:r>
              <a:rPr lang="bn-IN" sz="3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তিন </a:t>
            </a:r>
            <a:r>
              <a:rPr lang="bn-IN" sz="3000" b="1" dirty="0">
                <a:latin typeface="NikoshBAN" panose="02000000000000000000" pitchFamily="2" charset="0"/>
                <a:cs typeface="NikoshBAN" panose="02000000000000000000" pitchFamily="2" charset="0"/>
              </a:rPr>
              <a:t>বাহু সমান</a:t>
            </a:r>
            <a:endParaRPr lang="en-US" sz="3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1833" y="4084444"/>
            <a:ext cx="2985985" cy="553998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000" b="1" dirty="0">
                <a:latin typeface="NikoshBAN" panose="02000000000000000000" pitchFamily="2" charset="0"/>
                <a:cs typeface="NikoshBAN" panose="02000000000000000000" pitchFamily="2" charset="0"/>
              </a:rPr>
              <a:t>ত্রিভুজের </a:t>
            </a:r>
            <a:r>
              <a:rPr lang="bn-IN" sz="3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দুই </a:t>
            </a:r>
            <a:r>
              <a:rPr lang="bn-IN" sz="3000" b="1" dirty="0">
                <a:latin typeface="NikoshBAN" panose="02000000000000000000" pitchFamily="2" charset="0"/>
                <a:cs typeface="NikoshBAN" panose="02000000000000000000" pitchFamily="2" charset="0"/>
              </a:rPr>
              <a:t>বাহু সমান</a:t>
            </a:r>
            <a:endParaRPr lang="en-US" sz="3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62248" y="4084444"/>
            <a:ext cx="4067810" cy="553998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000" b="1" dirty="0">
                <a:latin typeface="NikoshBAN" panose="02000000000000000000" pitchFamily="2" charset="0"/>
                <a:cs typeface="NikoshBAN" panose="02000000000000000000" pitchFamily="2" charset="0"/>
              </a:rPr>
              <a:t>ত্রিভুজের </a:t>
            </a:r>
            <a:r>
              <a:rPr lang="bn-IN" sz="3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কোনো </a:t>
            </a:r>
            <a:r>
              <a:rPr lang="bn-IN" sz="3000" b="1" dirty="0">
                <a:latin typeface="NikoshBAN" panose="02000000000000000000" pitchFamily="2" charset="0"/>
                <a:cs typeface="NikoshBAN" panose="02000000000000000000" pitchFamily="2" charset="0"/>
              </a:rPr>
              <a:t>বাহু </a:t>
            </a:r>
            <a:r>
              <a:rPr lang="bn-IN" sz="3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সমান নয়</a:t>
            </a:r>
            <a:endParaRPr lang="en-US" sz="3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58022" y="547683"/>
            <a:ext cx="2078182" cy="144655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bn-BD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ঃ </a:t>
            </a:r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45121" y="1512047"/>
            <a:ext cx="2466109" cy="2431089"/>
            <a:chOff x="4811930" y="2772989"/>
            <a:chExt cx="2466109" cy="2431089"/>
          </a:xfrm>
        </p:grpSpPr>
        <p:grpSp>
          <p:nvGrpSpPr>
            <p:cNvPr id="14" name="Group 13"/>
            <p:cNvGrpSpPr/>
            <p:nvPr/>
          </p:nvGrpSpPr>
          <p:grpSpPr>
            <a:xfrm>
              <a:off x="4811930" y="2772989"/>
              <a:ext cx="2466109" cy="2014071"/>
              <a:chOff x="1607436" y="3582744"/>
              <a:chExt cx="2466109" cy="2014071"/>
            </a:xfrm>
          </p:grpSpPr>
          <p:cxnSp>
            <p:nvCxnSpPr>
              <p:cNvPr id="18" name="Straight Connector 17"/>
              <p:cNvCxnSpPr/>
              <p:nvPr/>
            </p:nvCxnSpPr>
            <p:spPr>
              <a:xfrm>
                <a:off x="1607436" y="5596393"/>
                <a:ext cx="2466109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>
                <a:off x="2687889" y="3582744"/>
                <a:ext cx="1385656" cy="2014071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flipH="1">
                <a:off x="1607436" y="3582744"/>
                <a:ext cx="1080453" cy="2014071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TextBox 14"/>
            <p:cNvSpPr txBox="1"/>
            <p:nvPr/>
          </p:nvSpPr>
          <p:spPr>
            <a:xfrm>
              <a:off x="4980641" y="3420018"/>
              <a:ext cx="554182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৩</a:t>
              </a:r>
              <a:r>
                <a:rPr lang="en-US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˜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462733" y="3361026"/>
              <a:ext cx="554182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৩</a:t>
              </a:r>
              <a:r>
                <a:rPr lang="en-US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˜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803126" y="4680858"/>
              <a:ext cx="554182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৩</a:t>
              </a:r>
              <a:r>
                <a:rPr lang="en-US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˜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718596" y="1246515"/>
            <a:ext cx="1711035" cy="2929002"/>
            <a:chOff x="9914935" y="2108721"/>
            <a:chExt cx="1711035" cy="2929002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9977279" y="4518571"/>
              <a:ext cx="1648691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10670007" y="2108722"/>
              <a:ext cx="955963" cy="2409849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H="1">
              <a:off x="9987642" y="2108721"/>
              <a:ext cx="673763" cy="2409848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9914935" y="2977386"/>
              <a:ext cx="554182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৩</a:t>
              </a:r>
              <a:r>
                <a:rPr lang="en-US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˜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1071788" y="2977386"/>
              <a:ext cx="554182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৩</a:t>
              </a:r>
              <a:r>
                <a:rPr lang="en-US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˜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0587896" y="4462181"/>
              <a:ext cx="554182" cy="57554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২</a:t>
              </a:r>
              <a:r>
                <a:rPr lang="en-US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˜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381687" y="1735526"/>
            <a:ext cx="3050556" cy="2169527"/>
            <a:chOff x="455501" y="2678180"/>
            <a:chExt cx="3050556" cy="2169527"/>
          </a:xfrm>
        </p:grpSpPr>
        <p:grpSp>
          <p:nvGrpSpPr>
            <p:cNvPr id="29" name="Group 28"/>
            <p:cNvGrpSpPr/>
            <p:nvPr/>
          </p:nvGrpSpPr>
          <p:grpSpPr>
            <a:xfrm>
              <a:off x="776711" y="2678180"/>
              <a:ext cx="2729346" cy="1792057"/>
              <a:chOff x="7419108" y="2549236"/>
              <a:chExt cx="2729346" cy="1792057"/>
            </a:xfrm>
          </p:grpSpPr>
          <p:cxnSp>
            <p:nvCxnSpPr>
              <p:cNvPr id="33" name="Straight Connector 32"/>
              <p:cNvCxnSpPr/>
              <p:nvPr/>
            </p:nvCxnSpPr>
            <p:spPr>
              <a:xfrm>
                <a:off x="7419108" y="2549236"/>
                <a:ext cx="2729346" cy="1792057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>
                <a:off x="7419108" y="2549236"/>
                <a:ext cx="263237" cy="1689412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>
                <a:off x="7682345" y="4238648"/>
                <a:ext cx="2466109" cy="102645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TextBox 29"/>
            <p:cNvSpPr txBox="1"/>
            <p:nvPr/>
          </p:nvSpPr>
          <p:spPr>
            <a:xfrm>
              <a:off x="1788685" y="4324487"/>
              <a:ext cx="554182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৩</a:t>
              </a:r>
              <a:r>
                <a:rPr lang="en-US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˜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55501" y="3392060"/>
              <a:ext cx="554182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২</a:t>
              </a:r>
              <a:r>
                <a:rPr lang="en-US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˜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995911" y="3201113"/>
              <a:ext cx="554182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৪</a:t>
              </a:r>
              <a:r>
                <a:rPr lang="en-US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˜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9492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207135" y="726679"/>
            <a:ext cx="2255520" cy="64633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সমবাহু ত্রিভুজ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07134" y="4747840"/>
            <a:ext cx="2255521" cy="584775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বিষমবাহু ত্রিভুজ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07134" y="2581915"/>
            <a:ext cx="2865779" cy="646331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সমদ্বিবাহু ত্রিভুজ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87680" y="5892942"/>
            <a:ext cx="9959778" cy="707886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IN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বামপাশের সাথে ডান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পাশের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ত্রিভুজ আকৃতির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মিলকর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ণ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কর  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696492" y="1886399"/>
            <a:ext cx="2560327" cy="2094284"/>
            <a:chOff x="3886200" y="457200"/>
            <a:chExt cx="3012915" cy="2400300"/>
          </a:xfrm>
        </p:grpSpPr>
        <p:sp>
          <p:nvSpPr>
            <p:cNvPr id="13" name="Isosceles Triangle 12"/>
            <p:cNvSpPr/>
            <p:nvPr/>
          </p:nvSpPr>
          <p:spPr>
            <a:xfrm>
              <a:off x="3886200" y="457200"/>
              <a:ext cx="2819400" cy="2057400"/>
            </a:xfrm>
            <a:prstGeom prst="triangle">
              <a:avLst/>
            </a:prstGeom>
            <a:noFill/>
            <a:ln w="571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600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4" name="Arc 13"/>
            <p:cNvSpPr/>
            <p:nvPr/>
          </p:nvSpPr>
          <p:spPr>
            <a:xfrm>
              <a:off x="3886200" y="2171700"/>
              <a:ext cx="457200" cy="685800"/>
            </a:xfrm>
            <a:prstGeom prst="arc">
              <a:avLst/>
            </a:prstGeom>
            <a:ln w="571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600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5" name="Arc 14"/>
            <p:cNvSpPr/>
            <p:nvPr/>
          </p:nvSpPr>
          <p:spPr>
            <a:xfrm rot="14602359">
              <a:off x="6213315" y="2054386"/>
              <a:ext cx="685800" cy="685800"/>
            </a:xfrm>
            <a:prstGeom prst="arc">
              <a:avLst/>
            </a:prstGeom>
            <a:ln w="571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600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6" name="Arc 15"/>
            <p:cNvSpPr/>
            <p:nvPr/>
          </p:nvSpPr>
          <p:spPr>
            <a:xfrm rot="6581415">
              <a:off x="4916480" y="282470"/>
              <a:ext cx="381000" cy="838200"/>
            </a:xfrm>
            <a:prstGeom prst="arc">
              <a:avLst/>
            </a:prstGeom>
            <a:ln w="571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600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96492" y="3990525"/>
            <a:ext cx="1869943" cy="1971498"/>
            <a:chOff x="3581400" y="381000"/>
            <a:chExt cx="2450467" cy="2438400"/>
          </a:xfrm>
          <a:noFill/>
        </p:grpSpPr>
        <p:sp>
          <p:nvSpPr>
            <p:cNvPr id="18" name="Isosceles Triangle 17"/>
            <p:cNvSpPr/>
            <p:nvPr/>
          </p:nvSpPr>
          <p:spPr>
            <a:xfrm>
              <a:off x="3657600" y="381000"/>
              <a:ext cx="2133600" cy="2057400"/>
            </a:xfrm>
            <a:prstGeom prst="triangle">
              <a:avLst/>
            </a:prstGeom>
            <a:grpFill/>
            <a:ln w="762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600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9" name="Arc 18"/>
            <p:cNvSpPr/>
            <p:nvPr/>
          </p:nvSpPr>
          <p:spPr>
            <a:xfrm>
              <a:off x="3581400" y="2057400"/>
              <a:ext cx="533400" cy="762000"/>
            </a:xfrm>
            <a:prstGeom prst="arc">
              <a:avLst/>
            </a:prstGeom>
            <a:grpFill/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600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0" name="Arc 19"/>
            <p:cNvSpPr/>
            <p:nvPr/>
          </p:nvSpPr>
          <p:spPr>
            <a:xfrm rot="14833979">
              <a:off x="5346067" y="1876293"/>
              <a:ext cx="609600" cy="762000"/>
            </a:xfrm>
            <a:prstGeom prst="arc">
              <a:avLst/>
            </a:prstGeom>
            <a:grpFill/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600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21" name="Right Triangle 20"/>
          <p:cNvSpPr/>
          <p:nvPr/>
        </p:nvSpPr>
        <p:spPr>
          <a:xfrm>
            <a:off x="845806" y="183690"/>
            <a:ext cx="2746582" cy="1323411"/>
          </a:xfrm>
          <a:prstGeom prst="rtTriangl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600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714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3.7037E-6 L -0.21992 -0.60972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03" y="-30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11111E-6 L -0.25976 0.27315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95" y="13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48148E-6 L -0.23815 0.32153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14" y="16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21" grpId="2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75201" y="429491"/>
            <a:ext cx="6252753" cy="1279378"/>
          </a:xfrm>
          <a:prstGeom prst="rect">
            <a:avLst/>
          </a:prstGeom>
        </p:spPr>
        <p:txBody>
          <a:bodyPr wrap="none">
            <a:prstTxWarp prst="textChevro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>
              <a:spcBef>
                <a:spcPct val="0"/>
              </a:spcBef>
            </a:pP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বাড়ীর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1543" y="3570514"/>
            <a:ext cx="11027953" cy="144655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just"/>
            <a:r>
              <a:rPr lang="bn-IN" sz="4400" b="1" dirty="0" smtClean="0">
                <a:latin typeface="NikoshBAN" pitchFamily="2" charset="0"/>
                <a:cs typeface="NikoshBAN" pitchFamily="2" charset="0"/>
              </a:rPr>
              <a:t>আমাদের  </a:t>
            </a:r>
            <a:r>
              <a:rPr lang="bn-IN" sz="4400" b="1" dirty="0">
                <a:latin typeface="NikoshBAN" pitchFamily="2" charset="0"/>
                <a:cs typeface="NikoshBAN" pitchFamily="2" charset="0"/>
              </a:rPr>
              <a:t>ব্যবহৃত দৃশ্যমান ত্রিভুজ </a:t>
            </a:r>
            <a:r>
              <a:rPr lang="bn-IN" sz="4400" b="1" dirty="0" smtClean="0">
                <a:latin typeface="NikoshBAN" pitchFamily="2" charset="0"/>
                <a:cs typeface="NikoshBAN" pitchFamily="2" charset="0"/>
              </a:rPr>
              <a:t>আকৃতি</a:t>
            </a: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bn-IN" sz="4400" b="1" dirty="0" smtClean="0">
                <a:latin typeface="NikoshBAN" pitchFamily="2" charset="0"/>
                <a:cs typeface="NikoshBAN" pitchFamily="2" charset="0"/>
              </a:rPr>
              <a:t>এমন </a:t>
            </a:r>
            <a:r>
              <a:rPr lang="bn-IN" sz="4400" b="1" dirty="0">
                <a:latin typeface="NikoshBAN" pitchFamily="2" charset="0"/>
                <a:cs typeface="NikoshBAN" pitchFamily="2" charset="0"/>
              </a:rPr>
              <a:t>জিনিসের একটি </a:t>
            </a:r>
            <a:r>
              <a:rPr lang="bn-IN" sz="4400" b="1" dirty="0" smtClean="0">
                <a:latin typeface="NikoshBAN" pitchFamily="2" charset="0"/>
                <a:cs typeface="NikoshBAN" pitchFamily="2" charset="0"/>
              </a:rPr>
              <a:t>তালিকা </a:t>
            </a:r>
            <a:r>
              <a:rPr lang="bn-IN" sz="4400" b="1" dirty="0">
                <a:latin typeface="NikoshBAN" pitchFamily="2" charset="0"/>
                <a:cs typeface="NikoshBAN" pitchFamily="2" charset="0"/>
              </a:rPr>
              <a:t>তৈরি করবে।</a:t>
            </a:r>
            <a:endParaRPr lang="en-US" sz="4400" b="1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800" y="457199"/>
            <a:ext cx="3484605" cy="243114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404719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7162800"/>
          </a:xfrm>
          <a:prstGeom prst="frame">
            <a:avLst/>
          </a:prstGeom>
          <a:solidFill>
            <a:schemeClr val="accent2">
              <a:lumMod val="60000"/>
              <a:lumOff val="40000"/>
            </a:schemeClr>
          </a:solidFill>
          <a:ln w="76200">
            <a:solidFill>
              <a:schemeClr val="accent6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71600" y="990601"/>
            <a:ext cx="9448800" cy="4876799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3800" b="1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138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138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35612">
            <a:off x="10469782" y="257176"/>
            <a:ext cx="1792817" cy="14668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489139">
            <a:off x="123940" y="80327"/>
            <a:ext cx="1792817" cy="14668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74998">
            <a:off x="10242702" y="5276802"/>
            <a:ext cx="1792817" cy="14668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012036">
            <a:off x="584882" y="5266578"/>
            <a:ext cx="1344613" cy="195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025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6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1089</TotalTime>
  <Words>299</Words>
  <Application>Microsoft Office PowerPoint</Application>
  <PresentationFormat>Custom</PresentationFormat>
  <Paragraphs>82</Paragraphs>
  <Slides>17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OS</cp:lastModifiedBy>
  <cp:revision>131</cp:revision>
  <dcterms:created xsi:type="dcterms:W3CDTF">2019-06-10T04:27:57Z</dcterms:created>
  <dcterms:modified xsi:type="dcterms:W3CDTF">2019-10-01T13:50:24Z</dcterms:modified>
</cp:coreProperties>
</file>