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256" r:id="rId3"/>
    <p:sldId id="257" r:id="rId4"/>
    <p:sldId id="265" r:id="rId5"/>
    <p:sldId id="266" r:id="rId6"/>
    <p:sldId id="262" r:id="rId7"/>
    <p:sldId id="263" r:id="rId8"/>
    <p:sldId id="264" r:id="rId9"/>
    <p:sldId id="258" r:id="rId10"/>
    <p:sldId id="259" r:id="rId11"/>
    <p:sldId id="260" r:id="rId12"/>
    <p:sldId id="267" r:id="rId13"/>
    <p:sldId id="268" r:id="rId14"/>
    <p:sldId id="271" r:id="rId15"/>
    <p:sldId id="269" r:id="rId16"/>
    <p:sldId id="272" r:id="rId17"/>
    <p:sldId id="274" r:id="rId18"/>
    <p:sldId id="261" r:id="rId19"/>
    <p:sldId id="279" r:id="rId20"/>
    <p:sldId id="270" r:id="rId21"/>
    <p:sldId id="273" r:id="rId22"/>
    <p:sldId id="275" r:id="rId23"/>
    <p:sldId id="278" r:id="rId24"/>
    <p:sldId id="277" r:id="rId25"/>
    <p:sldId id="281" r:id="rId26"/>
    <p:sldId id="276" r:id="rId27"/>
    <p:sldId id="280" r:id="rId28"/>
    <p:sldId id="4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76D9-A210-4C44-B8B3-0FC36477F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89908-386D-46D9-9FD1-9D6E73DCB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47C36-AE4D-48EE-8240-2D2A257E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060F-34E9-464D-AA19-2F2F431FD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D665E-CC48-47D0-999E-DAE7D230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E9E2-C25D-45A2-B2BB-F2F14EC4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41228-1AE9-41DA-8C7B-A0A3C9FDD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B1428-4B63-4779-80E3-D38A778B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6ABEE-99D4-49A2-A1DC-3F81E208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92535-2EA8-4FB7-9869-89119292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BBE33A-4D74-40DD-A46D-15BC3F0AF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7C420-17F4-4365-B0E8-8835ACAAA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73411-3732-4418-8137-8E969E84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40DC8-74B2-4CCD-9DF6-49805DAF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37D0E-C815-47F5-B71A-C5A41554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5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B01F-4E6D-4C9D-B967-59048A1E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9BEB0-48B4-4286-BB37-692E94DA8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E901E-2153-4C10-AC5F-60A940BB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10738-CD40-4268-AC47-E3B58775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7F0C0-17BF-4435-83ED-E9ADA547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AA04-9F16-4CFB-8122-A31F359C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701E4-3C96-4246-B4BE-F508103F6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C8CD-48F0-430F-B04E-ABA6E433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8A5B-B962-4352-AA38-A029449E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5BE18-376A-4B6F-B095-88BD35D6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D6EF-BD4E-4372-8ADB-F6254E45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0517-01C5-44F7-8F73-3639DA89D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6BEDD-7C30-49BC-9240-7F89933A6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B4CE1-93B3-42D9-8426-C3654A7A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2B318-1A44-4BDE-BDF8-6AE30F62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36DA1-20E4-405E-9B08-87E396E0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C7D0-2BA5-4B9E-8DE2-88BC6115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A8CCF-EEC3-42ED-86D9-27D7E6A7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6C904-E4F4-46BB-A583-14E711B73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02BEE-1256-4A5D-A0EA-FA5400A99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3502A-375C-4E38-8C2E-CFC172BEA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815DE-4DDB-488C-B56F-089F8C2F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662F3-8D01-4323-8AC5-4D0C0C1B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13818-0B57-4CD9-8362-E96CABA2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E109-3C58-4499-8A2E-DA73EF67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2D386-E305-4DE6-807B-8BE4FF67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584A3-2BC5-4324-A45C-55795647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6240F-2ADC-426E-9E04-2C96C2C3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723B3-AF10-4D5F-82B4-9F022FE6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CC76A-D015-4E1D-90E1-B34E8B28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6B855-581A-489E-BBC7-31935E9B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79EA-8EF3-49AA-BF52-6A505BCB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F3B88-9D93-4319-93D0-E285FAD5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E3DFA-75CD-4F4D-AEA8-812B76F73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5EAE0-B681-45C3-B6EA-3E36A158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AEE23-0B8D-4B47-8244-1EE33A40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84A31-0A40-4CD4-8FBD-4D5941C0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EAAC-1CA0-4DF0-8809-04595EE7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6448B-F72E-4F38-A9E6-B7B462D0C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74E6B-2D83-48F0-8BB0-90C058A5C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C05D2-2518-49FB-9832-378C5F72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80107-100E-4301-9BCE-17A1AFE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7EA76-2E0B-4F18-A546-475D7195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033B5-08A4-4E72-90DF-8267711D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2398C-D20E-4193-97B8-D8C0458C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36DE9-8D80-4870-98F0-E43CDA8E2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AF8A-3290-4E9F-B6E3-CE150DCFEB7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0632-949F-4B80-BDEE-9979FCBD7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EE740-3A87-43BD-91A4-088BFBC1D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93D4-7413-4BF9-A8A6-8506488E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C6637-7077-4BF2-AD51-211398D81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54587" y="3481"/>
            <a:ext cx="12069699" cy="6767478"/>
            <a:chOff x="61214" y="75465"/>
            <a:chExt cx="12069699" cy="6767478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61214" y="104882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00842" y="6286352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614077" y="6286352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614077" y="7546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268932"/>
              <a:ext cx="11224591" cy="63902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D32226A-A6A2-402A-A20F-967EBF43DE4A}"/>
              </a:ext>
            </a:extLst>
          </p:cNvPr>
          <p:cNvSpPr/>
          <p:nvPr/>
        </p:nvSpPr>
        <p:spPr>
          <a:xfrm>
            <a:off x="4511869" y="46965"/>
            <a:ext cx="2183643" cy="842607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যুক্তবর্ণ চিনি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ECA702-3511-4A03-9D47-64BFAE09132E}"/>
              </a:ext>
            </a:extLst>
          </p:cNvPr>
          <p:cNvSpPr/>
          <p:nvPr/>
        </p:nvSpPr>
        <p:spPr>
          <a:xfrm>
            <a:off x="1260359" y="1073384"/>
            <a:ext cx="9635319" cy="17536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EFC7C-0D6B-4378-B333-C13ECA896506}"/>
              </a:ext>
            </a:extLst>
          </p:cNvPr>
          <p:cNvSpPr txBox="1"/>
          <p:nvPr/>
        </p:nvSpPr>
        <p:spPr>
          <a:xfrm>
            <a:off x="1521176" y="1596275"/>
            <a:ext cx="141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মুক্তিযুদ্ধ</a:t>
            </a:r>
            <a:endParaRPr lang="en-US" sz="4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013AA0-2995-49DF-9B57-89AE242CF789}"/>
              </a:ext>
            </a:extLst>
          </p:cNvPr>
          <p:cNvSpPr txBox="1"/>
          <p:nvPr/>
        </p:nvSpPr>
        <p:spPr>
          <a:xfrm>
            <a:off x="4511869" y="1164219"/>
            <a:ext cx="70968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ক্ত</a:t>
            </a:r>
            <a:endParaRPr lang="en-US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6099E-9F27-4DC4-B739-0E728A12C74E}"/>
              </a:ext>
            </a:extLst>
          </p:cNvPr>
          <p:cNvSpPr txBox="1"/>
          <p:nvPr/>
        </p:nvSpPr>
        <p:spPr>
          <a:xfrm>
            <a:off x="4511869" y="2079093"/>
            <a:ext cx="70968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দ্ধ</a:t>
            </a:r>
            <a:endParaRPr lang="en-US" sz="36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5507CC-B678-40A3-96F0-EBAD265E0ADC}"/>
              </a:ext>
            </a:extLst>
          </p:cNvPr>
          <p:cNvSpPr/>
          <p:nvPr/>
        </p:nvSpPr>
        <p:spPr>
          <a:xfrm>
            <a:off x="1278340" y="2909939"/>
            <a:ext cx="9635319" cy="15839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14E3D-0CBB-486B-B363-3E5A29CFE3D8}"/>
              </a:ext>
            </a:extLst>
          </p:cNvPr>
          <p:cNvSpPr txBox="1"/>
          <p:nvPr/>
        </p:nvSpPr>
        <p:spPr>
          <a:xfrm>
            <a:off x="1521176" y="3289054"/>
            <a:ext cx="141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বঙ্গবন্ধু</a:t>
            </a:r>
            <a:endParaRPr lang="en-US" sz="4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76AEAF-C3FB-4F22-A760-7C6C8C4AF309}"/>
              </a:ext>
            </a:extLst>
          </p:cNvPr>
          <p:cNvSpPr txBox="1"/>
          <p:nvPr/>
        </p:nvSpPr>
        <p:spPr>
          <a:xfrm>
            <a:off x="4511869" y="2965888"/>
            <a:ext cx="70968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ঙ্গ</a:t>
            </a:r>
            <a:endParaRPr lang="en-US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0139C6-0717-43F3-82F3-17499080CC03}"/>
              </a:ext>
            </a:extLst>
          </p:cNvPr>
          <p:cNvSpPr txBox="1"/>
          <p:nvPr/>
        </p:nvSpPr>
        <p:spPr>
          <a:xfrm>
            <a:off x="4511869" y="3774537"/>
            <a:ext cx="70968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ন্ধ</a:t>
            </a:r>
            <a:endParaRPr lang="en-US" sz="36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758D8D-3020-43D1-B1B5-8AB4D0911923}"/>
              </a:ext>
            </a:extLst>
          </p:cNvPr>
          <p:cNvSpPr/>
          <p:nvPr/>
        </p:nvSpPr>
        <p:spPr>
          <a:xfrm>
            <a:off x="1278339" y="4568687"/>
            <a:ext cx="9635319" cy="9292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FC78C-4D6A-49D4-826D-FA10FDD79A0F}"/>
              </a:ext>
            </a:extLst>
          </p:cNvPr>
          <p:cNvSpPr txBox="1"/>
          <p:nvPr/>
        </p:nvSpPr>
        <p:spPr>
          <a:xfrm>
            <a:off x="1497669" y="4643347"/>
            <a:ext cx="141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স্বাধীন</a:t>
            </a:r>
            <a:endParaRPr lang="en-US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59688-D4E6-4DF3-BEA9-DEA80480CE13}"/>
              </a:ext>
            </a:extLst>
          </p:cNvPr>
          <p:cNvSpPr txBox="1"/>
          <p:nvPr/>
        </p:nvSpPr>
        <p:spPr>
          <a:xfrm>
            <a:off x="4511869" y="4712736"/>
            <a:ext cx="70968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স্ব</a:t>
            </a:r>
            <a:endParaRPr lang="en-US" sz="36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7A782B-56AC-45D9-86CB-E64074382942}"/>
              </a:ext>
            </a:extLst>
          </p:cNvPr>
          <p:cNvSpPr/>
          <p:nvPr/>
        </p:nvSpPr>
        <p:spPr>
          <a:xfrm>
            <a:off x="1291591" y="5593735"/>
            <a:ext cx="9635319" cy="912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44C70-BF46-4BF5-8AC9-EE947FA07983}"/>
              </a:ext>
            </a:extLst>
          </p:cNvPr>
          <p:cNvSpPr txBox="1"/>
          <p:nvPr/>
        </p:nvSpPr>
        <p:spPr>
          <a:xfrm>
            <a:off x="1434543" y="5515423"/>
            <a:ext cx="176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পাকিস্তান</a:t>
            </a:r>
            <a:endParaRPr lang="en-US" sz="4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9D1F9B-9698-4B92-9150-07128F44F641}"/>
              </a:ext>
            </a:extLst>
          </p:cNvPr>
          <p:cNvSpPr txBox="1"/>
          <p:nvPr/>
        </p:nvSpPr>
        <p:spPr>
          <a:xfrm>
            <a:off x="4511869" y="5681659"/>
            <a:ext cx="70968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স্ত</a:t>
            </a:r>
            <a:endParaRPr lang="en-US" sz="3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DF1A4E-EEDB-423B-984C-A2F618CD16BC}"/>
              </a:ext>
            </a:extLst>
          </p:cNvPr>
          <p:cNvSpPr txBox="1"/>
          <p:nvPr/>
        </p:nvSpPr>
        <p:spPr>
          <a:xfrm>
            <a:off x="6218573" y="1156189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ক</a:t>
            </a:r>
            <a:endParaRPr lang="en-US" sz="3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4BD270-4DFA-4104-9137-CC63CC9D3A3D}"/>
              </a:ext>
            </a:extLst>
          </p:cNvPr>
          <p:cNvSpPr txBox="1"/>
          <p:nvPr/>
        </p:nvSpPr>
        <p:spPr>
          <a:xfrm>
            <a:off x="7467439" y="1164219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ত</a:t>
            </a:r>
            <a:endParaRPr lang="en-US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5EB7C0-C0CB-4077-BE20-F8586245F432}"/>
              </a:ext>
            </a:extLst>
          </p:cNvPr>
          <p:cNvSpPr txBox="1"/>
          <p:nvPr/>
        </p:nvSpPr>
        <p:spPr>
          <a:xfrm>
            <a:off x="6218572" y="2090132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দ</a:t>
            </a:r>
            <a:endParaRPr lang="en-US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C813F1-B2ED-4FBB-9BC1-9C7F7EA12723}"/>
              </a:ext>
            </a:extLst>
          </p:cNvPr>
          <p:cNvSpPr txBox="1"/>
          <p:nvPr/>
        </p:nvSpPr>
        <p:spPr>
          <a:xfrm>
            <a:off x="7467438" y="2067388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ধ</a:t>
            </a:r>
            <a:endParaRPr lang="en-U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C26312-143B-42FF-8EBE-017F955A7B3F}"/>
              </a:ext>
            </a:extLst>
          </p:cNvPr>
          <p:cNvSpPr txBox="1"/>
          <p:nvPr/>
        </p:nvSpPr>
        <p:spPr>
          <a:xfrm>
            <a:off x="6151817" y="2996666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ঙ</a:t>
            </a:r>
            <a:endParaRPr lang="en-US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BFE488-2C25-4CC4-9B2A-C4859FB190A7}"/>
              </a:ext>
            </a:extLst>
          </p:cNvPr>
          <p:cNvSpPr txBox="1"/>
          <p:nvPr/>
        </p:nvSpPr>
        <p:spPr>
          <a:xfrm>
            <a:off x="7444096" y="3005523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গ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7E8238-42C6-4B19-A55F-66AEAE94DABE}"/>
              </a:ext>
            </a:extLst>
          </p:cNvPr>
          <p:cNvSpPr txBox="1"/>
          <p:nvPr/>
        </p:nvSpPr>
        <p:spPr>
          <a:xfrm>
            <a:off x="6174073" y="3785702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ন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037D19-204E-4B25-8A1A-44FA60F44553}"/>
              </a:ext>
            </a:extLst>
          </p:cNvPr>
          <p:cNvSpPr txBox="1"/>
          <p:nvPr/>
        </p:nvSpPr>
        <p:spPr>
          <a:xfrm>
            <a:off x="7444096" y="3772373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ধ</a:t>
            </a:r>
            <a:endParaRPr lang="en-US" sz="3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90F242-3869-4D5B-A819-774CE20753DC}"/>
              </a:ext>
            </a:extLst>
          </p:cNvPr>
          <p:cNvSpPr txBox="1"/>
          <p:nvPr/>
        </p:nvSpPr>
        <p:spPr>
          <a:xfrm>
            <a:off x="6180403" y="4736446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স</a:t>
            </a:r>
            <a:endParaRPr lang="en-US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645F3-91E3-432C-9173-4D079F398F2B}"/>
              </a:ext>
            </a:extLst>
          </p:cNvPr>
          <p:cNvSpPr txBox="1"/>
          <p:nvPr/>
        </p:nvSpPr>
        <p:spPr>
          <a:xfrm>
            <a:off x="7568577" y="4736446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ব</a:t>
            </a:r>
            <a:endParaRPr lang="en-US" sz="3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EC4EF-2DF5-4AA0-8737-7EE5697F954F}"/>
              </a:ext>
            </a:extLst>
          </p:cNvPr>
          <p:cNvSpPr txBox="1"/>
          <p:nvPr/>
        </p:nvSpPr>
        <p:spPr>
          <a:xfrm>
            <a:off x="6132307" y="5709600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স</a:t>
            </a:r>
            <a:endParaRPr lang="en-US" sz="3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F5EB84-CE23-46EC-9AC9-F8AC2F5E92F8}"/>
              </a:ext>
            </a:extLst>
          </p:cNvPr>
          <p:cNvSpPr txBox="1"/>
          <p:nvPr/>
        </p:nvSpPr>
        <p:spPr>
          <a:xfrm>
            <a:off x="7607856" y="5699762"/>
            <a:ext cx="60679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821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80383E-1B32-49DA-9914-2D7BB807A18A}"/>
              </a:ext>
            </a:extLst>
          </p:cNvPr>
          <p:cNvSpPr txBox="1"/>
          <p:nvPr/>
        </p:nvSpPr>
        <p:spPr>
          <a:xfrm>
            <a:off x="3737114" y="410817"/>
            <a:ext cx="6135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ি 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ে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ি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গল্প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শুনি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7" descr="C:\Users\NAGPS\Desktop\map\Bangladesh_divisions_bn.svg.png">
            <a:extLst>
              <a:ext uri="{FF2B5EF4-FFF2-40B4-BE49-F238E27FC236}">
                <a16:creationId xmlns:a16="http://schemas.microsoft.com/office/drawing/2014/main" id="{026F0668-4392-43A1-90EE-A50DF8A1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845" y="1135270"/>
            <a:ext cx="3955776" cy="4141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EA0DFE-7B43-41E4-A520-D5038EBBCCA2}"/>
              </a:ext>
            </a:extLst>
          </p:cNvPr>
          <p:cNvSpPr txBox="1"/>
          <p:nvPr/>
        </p:nvSpPr>
        <p:spPr>
          <a:xfrm>
            <a:off x="3988905" y="5524501"/>
            <a:ext cx="489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আমাদের</a:t>
            </a:r>
            <a:r>
              <a:rPr lang="en-US" sz="4000" dirty="0"/>
              <a:t> </a:t>
            </a:r>
            <a:r>
              <a:rPr lang="en-US" sz="4000" dirty="0" err="1"/>
              <a:t>দেশ</a:t>
            </a:r>
            <a:r>
              <a:rPr lang="en-US" sz="4000" dirty="0"/>
              <a:t> </a:t>
            </a:r>
            <a:r>
              <a:rPr lang="en-US" sz="4000" dirty="0" err="1"/>
              <a:t>বাংলাদেশ</a:t>
            </a:r>
            <a:r>
              <a:rPr lang="en-US" sz="4000" dirty="0"/>
              <a:t>।</a:t>
            </a:r>
          </a:p>
        </p:txBody>
      </p:sp>
      <p:pic>
        <p:nvPicPr>
          <p:cNvPr id="11" name="Picture 2" descr="C:\Users\NAGPS\Desktop\map\map.jpg">
            <a:extLst>
              <a:ext uri="{FF2B5EF4-FFF2-40B4-BE49-F238E27FC236}">
                <a16:creationId xmlns:a16="http://schemas.microsoft.com/office/drawing/2014/main" id="{5F6DD9BE-A183-4068-A029-9C49A260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2139" y="1135270"/>
            <a:ext cx="3962400" cy="4141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6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49C5BA7-C53F-4292-B731-2E464171D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96" y="715615"/>
            <a:ext cx="4045227" cy="414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891A6B-8905-48AC-803B-1A5AE830964E}"/>
              </a:ext>
            </a:extLst>
          </p:cNvPr>
          <p:cNvSpPr txBox="1"/>
          <p:nvPr/>
        </p:nvSpPr>
        <p:spPr>
          <a:xfrm>
            <a:off x="2140227" y="5314673"/>
            <a:ext cx="830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এ দেশ যুদ্ধ করে স্বাধীন হয়েছে। সে এক বিরাট ঘটনা।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A224C-6E1A-4333-A988-0290DE9C6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66" y="715615"/>
            <a:ext cx="3896139" cy="414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48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3F0B95E-A495-49B6-827B-B91EB0CFC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9" y="628239"/>
            <a:ext cx="3497467" cy="420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7D62C-9CDA-40B3-B8B7-E4DB63ECF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1" y="628239"/>
            <a:ext cx="3514579" cy="424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CE206B-70EA-41D9-8B85-77F6CD83F781}"/>
              </a:ext>
            </a:extLst>
          </p:cNvPr>
          <p:cNvSpPr txBox="1"/>
          <p:nvPr/>
        </p:nvSpPr>
        <p:spPr>
          <a:xfrm>
            <a:off x="2567058" y="5292876"/>
            <a:ext cx="762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পাকিস্তানিরা বাঙালিদের ওপর হামলা করল।</a:t>
            </a: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E7ACDF-04BA-4FFE-9E55-B21991569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32" y="628239"/>
            <a:ext cx="3514578" cy="4295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35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48EA7A9-16E5-4B5A-9132-0308D3C77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83" y="537833"/>
            <a:ext cx="4518992" cy="4664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11A70D-0E55-42AB-9BD8-8C0B2B9B2C72}"/>
              </a:ext>
            </a:extLst>
          </p:cNvPr>
          <p:cNvSpPr txBox="1"/>
          <p:nvPr/>
        </p:nvSpPr>
        <p:spPr>
          <a:xfrm>
            <a:off x="2630559" y="5440906"/>
            <a:ext cx="73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তখন মুক্তিযুদ্ধের ডাক দিলেন বঙ্গবন্ধু।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46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5FB26C-D446-4E11-A57F-5A93CD4841E6}"/>
              </a:ext>
            </a:extLst>
          </p:cNvPr>
          <p:cNvSpPr txBox="1"/>
          <p:nvPr/>
        </p:nvSpPr>
        <p:spPr>
          <a:xfrm>
            <a:off x="3484075" y="5155927"/>
            <a:ext cx="489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তিনি আমাদের মহান নেতা।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1184EE-6968-4F0B-9E34-DE7AE886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75" y="555764"/>
            <a:ext cx="4493734" cy="433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600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9D6F866-9D35-4671-A721-6970AFF8C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90" y="582547"/>
            <a:ext cx="3945837" cy="433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4CECE0-4029-455B-A988-6B8E30335825}"/>
              </a:ext>
            </a:extLst>
          </p:cNvPr>
          <p:cNvSpPr txBox="1"/>
          <p:nvPr/>
        </p:nvSpPr>
        <p:spPr>
          <a:xfrm>
            <a:off x="848142" y="5167533"/>
            <a:ext cx="489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তাঁর নাম শেখ মুজিবুর রহমান।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7803B-F746-47BD-88F1-EE42D1936A75}"/>
              </a:ext>
            </a:extLst>
          </p:cNvPr>
          <p:cNvSpPr txBox="1"/>
          <p:nvPr/>
        </p:nvSpPr>
        <p:spPr>
          <a:xfrm>
            <a:off x="5729908" y="5167533"/>
            <a:ext cx="489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তিনি আমাদের জাতির পিতা।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96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E862200-70A0-4B00-89C1-D94C85968881}"/>
              </a:ext>
            </a:extLst>
          </p:cNvPr>
          <p:cNvSpPr/>
          <p:nvPr/>
        </p:nvSpPr>
        <p:spPr>
          <a:xfrm>
            <a:off x="3511826" y="510209"/>
            <a:ext cx="4731026" cy="128546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সরব</a:t>
            </a:r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পাঠ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D781F-4EB9-4BF8-A715-EDC3B77E226F}"/>
              </a:ext>
            </a:extLst>
          </p:cNvPr>
          <p:cNvSpPr txBox="1"/>
          <p:nvPr/>
        </p:nvSpPr>
        <p:spPr>
          <a:xfrm>
            <a:off x="3836504" y="1895062"/>
            <a:ext cx="44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বাংলা বইর ৭১ পৃষ্ঠা খুলে পড়।</a:t>
            </a:r>
            <a:endParaRPr lang="en-US" sz="3600" dirty="0"/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4C0E965F-66EA-4EA1-8AEC-8D1ED09681E3}"/>
              </a:ext>
            </a:extLst>
          </p:cNvPr>
          <p:cNvSpPr/>
          <p:nvPr/>
        </p:nvSpPr>
        <p:spPr>
          <a:xfrm>
            <a:off x="3723862" y="2592313"/>
            <a:ext cx="4002156" cy="344859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A731C-7CC4-4F43-A072-13617D37A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60" y="3097840"/>
            <a:ext cx="2703444" cy="28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2188A4-84B7-4BA6-BAEA-FD062C804DA1}"/>
              </a:ext>
            </a:extLst>
          </p:cNvPr>
          <p:cNvSpPr txBox="1"/>
          <p:nvPr/>
        </p:nvSpPr>
        <p:spPr>
          <a:xfrm>
            <a:off x="4104861" y="616316"/>
            <a:ext cx="398227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/>
              <a:t>শব্দার্থ জেনে নেই</a:t>
            </a:r>
            <a:endParaRPr lang="en-US" sz="5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CCE0C-7D1E-42B7-B2C3-29CC22BC4A9D}"/>
              </a:ext>
            </a:extLst>
          </p:cNvPr>
          <p:cNvSpPr txBox="1"/>
          <p:nvPr/>
        </p:nvSpPr>
        <p:spPr>
          <a:xfrm>
            <a:off x="3067878" y="3275338"/>
            <a:ext cx="19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মুক্তিযুদ্ধ</a:t>
            </a:r>
            <a:endParaRPr lang="en-US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5F9AC-3338-45BE-8736-128C39CE170D}"/>
              </a:ext>
            </a:extLst>
          </p:cNvPr>
          <p:cNvSpPr txBox="1"/>
          <p:nvPr/>
        </p:nvSpPr>
        <p:spPr>
          <a:xfrm>
            <a:off x="3067879" y="4587702"/>
            <a:ext cx="19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স্বাধীন</a:t>
            </a:r>
            <a:endParaRPr lang="en-US" sz="4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4AC30-881B-4FD0-8CE0-E130D34D970C}"/>
              </a:ext>
            </a:extLst>
          </p:cNvPr>
          <p:cNvSpPr txBox="1"/>
          <p:nvPr/>
        </p:nvSpPr>
        <p:spPr>
          <a:xfrm>
            <a:off x="3067878" y="1962974"/>
            <a:ext cx="1550504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/>
              <a:t>হামলা</a:t>
            </a:r>
            <a:endParaRPr lang="en-US" sz="4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DC7F9-8776-416B-B6A8-040AB76DA214}"/>
              </a:ext>
            </a:extLst>
          </p:cNvPr>
          <p:cNvSpPr txBox="1"/>
          <p:nvPr/>
        </p:nvSpPr>
        <p:spPr>
          <a:xfrm>
            <a:off x="6003234" y="1970627"/>
            <a:ext cx="1908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আক্রমণ</a:t>
            </a:r>
            <a:endParaRPr lang="en-US" sz="4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FE5F08-6D63-4A81-8EAD-5E5026874123}"/>
              </a:ext>
            </a:extLst>
          </p:cNvPr>
          <p:cNvSpPr txBox="1"/>
          <p:nvPr/>
        </p:nvSpPr>
        <p:spPr>
          <a:xfrm>
            <a:off x="6003234" y="3215309"/>
            <a:ext cx="412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মুক্তির জন্য যে যুদ্ধ</a:t>
            </a:r>
            <a:endParaRPr lang="en-US" sz="4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7B3F1-5CEC-48BA-B32E-8E8AD1FC813A}"/>
              </a:ext>
            </a:extLst>
          </p:cNvPr>
          <p:cNvSpPr txBox="1"/>
          <p:nvPr/>
        </p:nvSpPr>
        <p:spPr>
          <a:xfrm>
            <a:off x="6096000" y="4587701"/>
            <a:ext cx="459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অন্যের অধীন নয়</a:t>
            </a:r>
            <a:endParaRPr lang="en-US" sz="4800" b="1" dirty="0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62163E56-7A84-4AD7-B70E-D0BDC4598553}"/>
              </a:ext>
            </a:extLst>
          </p:cNvPr>
          <p:cNvSpPr/>
          <p:nvPr/>
        </p:nvSpPr>
        <p:spPr>
          <a:xfrm>
            <a:off x="4770781" y="2168551"/>
            <a:ext cx="1205949" cy="26374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69B8BD87-6BA3-4131-8EEC-31149ECAF589}"/>
              </a:ext>
            </a:extLst>
          </p:cNvPr>
          <p:cNvSpPr/>
          <p:nvPr/>
        </p:nvSpPr>
        <p:spPr>
          <a:xfrm>
            <a:off x="4797283" y="3498784"/>
            <a:ext cx="1205949" cy="26374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3582DA3E-2979-406E-8966-FECA5496A8D7}"/>
              </a:ext>
            </a:extLst>
          </p:cNvPr>
          <p:cNvSpPr/>
          <p:nvPr/>
        </p:nvSpPr>
        <p:spPr>
          <a:xfrm>
            <a:off x="4697895" y="4799276"/>
            <a:ext cx="1205949" cy="26374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mage result for grass png">
            <a:extLst>
              <a:ext uri="{FF2B5EF4-FFF2-40B4-BE49-F238E27FC236}">
                <a16:creationId xmlns:a16="http://schemas.microsoft.com/office/drawing/2014/main" id="{15525454-69F3-4CF6-8D92-D3C1E742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4949381"/>
            <a:ext cx="11264348" cy="15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2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2188A4-84B7-4BA6-BAEA-FD062C804DA1}"/>
              </a:ext>
            </a:extLst>
          </p:cNvPr>
          <p:cNvSpPr txBox="1"/>
          <p:nvPr/>
        </p:nvSpPr>
        <p:spPr>
          <a:xfrm>
            <a:off x="4277137" y="606352"/>
            <a:ext cx="419431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/>
              <a:t>শব্দার্থ জেনে নেই</a:t>
            </a:r>
            <a:endParaRPr lang="en-US" sz="5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B65F4-7980-4F86-A64F-5ACB52B906E4}"/>
              </a:ext>
            </a:extLst>
          </p:cNvPr>
          <p:cNvSpPr txBox="1"/>
          <p:nvPr/>
        </p:nvSpPr>
        <p:spPr>
          <a:xfrm>
            <a:off x="3097694" y="4025502"/>
            <a:ext cx="117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পিতা</a:t>
            </a:r>
            <a:endParaRPr lang="en-US" sz="4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48139-7222-4081-A53A-6E0D602271D7}"/>
              </a:ext>
            </a:extLst>
          </p:cNvPr>
          <p:cNvSpPr txBox="1"/>
          <p:nvPr/>
        </p:nvSpPr>
        <p:spPr>
          <a:xfrm>
            <a:off x="3157330" y="2001502"/>
            <a:ext cx="1908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বিরাট</a:t>
            </a:r>
            <a:endParaRPr lang="en-US" sz="4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8317A-2184-4AA7-A945-3E7FB89F347B}"/>
              </a:ext>
            </a:extLst>
          </p:cNvPr>
          <p:cNvSpPr txBox="1"/>
          <p:nvPr/>
        </p:nvSpPr>
        <p:spPr>
          <a:xfrm>
            <a:off x="3157330" y="3084291"/>
            <a:ext cx="117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মহান</a:t>
            </a:r>
            <a:endParaRPr lang="en-US" sz="4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E6045C-3D2B-4631-9038-C44334713D5A}"/>
              </a:ext>
            </a:extLst>
          </p:cNvPr>
          <p:cNvSpPr txBox="1"/>
          <p:nvPr/>
        </p:nvSpPr>
        <p:spPr>
          <a:xfrm>
            <a:off x="6667499" y="2001502"/>
            <a:ext cx="117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বড়</a:t>
            </a:r>
            <a:endParaRPr lang="en-US" sz="4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69327-FC0E-4206-8785-AF13876B3603}"/>
              </a:ext>
            </a:extLst>
          </p:cNvPr>
          <p:cNvSpPr txBox="1"/>
          <p:nvPr/>
        </p:nvSpPr>
        <p:spPr>
          <a:xfrm>
            <a:off x="6667498" y="2938090"/>
            <a:ext cx="117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উদার</a:t>
            </a:r>
            <a:endParaRPr lang="en-US" sz="4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5A7C6-6049-4179-92BF-7E6F777D47F8}"/>
              </a:ext>
            </a:extLst>
          </p:cNvPr>
          <p:cNvSpPr txBox="1"/>
          <p:nvPr/>
        </p:nvSpPr>
        <p:spPr>
          <a:xfrm>
            <a:off x="6735422" y="3947996"/>
            <a:ext cx="117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বাবা</a:t>
            </a:r>
            <a:endParaRPr lang="en-US" sz="4800" b="1" dirty="0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97F2C9D9-388D-4B60-93C2-2B9DE432F345}"/>
              </a:ext>
            </a:extLst>
          </p:cNvPr>
          <p:cNvSpPr/>
          <p:nvPr/>
        </p:nvSpPr>
        <p:spPr>
          <a:xfrm>
            <a:off x="4890051" y="2157432"/>
            <a:ext cx="1205949" cy="26374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C468D790-A3AE-4B4C-835E-0356AFC21F25}"/>
              </a:ext>
            </a:extLst>
          </p:cNvPr>
          <p:cNvSpPr/>
          <p:nvPr/>
        </p:nvSpPr>
        <p:spPr>
          <a:xfrm>
            <a:off x="4921528" y="3207627"/>
            <a:ext cx="1205949" cy="26374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49C9FF42-ED2A-47F7-9FAF-41B30DBF41DF}"/>
              </a:ext>
            </a:extLst>
          </p:cNvPr>
          <p:cNvSpPr/>
          <p:nvPr/>
        </p:nvSpPr>
        <p:spPr>
          <a:xfrm>
            <a:off x="4977842" y="4177259"/>
            <a:ext cx="1205949" cy="26374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 result for grass png">
            <a:extLst>
              <a:ext uri="{FF2B5EF4-FFF2-40B4-BE49-F238E27FC236}">
                <a16:creationId xmlns:a16="http://schemas.microsoft.com/office/drawing/2014/main" id="{4240BD35-083D-4711-BA17-F82D45BD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4586865"/>
            <a:ext cx="11224591" cy="189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http://wallpapershdfine.com/wp-content/gallery/hd-wallpapers-of-nature/hd-wallpapers-hd-nature-wallpapers.jpg">
            <a:extLst>
              <a:ext uri="{FF2B5EF4-FFF2-40B4-BE49-F238E27FC236}">
                <a16:creationId xmlns:a16="http://schemas.microsoft.com/office/drawing/2014/main" id="{4307887C-C735-401F-9F68-77F432822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3"/>
          <a:stretch/>
        </p:blipFill>
        <p:spPr bwMode="auto">
          <a:xfrm>
            <a:off x="212034" y="208722"/>
            <a:ext cx="11767931" cy="6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AC2267-8191-4B37-A2A9-3E1B496AD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1" y="513520"/>
            <a:ext cx="5511049" cy="4340088"/>
          </a:xfrm>
          <a:prstGeom prst="rect">
            <a:avLst/>
          </a:prstGeom>
        </p:spPr>
      </p:pic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B63B82CB-3A16-41E5-B969-84C2088DF1C1}"/>
              </a:ext>
            </a:extLst>
          </p:cNvPr>
          <p:cNvSpPr/>
          <p:nvPr/>
        </p:nvSpPr>
        <p:spPr>
          <a:xfrm>
            <a:off x="6760463" y="364434"/>
            <a:ext cx="4714065" cy="4638261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</a:t>
            </a: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3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65651" y="162339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29B261-B31B-4D36-BD17-D98964634E8C}"/>
              </a:ext>
            </a:extLst>
          </p:cNvPr>
          <p:cNvSpPr/>
          <p:nvPr/>
        </p:nvSpPr>
        <p:spPr>
          <a:xfrm>
            <a:off x="1427093" y="514050"/>
            <a:ext cx="2226366" cy="11529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</a:rPr>
              <a:t>দলীয় কাজ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26FD4-0EB3-4038-9BEF-59EF06392ECC}"/>
              </a:ext>
            </a:extLst>
          </p:cNvPr>
          <p:cNvSpPr txBox="1"/>
          <p:nvPr/>
        </p:nvSpPr>
        <p:spPr>
          <a:xfrm>
            <a:off x="4583594" y="836400"/>
            <a:ext cx="3805033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প্রশ্নগুলির উত্তর দাও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F7823-775A-4E22-84C4-B83BBDA8D2DF}"/>
              </a:ext>
            </a:extLst>
          </p:cNvPr>
          <p:cNvSpPr txBox="1"/>
          <p:nvPr/>
        </p:nvSpPr>
        <p:spPr>
          <a:xfrm>
            <a:off x="2020957" y="2168587"/>
            <a:ext cx="2226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গোলাপ দল :</a:t>
            </a:r>
            <a:endParaRPr 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78C91-93F4-48C1-BAFC-83531BEB0F97}"/>
              </a:ext>
            </a:extLst>
          </p:cNvPr>
          <p:cNvSpPr txBox="1"/>
          <p:nvPr/>
        </p:nvSpPr>
        <p:spPr>
          <a:xfrm>
            <a:off x="4638261" y="2238625"/>
            <a:ext cx="5532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গল্পের মহান মানুষের নাম কী ?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CA033E-7672-4447-8255-0DE2F1629158}"/>
              </a:ext>
            </a:extLst>
          </p:cNvPr>
          <p:cNvSpPr txBox="1"/>
          <p:nvPr/>
        </p:nvSpPr>
        <p:spPr>
          <a:xfrm>
            <a:off x="2110410" y="3207506"/>
            <a:ext cx="220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জবা দল 	:</a:t>
            </a:r>
            <a:endParaRPr lang="en-US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0C58F-CF28-45A5-8E72-72DF24A0D2C6}"/>
              </a:ext>
            </a:extLst>
          </p:cNvPr>
          <p:cNvSpPr txBox="1"/>
          <p:nvPr/>
        </p:nvSpPr>
        <p:spPr>
          <a:xfrm>
            <a:off x="4583594" y="3238283"/>
            <a:ext cx="533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কে মুক্তিযুদ্ধের ডাক দিলেন ?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D5CB6-7BFD-4F6C-B960-7DDCE4CDBD5F}"/>
              </a:ext>
            </a:extLst>
          </p:cNvPr>
          <p:cNvSpPr txBox="1"/>
          <p:nvPr/>
        </p:nvSpPr>
        <p:spPr>
          <a:xfrm>
            <a:off x="2020957" y="4303529"/>
            <a:ext cx="235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বেলি দল 	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EB0E2-832F-4725-AF5F-41838D7F91DC}"/>
              </a:ext>
            </a:extLst>
          </p:cNvPr>
          <p:cNvSpPr txBox="1"/>
          <p:nvPr/>
        </p:nvSpPr>
        <p:spPr>
          <a:xfrm>
            <a:off x="4638261" y="4328664"/>
            <a:ext cx="533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এ দেশ কীভাবে স্বাধীন হয়েছে ?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19D0A6-E81F-41A0-8B96-BB79855D4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9" y="2230142"/>
            <a:ext cx="745432" cy="646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49456F-D2E5-4D38-9982-D12A9CCBD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31" y="3196942"/>
            <a:ext cx="823620" cy="646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74D486-D4AE-42BA-8A1F-17CB500CB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3096" y="4292335"/>
            <a:ext cx="807055" cy="612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Image result for grass png">
            <a:extLst>
              <a:ext uri="{FF2B5EF4-FFF2-40B4-BE49-F238E27FC236}">
                <a16:creationId xmlns:a16="http://schemas.microsoft.com/office/drawing/2014/main" id="{C37CC911-9A3D-4D75-9B18-E5ABEEB6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" y="4771004"/>
            <a:ext cx="11224591" cy="17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65651" y="135835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28164A-FA41-466D-9841-47D704E0DBCA}"/>
              </a:ext>
            </a:extLst>
          </p:cNvPr>
          <p:cNvSpPr/>
          <p:nvPr/>
        </p:nvSpPr>
        <p:spPr>
          <a:xfrm>
            <a:off x="715619" y="583096"/>
            <a:ext cx="2226366" cy="11529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</a:rPr>
              <a:t>জোড়ায় কাজ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BAECD-C8E1-4F12-A951-95B9E0A3D21A}"/>
              </a:ext>
            </a:extLst>
          </p:cNvPr>
          <p:cNvSpPr txBox="1"/>
          <p:nvPr/>
        </p:nvSpPr>
        <p:spPr>
          <a:xfrm>
            <a:off x="3445566" y="808383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খালিঘরে সঠিক শব্দটি বসাও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E1CD9-97B1-47FD-A6E8-D6F6565AED81}"/>
              </a:ext>
            </a:extLst>
          </p:cNvPr>
          <p:cNvSpPr txBox="1"/>
          <p:nvPr/>
        </p:nvSpPr>
        <p:spPr>
          <a:xfrm>
            <a:off x="1636643" y="3102597"/>
            <a:ext cx="325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১। আমাদের দেশের নাম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893A8-B012-4E1B-9889-7127E0FC9D2F}"/>
              </a:ext>
            </a:extLst>
          </p:cNvPr>
          <p:cNvSpPr txBox="1"/>
          <p:nvPr/>
        </p:nvSpPr>
        <p:spPr>
          <a:xfrm>
            <a:off x="4890052" y="3082767"/>
            <a:ext cx="252453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4023D6-D651-49C3-9352-FEBB0B7783ED}"/>
              </a:ext>
            </a:extLst>
          </p:cNvPr>
          <p:cNvSpPr txBox="1"/>
          <p:nvPr/>
        </p:nvSpPr>
        <p:spPr>
          <a:xfrm>
            <a:off x="1636643" y="3899405"/>
            <a:ext cx="151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২। এ দেশ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25C1D-F6B5-4DA8-9C59-E96803CB02D7}"/>
              </a:ext>
            </a:extLst>
          </p:cNvPr>
          <p:cNvSpPr txBox="1"/>
          <p:nvPr/>
        </p:nvSpPr>
        <p:spPr>
          <a:xfrm>
            <a:off x="5082209" y="3831513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করে স্বাধীন হয়েছে।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65DC4E-6556-4B9B-BE88-65820B71C313}"/>
              </a:ext>
            </a:extLst>
          </p:cNvPr>
          <p:cNvSpPr txBox="1"/>
          <p:nvPr/>
        </p:nvSpPr>
        <p:spPr>
          <a:xfrm>
            <a:off x="1557132" y="4754172"/>
            <a:ext cx="371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৩। মুক্তিযুদ্ধের ডাক দিলেন 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D5C53-B3CD-4E69-B9D5-6A5792438360}"/>
              </a:ext>
            </a:extLst>
          </p:cNvPr>
          <p:cNvSpPr txBox="1"/>
          <p:nvPr/>
        </p:nvSpPr>
        <p:spPr>
          <a:xfrm>
            <a:off x="1636643" y="5550980"/>
            <a:ext cx="5572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৪। আমাদের জাতির পিতার নাম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FD1D2C-9EDC-45A7-AAF0-4B807A391A93}"/>
              </a:ext>
            </a:extLst>
          </p:cNvPr>
          <p:cNvSpPr txBox="1"/>
          <p:nvPr/>
        </p:nvSpPr>
        <p:spPr>
          <a:xfrm>
            <a:off x="3154017" y="3937509"/>
            <a:ext cx="185861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04089F-66DC-4F6D-BF5A-14457AC28108}"/>
              </a:ext>
            </a:extLst>
          </p:cNvPr>
          <p:cNvSpPr txBox="1"/>
          <p:nvPr/>
        </p:nvSpPr>
        <p:spPr>
          <a:xfrm>
            <a:off x="5290932" y="4618332"/>
            <a:ext cx="252453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F6398-198A-43EE-8954-DAFED4350709}"/>
              </a:ext>
            </a:extLst>
          </p:cNvPr>
          <p:cNvSpPr txBox="1"/>
          <p:nvPr/>
        </p:nvSpPr>
        <p:spPr>
          <a:xfrm>
            <a:off x="5946912" y="5506168"/>
            <a:ext cx="534394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F8D1E-D89E-4C54-9428-5B8F67AE5489}"/>
              </a:ext>
            </a:extLst>
          </p:cNvPr>
          <p:cNvSpPr txBox="1"/>
          <p:nvPr/>
        </p:nvSpPr>
        <p:spPr>
          <a:xfrm>
            <a:off x="2975112" y="1854070"/>
            <a:ext cx="71561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যুদ্ধ</a:t>
            </a:r>
            <a:endParaRPr lang="en-US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967DC-E0BC-47BC-AADB-FBF5CC4BC801}"/>
              </a:ext>
            </a:extLst>
          </p:cNvPr>
          <p:cNvSpPr txBox="1"/>
          <p:nvPr/>
        </p:nvSpPr>
        <p:spPr>
          <a:xfrm>
            <a:off x="5537749" y="1843510"/>
            <a:ext cx="326168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শেখ মুজিবুর রহমান</a:t>
            </a:r>
            <a:endParaRPr lang="en-US" sz="3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8B530-257F-42BE-8830-E9C154BB306A}"/>
              </a:ext>
            </a:extLst>
          </p:cNvPr>
          <p:cNvSpPr txBox="1"/>
          <p:nvPr/>
        </p:nvSpPr>
        <p:spPr>
          <a:xfrm>
            <a:off x="8645384" y="1830435"/>
            <a:ext cx="160682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বাংলাদেশ</a:t>
            </a:r>
            <a:endParaRPr lang="en-US" sz="3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567C5E-6434-4973-91E7-80AC304F19B4}"/>
              </a:ext>
            </a:extLst>
          </p:cNvPr>
          <p:cNvSpPr txBox="1"/>
          <p:nvPr/>
        </p:nvSpPr>
        <p:spPr>
          <a:xfrm>
            <a:off x="4065105" y="1873729"/>
            <a:ext cx="116618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/>
              <a:t>বঙ্গবন্ধু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401202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8724 0.1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6015 0.3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13802 0.39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09688 0.53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-46384" y="12001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C1A88C0E-02C2-4C64-905A-9876E9FACB46}"/>
              </a:ext>
            </a:extLst>
          </p:cNvPr>
          <p:cNvSpPr/>
          <p:nvPr/>
        </p:nvSpPr>
        <p:spPr>
          <a:xfrm>
            <a:off x="4094922" y="568211"/>
            <a:ext cx="3578087" cy="1113183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BBC2B-FA6B-4E08-A9EF-7C219FC079F3}"/>
              </a:ext>
            </a:extLst>
          </p:cNvPr>
          <p:cNvSpPr txBox="1"/>
          <p:nvPr/>
        </p:nvSpPr>
        <p:spPr>
          <a:xfrm>
            <a:off x="2232991" y="1768298"/>
            <a:ext cx="6745356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/>
              <a:t>বাম পাশের শব্দের সাথে ডান পাশের শব্দের মিল কর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93803-BD39-40B6-BB64-FA64247C1201}"/>
              </a:ext>
            </a:extLst>
          </p:cNvPr>
          <p:cNvSpPr txBox="1"/>
          <p:nvPr/>
        </p:nvSpPr>
        <p:spPr>
          <a:xfrm>
            <a:off x="2232988" y="2633326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আমাদের দেশ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AC864-7F67-4F96-B90C-6B09EB017E80}"/>
              </a:ext>
            </a:extLst>
          </p:cNvPr>
          <p:cNvSpPr txBox="1"/>
          <p:nvPr/>
        </p:nvSpPr>
        <p:spPr>
          <a:xfrm>
            <a:off x="7673008" y="5030503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বাংলাদেশ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47981-460E-464B-A774-305C6F6A1481}"/>
              </a:ext>
            </a:extLst>
          </p:cNvPr>
          <p:cNvSpPr txBox="1"/>
          <p:nvPr/>
        </p:nvSpPr>
        <p:spPr>
          <a:xfrm>
            <a:off x="2232991" y="3348575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মুক্তিযুদ্ধের ডাক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6916F-CE7F-42F7-BEA3-DFD03C286D39}"/>
              </a:ext>
            </a:extLst>
          </p:cNvPr>
          <p:cNvSpPr txBox="1"/>
          <p:nvPr/>
        </p:nvSpPr>
        <p:spPr>
          <a:xfrm>
            <a:off x="7644404" y="2603335"/>
            <a:ext cx="331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বঙ্গবন্ধু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F7D76-7006-48F2-B248-CF1F7A248D2C}"/>
              </a:ext>
            </a:extLst>
          </p:cNvPr>
          <p:cNvSpPr txBox="1"/>
          <p:nvPr/>
        </p:nvSpPr>
        <p:spPr>
          <a:xfrm>
            <a:off x="1894672" y="4892675"/>
            <a:ext cx="363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জাতির পিতা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AA6644-E969-4B6B-9296-504774F5134D}"/>
              </a:ext>
            </a:extLst>
          </p:cNvPr>
          <p:cNvSpPr txBox="1"/>
          <p:nvPr/>
        </p:nvSpPr>
        <p:spPr>
          <a:xfrm>
            <a:off x="7566991" y="4270578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শেখ মুজিবুর রহমান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75EBD8-ACAA-4452-BFCB-EA474212475C}"/>
              </a:ext>
            </a:extLst>
          </p:cNvPr>
          <p:cNvSpPr txBox="1"/>
          <p:nvPr/>
        </p:nvSpPr>
        <p:spPr>
          <a:xfrm>
            <a:off x="2112490" y="4160048"/>
            <a:ext cx="337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হামলা করল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8FEA3-295B-43EE-8980-FBC890B76593}"/>
              </a:ext>
            </a:extLst>
          </p:cNvPr>
          <p:cNvSpPr txBox="1"/>
          <p:nvPr/>
        </p:nvSpPr>
        <p:spPr>
          <a:xfrm>
            <a:off x="7566991" y="3504831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পাকিস্তানিরা</a:t>
            </a:r>
            <a:endParaRPr lang="en-US" sz="3600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9D46783-BFDD-47C4-9B73-E86EF099204D}"/>
              </a:ext>
            </a:extLst>
          </p:cNvPr>
          <p:cNvSpPr/>
          <p:nvPr/>
        </p:nvSpPr>
        <p:spPr>
          <a:xfrm rot="18164357" flipH="1">
            <a:off x="5914176" y="1942556"/>
            <a:ext cx="107589" cy="42958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547FAE0-DC06-4339-8E2D-E7F60B2373B1}"/>
              </a:ext>
            </a:extLst>
          </p:cNvPr>
          <p:cNvSpPr/>
          <p:nvPr/>
        </p:nvSpPr>
        <p:spPr>
          <a:xfrm rot="15644648">
            <a:off x="5618522" y="2939805"/>
            <a:ext cx="121580" cy="40514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5A02383-4E65-41B2-B81F-6F920B7CF18B}"/>
              </a:ext>
            </a:extLst>
          </p:cNvPr>
          <p:cNvSpPr/>
          <p:nvPr/>
        </p:nvSpPr>
        <p:spPr>
          <a:xfrm rot="15356825">
            <a:off x="6038512" y="1625410"/>
            <a:ext cx="121970" cy="33064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26DFE3F-BA10-4F5F-8076-0EBB99A755C1}"/>
              </a:ext>
            </a:extLst>
          </p:cNvPr>
          <p:cNvSpPr/>
          <p:nvPr/>
        </p:nvSpPr>
        <p:spPr>
          <a:xfrm rot="15548738" flipH="1">
            <a:off x="5756319" y="2231861"/>
            <a:ext cx="122757" cy="3847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20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65651" y="182218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84A7B000-D58B-4B88-B50F-E2AFF60C5356}"/>
              </a:ext>
            </a:extLst>
          </p:cNvPr>
          <p:cNvSpPr/>
          <p:nvPr/>
        </p:nvSpPr>
        <p:spPr>
          <a:xfrm>
            <a:off x="4094922" y="568211"/>
            <a:ext cx="3578087" cy="1113183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EEABD-886E-49DD-BAF4-032AC3BBFDDB}"/>
              </a:ext>
            </a:extLst>
          </p:cNvPr>
          <p:cNvSpPr txBox="1"/>
          <p:nvPr/>
        </p:nvSpPr>
        <p:spPr>
          <a:xfrm>
            <a:off x="3187148" y="1835473"/>
            <a:ext cx="5108713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/>
              <a:t>শব্দের মধ্য থেকে যুক্তবর্ণ খুঁজে বের কর</a:t>
            </a:r>
            <a:endParaRPr lang="en-US" sz="3200" b="1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CEE7B53-D2A0-43D2-9A14-9611CD17D731}"/>
              </a:ext>
            </a:extLst>
          </p:cNvPr>
          <p:cNvSpPr/>
          <p:nvPr/>
        </p:nvSpPr>
        <p:spPr>
          <a:xfrm>
            <a:off x="13006957" y="3774639"/>
            <a:ext cx="518467" cy="58477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648B6-6753-4D81-AC53-2DFC33CBF8AD}"/>
              </a:ext>
            </a:extLst>
          </p:cNvPr>
          <p:cNvSpPr txBox="1"/>
          <p:nvPr/>
        </p:nvSpPr>
        <p:spPr>
          <a:xfrm>
            <a:off x="2998299" y="3033381"/>
            <a:ext cx="100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শক্ত</a:t>
            </a:r>
            <a:endParaRPr lang="en-US" sz="4800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3AA8015-9892-48E4-8C75-904B1B2A582E}"/>
              </a:ext>
            </a:extLst>
          </p:cNvPr>
          <p:cNvSpPr/>
          <p:nvPr/>
        </p:nvSpPr>
        <p:spPr>
          <a:xfrm>
            <a:off x="12915924" y="3218880"/>
            <a:ext cx="518467" cy="58477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46D145F1-F9C8-41E0-AC9E-118D464FA573}"/>
              </a:ext>
            </a:extLst>
          </p:cNvPr>
          <p:cNvSpPr/>
          <p:nvPr/>
        </p:nvSpPr>
        <p:spPr>
          <a:xfrm>
            <a:off x="12928260" y="1526963"/>
            <a:ext cx="518467" cy="58477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9AA775E-A3CD-45D2-AE4C-137A40A84B05}"/>
              </a:ext>
            </a:extLst>
          </p:cNvPr>
          <p:cNvSpPr/>
          <p:nvPr/>
        </p:nvSpPr>
        <p:spPr>
          <a:xfrm>
            <a:off x="12900117" y="1932532"/>
            <a:ext cx="518467" cy="58477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8B390FC-828D-401D-BC06-1AAAD1FAC2DE}"/>
              </a:ext>
            </a:extLst>
          </p:cNvPr>
          <p:cNvSpPr/>
          <p:nvPr/>
        </p:nvSpPr>
        <p:spPr>
          <a:xfrm>
            <a:off x="12900118" y="2721900"/>
            <a:ext cx="518467" cy="58477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662AE53-3CA3-4AB5-87D9-37768E494074}"/>
              </a:ext>
            </a:extLst>
          </p:cNvPr>
          <p:cNvSpPr/>
          <p:nvPr/>
        </p:nvSpPr>
        <p:spPr>
          <a:xfrm>
            <a:off x="12915924" y="2315126"/>
            <a:ext cx="518467" cy="58477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F74DC-F912-41CB-9A3C-1791B6CDE508}"/>
              </a:ext>
            </a:extLst>
          </p:cNvPr>
          <p:cNvSpPr txBox="1"/>
          <p:nvPr/>
        </p:nvSpPr>
        <p:spPr>
          <a:xfrm>
            <a:off x="5801137" y="3014288"/>
            <a:ext cx="100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রক্ত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1513C-0A3C-4E68-90F2-DE56E2E3E654}"/>
              </a:ext>
            </a:extLst>
          </p:cNvPr>
          <p:cNvSpPr txBox="1"/>
          <p:nvPr/>
        </p:nvSpPr>
        <p:spPr>
          <a:xfrm>
            <a:off x="7673009" y="2943642"/>
            <a:ext cx="1749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মঙ্গল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FCF64-8F96-48B1-B32B-B5CACFB3D764}"/>
              </a:ext>
            </a:extLst>
          </p:cNvPr>
          <p:cNvSpPr txBox="1"/>
          <p:nvPr/>
        </p:nvSpPr>
        <p:spPr>
          <a:xfrm>
            <a:off x="2975114" y="4412228"/>
            <a:ext cx="100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অঙ্গ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084C1-E1D2-4720-BB0C-8A046A3D2BF7}"/>
              </a:ext>
            </a:extLst>
          </p:cNvPr>
          <p:cNvSpPr txBox="1"/>
          <p:nvPr/>
        </p:nvSpPr>
        <p:spPr>
          <a:xfrm>
            <a:off x="5741504" y="4411482"/>
            <a:ext cx="100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বন্ধ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BFBB1-074F-4AA5-8A9F-4BCCE2D150AB}"/>
              </a:ext>
            </a:extLst>
          </p:cNvPr>
          <p:cNvSpPr txBox="1"/>
          <p:nvPr/>
        </p:nvSpPr>
        <p:spPr>
          <a:xfrm>
            <a:off x="8044068" y="4442259"/>
            <a:ext cx="100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বদ্ধ</a:t>
            </a:r>
            <a:endParaRPr lang="en-US" sz="4800" dirty="0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6298FD5-8003-4436-B697-98E3CAE4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98" y="4940332"/>
            <a:ext cx="1726919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83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78698 -0.0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49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55664 -0.012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9883 0.0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7734 0.30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67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5586 0.384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36745 0.44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65651" y="162339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35E538-1BBD-422E-B73C-9238B4ED206C}"/>
              </a:ext>
            </a:extLst>
          </p:cNvPr>
          <p:cNvSpPr txBox="1"/>
          <p:nvPr/>
        </p:nvSpPr>
        <p:spPr>
          <a:xfrm>
            <a:off x="3246782" y="861391"/>
            <a:ext cx="5274365" cy="7694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/>
              <a:t>পাঠের সারসংক্ষেপ আলোচনা</a:t>
            </a:r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08866-BC73-4FF8-ACAC-FBFB036CDA8B}"/>
              </a:ext>
            </a:extLst>
          </p:cNvPr>
          <p:cNvSpPr txBox="1"/>
          <p:nvPr/>
        </p:nvSpPr>
        <p:spPr>
          <a:xfrm>
            <a:off x="1934816" y="1945234"/>
            <a:ext cx="762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/>
              <a:t>বাঙালিদের ওপর কারা অত্যাচার করতো ?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CDBF2-81F2-417D-ABF1-16EE093B58ED}"/>
              </a:ext>
            </a:extLst>
          </p:cNvPr>
          <p:cNvSpPr txBox="1"/>
          <p:nvPr/>
        </p:nvSpPr>
        <p:spPr>
          <a:xfrm>
            <a:off x="2385390" y="2613704"/>
            <a:ext cx="613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পাকিস্তানিরা ।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D339E-7462-4FC3-A56A-FAA2841689E4}"/>
              </a:ext>
            </a:extLst>
          </p:cNvPr>
          <p:cNvSpPr txBox="1"/>
          <p:nvPr/>
        </p:nvSpPr>
        <p:spPr>
          <a:xfrm>
            <a:off x="1934815" y="3535339"/>
            <a:ext cx="762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/>
              <a:t>শেখ মুজিবুর রহমানকে বঙ্গবন্ধু বলা হয় কেন ?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184F0-A4EA-4140-A906-4F7C37F7B40D}"/>
              </a:ext>
            </a:extLst>
          </p:cNvPr>
          <p:cNvSpPr txBox="1"/>
          <p:nvPr/>
        </p:nvSpPr>
        <p:spPr>
          <a:xfrm>
            <a:off x="2385390" y="4203809"/>
            <a:ext cx="889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তিনি দেশের জন্য আন্দোলন করেছেন , সংগ্রাম করেছেন। তাই দেশের মানুষ তাঁকে ভালোবেসে বঙ্গবন্ধু উপাধি দিয়েছে।</a:t>
            </a:r>
            <a:endParaRPr lang="en-US" sz="36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41915A7-4435-489F-84B0-598AB23A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24" y="5092733"/>
            <a:ext cx="1726919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724851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65651" y="162339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5A6EF39-3598-4337-8AE4-0ED89A873044}"/>
              </a:ext>
            </a:extLst>
          </p:cNvPr>
          <p:cNvSpPr/>
          <p:nvPr/>
        </p:nvSpPr>
        <p:spPr>
          <a:xfrm>
            <a:off x="808384" y="622854"/>
            <a:ext cx="2292626" cy="116619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C1A8D-0885-4E02-B5AC-3B279A36CA92}"/>
              </a:ext>
            </a:extLst>
          </p:cNvPr>
          <p:cNvSpPr txBox="1"/>
          <p:nvPr/>
        </p:nvSpPr>
        <p:spPr>
          <a:xfrm>
            <a:off x="4137991" y="1081158"/>
            <a:ext cx="4462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প্রশ্নগুলির উত্তর বল</a:t>
            </a:r>
            <a:endParaRPr lang="en-US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43D6D-EF76-4ECC-9F83-F9E9C8CA1B14}"/>
              </a:ext>
            </a:extLst>
          </p:cNvPr>
          <p:cNvSpPr txBox="1"/>
          <p:nvPr/>
        </p:nvSpPr>
        <p:spPr>
          <a:xfrm>
            <a:off x="3654287" y="2579181"/>
            <a:ext cx="4310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১।বঙ্গবন্ধুর নাম কী ?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1C4C5-16AF-43EF-BA88-E060FF74DF93}"/>
              </a:ext>
            </a:extLst>
          </p:cNvPr>
          <p:cNvSpPr txBox="1"/>
          <p:nvPr/>
        </p:nvSpPr>
        <p:spPr>
          <a:xfrm>
            <a:off x="3554895" y="3490005"/>
            <a:ext cx="634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২। কে মুক্তিযুদ্ধের ডাক দিলেন ?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2A23A-64BE-4E48-8BB0-5F16EA4FE6A6}"/>
              </a:ext>
            </a:extLst>
          </p:cNvPr>
          <p:cNvSpPr txBox="1"/>
          <p:nvPr/>
        </p:nvSpPr>
        <p:spPr>
          <a:xfrm>
            <a:off x="3462130" y="4400829"/>
            <a:ext cx="634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৩। আমাদের জাতির পিতার নাম কী ?</a:t>
            </a:r>
            <a:endParaRPr lang="en-US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D56E70-77F9-4E15-8A8B-0996DB0F1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9740" l="294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280" y="4660697"/>
            <a:ext cx="1616763" cy="18259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198421-F7C6-470F-A4DA-96EEC45D5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9740" l="294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0860">
            <a:off x="415314" y="4463922"/>
            <a:ext cx="1616763" cy="18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0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65651" y="162339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</p:grp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19AFEC34-412A-4493-8439-FFE64858B137}"/>
              </a:ext>
            </a:extLst>
          </p:cNvPr>
          <p:cNvSpPr/>
          <p:nvPr/>
        </p:nvSpPr>
        <p:spPr>
          <a:xfrm>
            <a:off x="808384" y="622854"/>
            <a:ext cx="2292626" cy="116619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1D064-DF1F-4989-9BF2-B2C18E084C79}"/>
              </a:ext>
            </a:extLst>
          </p:cNvPr>
          <p:cNvSpPr txBox="1"/>
          <p:nvPr/>
        </p:nvSpPr>
        <p:spPr>
          <a:xfrm>
            <a:off x="4137991" y="1081158"/>
            <a:ext cx="327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যুক্তবর্ণ ভেঙে লিখ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9AC47-E6B8-4D12-87E3-DDDC163C577E}"/>
              </a:ext>
            </a:extLst>
          </p:cNvPr>
          <p:cNvSpPr txBox="1"/>
          <p:nvPr/>
        </p:nvSpPr>
        <p:spPr>
          <a:xfrm>
            <a:off x="3372680" y="2456070"/>
            <a:ext cx="92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ঙ্গ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3E40A-956A-4675-BE7E-2C955E2D03B8}"/>
              </a:ext>
            </a:extLst>
          </p:cNvPr>
          <p:cNvSpPr txBox="1"/>
          <p:nvPr/>
        </p:nvSpPr>
        <p:spPr>
          <a:xfrm>
            <a:off x="3372679" y="3653469"/>
            <a:ext cx="92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স্ব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EC65D-ED14-402B-9A57-2006967D941F}"/>
              </a:ext>
            </a:extLst>
          </p:cNvPr>
          <p:cNvSpPr txBox="1"/>
          <p:nvPr/>
        </p:nvSpPr>
        <p:spPr>
          <a:xfrm>
            <a:off x="3372678" y="4850868"/>
            <a:ext cx="92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স্ত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E947A1-5BD2-47B7-AA28-5D8D19C58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9740" l="294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280" y="4660697"/>
            <a:ext cx="1616763" cy="1825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8E25B2-56BC-4188-98B9-5A52A64D8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9740" l="294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2493">
            <a:off x="430695" y="4467277"/>
            <a:ext cx="1616763" cy="1825991"/>
          </a:xfrm>
          <a:prstGeom prst="rect">
            <a:avLst/>
          </a:prstGeom>
        </p:spPr>
      </p:pic>
      <p:sp>
        <p:nvSpPr>
          <p:cNvPr id="15" name="Minus Sign 14">
            <a:extLst>
              <a:ext uri="{FF2B5EF4-FFF2-40B4-BE49-F238E27FC236}">
                <a16:creationId xmlns:a16="http://schemas.microsoft.com/office/drawing/2014/main" id="{0B5E5F69-9296-4AB1-8964-C89AF248B240}"/>
              </a:ext>
            </a:extLst>
          </p:cNvPr>
          <p:cNvSpPr/>
          <p:nvPr/>
        </p:nvSpPr>
        <p:spPr>
          <a:xfrm>
            <a:off x="4439478" y="2729948"/>
            <a:ext cx="768626" cy="119269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BF0A04F1-579C-417A-A6EA-48FB6C9400A0}"/>
              </a:ext>
            </a:extLst>
          </p:cNvPr>
          <p:cNvSpPr/>
          <p:nvPr/>
        </p:nvSpPr>
        <p:spPr>
          <a:xfrm>
            <a:off x="4137991" y="5189858"/>
            <a:ext cx="768626" cy="119269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97EC4E83-74BB-4339-9BDC-DA3E8B8367D3}"/>
              </a:ext>
            </a:extLst>
          </p:cNvPr>
          <p:cNvSpPr/>
          <p:nvPr/>
        </p:nvSpPr>
        <p:spPr>
          <a:xfrm>
            <a:off x="4177747" y="3975653"/>
            <a:ext cx="768626" cy="119269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8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65651" y="162339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Arrow: Up 2">
            <a:extLst>
              <a:ext uri="{FF2B5EF4-FFF2-40B4-BE49-F238E27FC236}">
                <a16:creationId xmlns:a16="http://schemas.microsoft.com/office/drawing/2014/main" id="{251FD44A-8CA4-4AF1-8CBF-506762371B5D}"/>
              </a:ext>
            </a:extLst>
          </p:cNvPr>
          <p:cNvSpPr/>
          <p:nvPr/>
        </p:nvSpPr>
        <p:spPr>
          <a:xfrm>
            <a:off x="1013793" y="718930"/>
            <a:ext cx="4041912" cy="2209801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</a:rPr>
              <a:t>বাড়ির কাজ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0F9EF-E1E7-428A-BE09-09484938A738}"/>
              </a:ext>
            </a:extLst>
          </p:cNvPr>
          <p:cNvSpPr txBox="1"/>
          <p:nvPr/>
        </p:nvSpPr>
        <p:spPr>
          <a:xfrm>
            <a:off x="1484243" y="3547839"/>
            <a:ext cx="893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জাতির পিতাকে নিয়ে তিনটি বাক্য লিখে আনবে।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1C9CA-CA30-4A3F-8E13-E1B818EB4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4194169"/>
            <a:ext cx="3562557" cy="224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219527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5007" y="2366862"/>
            <a:ext cx="520930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53" y="82290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52" y="41877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0" y="86961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Freeform 85"/>
          <p:cNvSpPr/>
          <p:nvPr/>
        </p:nvSpPr>
        <p:spPr>
          <a:xfrm>
            <a:off x="5770174" y="24165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567920" y="53370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031272" y="678073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626654" y="32187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424400" y="61392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887752" y="7582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523254" y="31383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321000" y="6058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784352" y="750257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427482" y="363022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319039" y="80127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019257" y="400957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26" y="672553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Freeform 98"/>
          <p:cNvSpPr/>
          <p:nvPr/>
        </p:nvSpPr>
        <p:spPr>
          <a:xfrm>
            <a:off x="249058" y="5814919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785746" y="6207904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53338" y="6222685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363534" y="6255076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80184" y="5905027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0723064" y="706225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1432266" y="651539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rot="20671117">
            <a:off x="10457886" y="6188577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0895404" y="5946901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1406254" y="6043146"/>
            <a:ext cx="573209" cy="5748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1135482" y="295765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92675F4-616D-4FCF-A1BE-0746DA4FC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8" y="1526510"/>
            <a:ext cx="5677155" cy="444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6" y="223686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90" y="363305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105">
            <a:extLst>
              <a:ext uri="{FF2B5EF4-FFF2-40B4-BE49-F238E27FC236}">
                <a16:creationId xmlns:a16="http://schemas.microsoft.com/office/drawing/2014/main" id="{066B1E38-549B-4588-8587-6A44B511B70A}"/>
              </a:ext>
            </a:extLst>
          </p:cNvPr>
          <p:cNvSpPr/>
          <p:nvPr/>
        </p:nvSpPr>
        <p:spPr>
          <a:xfrm rot="20671117">
            <a:off x="9795566" y="6166340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04">
            <a:extLst>
              <a:ext uri="{FF2B5EF4-FFF2-40B4-BE49-F238E27FC236}">
                <a16:creationId xmlns:a16="http://schemas.microsoft.com/office/drawing/2014/main" id="{1FF36495-6846-4931-B436-F6A5CE665BE1}"/>
              </a:ext>
            </a:extLst>
          </p:cNvPr>
          <p:cNvSpPr/>
          <p:nvPr/>
        </p:nvSpPr>
        <p:spPr>
          <a:xfrm>
            <a:off x="9186767" y="6272768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04">
            <a:extLst>
              <a:ext uri="{FF2B5EF4-FFF2-40B4-BE49-F238E27FC236}">
                <a16:creationId xmlns:a16="http://schemas.microsoft.com/office/drawing/2014/main" id="{68FEDEFE-BED8-48CB-B402-3BEEC9846612}"/>
              </a:ext>
            </a:extLst>
          </p:cNvPr>
          <p:cNvSpPr/>
          <p:nvPr/>
        </p:nvSpPr>
        <p:spPr>
          <a:xfrm>
            <a:off x="10263369" y="5614100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583D65D-FA2D-4AE8-8655-747453042561}"/>
              </a:ext>
            </a:extLst>
          </p:cNvPr>
          <p:cNvSpPr txBox="1"/>
          <p:nvPr/>
        </p:nvSpPr>
        <p:spPr>
          <a:xfrm>
            <a:off x="4223773" y="965118"/>
            <a:ext cx="3784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উপস্থাপনায়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B6D1B-2277-469F-B008-E9B218A27770}"/>
              </a:ext>
            </a:extLst>
          </p:cNvPr>
          <p:cNvSpPr txBox="1"/>
          <p:nvPr/>
        </p:nvSpPr>
        <p:spPr>
          <a:xfrm>
            <a:off x="1941341" y="2292847"/>
            <a:ext cx="807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শাহরিণা বিণ সুইটি</a:t>
            </a:r>
          </a:p>
          <a:p>
            <a:pPr algn="ctr"/>
            <a:r>
              <a:rPr lang="bn-IN" sz="3600" dirty="0"/>
              <a:t>সহকারী শিক্ষক</a:t>
            </a:r>
          </a:p>
          <a:p>
            <a:pPr algn="ctr"/>
            <a:r>
              <a:rPr lang="bn-IN" sz="3600" dirty="0"/>
              <a:t>চরমোনাই মাদ্রাসা সরকারি প্রাথমিক বিদ্যালয়</a:t>
            </a:r>
          </a:p>
          <a:p>
            <a:pPr algn="ctr"/>
            <a:r>
              <a:rPr lang="bn-IN" sz="3600" dirty="0"/>
              <a:t>বরিশাল সদর, </a:t>
            </a:r>
          </a:p>
          <a:p>
            <a:pPr algn="ctr"/>
            <a:r>
              <a:rPr lang="bn-IN" sz="3600" dirty="0"/>
              <a:t>বরিশাল।</a:t>
            </a:r>
            <a:endParaRPr lang="en-US" sz="3600" dirty="0"/>
          </a:p>
        </p:txBody>
      </p:sp>
      <p:pic>
        <p:nvPicPr>
          <p:cNvPr id="12" name="Picture 11" descr="Image result for grass png">
            <a:extLst>
              <a:ext uri="{FF2B5EF4-FFF2-40B4-BE49-F238E27FC236}">
                <a16:creationId xmlns:a16="http://schemas.microsoft.com/office/drawing/2014/main" id="{3A531FFD-56EC-4E10-B6F6-24F7F75E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3741132"/>
            <a:ext cx="1122459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60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-51991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7629E3-E4C9-4F2C-BC4F-1F6E7FDDCCA4}"/>
              </a:ext>
            </a:extLst>
          </p:cNvPr>
          <p:cNvSpPr txBox="1"/>
          <p:nvPr/>
        </p:nvSpPr>
        <p:spPr>
          <a:xfrm>
            <a:off x="3641289" y="481121"/>
            <a:ext cx="5134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3A42B-7552-4A9F-A123-82256267B368}"/>
              </a:ext>
            </a:extLst>
          </p:cNvPr>
          <p:cNvSpPr txBox="1"/>
          <p:nvPr/>
        </p:nvSpPr>
        <p:spPr>
          <a:xfrm>
            <a:off x="1293412" y="1495612"/>
            <a:ext cx="98304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/>
              <a:t>শ্রেণি : প্রথম</a:t>
            </a:r>
          </a:p>
          <a:p>
            <a:pPr algn="ctr"/>
            <a:r>
              <a:rPr lang="bn-IN" sz="3600" dirty="0"/>
              <a:t>বিষয় : বাংলা</a:t>
            </a:r>
          </a:p>
          <a:p>
            <a:pPr algn="ctr"/>
            <a:r>
              <a:rPr lang="bn-IN" sz="3600" dirty="0"/>
              <a:t>পাঠ : ৫৫ মুক্তিযোদ্ধাদের কথা</a:t>
            </a:r>
          </a:p>
          <a:p>
            <a:pPr algn="ctr"/>
            <a:r>
              <a:rPr lang="bn-IN" sz="3600" dirty="0"/>
              <a:t>পাঠ্যাংশ : আমাদের দেশ বাংলাদেশ........</a:t>
            </a:r>
            <a:r>
              <a:rPr lang="en-US" sz="3600" dirty="0" err="1"/>
              <a:t>তিন</a:t>
            </a:r>
            <a:r>
              <a:rPr lang="bn-BD" sz="3600" dirty="0"/>
              <a:t>ি</a:t>
            </a:r>
            <a:r>
              <a:rPr lang="en-US" sz="3600" dirty="0"/>
              <a:t> </a:t>
            </a:r>
            <a:r>
              <a:rPr lang="bn-BD" sz="3600" dirty="0"/>
              <a:t>আ</a:t>
            </a:r>
            <a:r>
              <a:rPr lang="en-US" sz="3600" dirty="0"/>
              <a:t>ম</a:t>
            </a:r>
            <a:r>
              <a:rPr lang="bn-BD" sz="3600" dirty="0"/>
              <a:t>া</a:t>
            </a:r>
            <a:r>
              <a:rPr lang="en-US" sz="3600" dirty="0"/>
              <a:t>দ</a:t>
            </a:r>
            <a:r>
              <a:rPr lang="bn-BD" sz="3600" dirty="0"/>
              <a:t>ে</a:t>
            </a:r>
            <a:r>
              <a:rPr lang="en-US" sz="3600" dirty="0"/>
              <a:t>র </a:t>
            </a:r>
            <a:r>
              <a:rPr lang="bn-BD" sz="3600" dirty="0"/>
              <a:t>জ</a:t>
            </a:r>
            <a:r>
              <a:rPr lang="en-US" sz="3600" dirty="0"/>
              <a:t>া</a:t>
            </a:r>
            <a:r>
              <a:rPr lang="bn-BD" sz="3600" dirty="0"/>
              <a:t>ত</a:t>
            </a:r>
            <a:r>
              <a:rPr lang="en-US" sz="3600" dirty="0"/>
              <a:t>ি</a:t>
            </a:r>
            <a:r>
              <a:rPr lang="bn-BD" sz="3600" dirty="0"/>
              <a:t>র</a:t>
            </a:r>
            <a:r>
              <a:rPr lang="en-US" sz="3600" dirty="0"/>
              <a:t> </a:t>
            </a:r>
            <a:r>
              <a:rPr lang="bn-BD" sz="3600" dirty="0"/>
              <a:t>প</a:t>
            </a:r>
            <a:r>
              <a:rPr lang="en-US" sz="3600" dirty="0"/>
              <a:t>ি</a:t>
            </a:r>
            <a:r>
              <a:rPr lang="bn-BD" sz="3600" dirty="0"/>
              <a:t>ত</a:t>
            </a:r>
            <a:r>
              <a:rPr lang="en-US" sz="3600" dirty="0"/>
              <a:t>া।</a:t>
            </a:r>
          </a:p>
          <a:p>
            <a:pPr algn="ctr"/>
            <a:r>
              <a:rPr lang="en-US" sz="3600" dirty="0" err="1"/>
              <a:t>পৃষ্ঠা</a:t>
            </a:r>
            <a:r>
              <a:rPr lang="en-US" sz="3600" dirty="0"/>
              <a:t> : ৭১</a:t>
            </a:r>
          </a:p>
        </p:txBody>
      </p:sp>
      <p:pic>
        <p:nvPicPr>
          <p:cNvPr id="10" name="Picture 9" descr="Image result for grass png">
            <a:extLst>
              <a:ext uri="{FF2B5EF4-FFF2-40B4-BE49-F238E27FC236}">
                <a16:creationId xmlns:a16="http://schemas.microsoft.com/office/drawing/2014/main" id="{65C2B952-63FE-478A-BB1D-0C87C105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3504631"/>
            <a:ext cx="11224591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63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4CF720-4571-494F-8E87-68824A9A1A9C}"/>
              </a:ext>
            </a:extLst>
          </p:cNvPr>
          <p:cNvSpPr txBox="1"/>
          <p:nvPr/>
        </p:nvSpPr>
        <p:spPr>
          <a:xfrm>
            <a:off x="4877921" y="722245"/>
            <a:ext cx="247591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8CFCC-9B92-4971-88A2-163C302E46AC}"/>
              </a:ext>
            </a:extLst>
          </p:cNvPr>
          <p:cNvSpPr txBox="1"/>
          <p:nvPr/>
        </p:nvSpPr>
        <p:spPr>
          <a:xfrm>
            <a:off x="1273535" y="1426774"/>
            <a:ext cx="10607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/>
              <a:t>শোনা :</a:t>
            </a:r>
          </a:p>
          <a:p>
            <a:r>
              <a:rPr lang="bn-IN" sz="2000" dirty="0"/>
              <a:t>১.১.২ ব</a:t>
            </a:r>
            <a:r>
              <a:rPr lang="en-US" sz="2000" dirty="0" err="1"/>
              <a:t>াক্য</a:t>
            </a:r>
            <a:r>
              <a:rPr lang="en-US" sz="2000" dirty="0"/>
              <a:t> </a:t>
            </a:r>
            <a:r>
              <a:rPr lang="bn-BD" sz="2000" dirty="0"/>
              <a:t>ও</a:t>
            </a:r>
            <a:r>
              <a:rPr lang="en-US" sz="2000" dirty="0"/>
              <a:t> </a:t>
            </a:r>
            <a:r>
              <a:rPr lang="bn-BD" sz="2000" dirty="0"/>
              <a:t>শ</a:t>
            </a:r>
            <a:r>
              <a:rPr lang="en-US" sz="2000" dirty="0"/>
              <a:t>ব</a:t>
            </a:r>
            <a:r>
              <a:rPr lang="bn-BD" sz="2000" dirty="0"/>
              <a:t>্</a:t>
            </a:r>
            <a:r>
              <a:rPr lang="en-US" sz="2000" dirty="0"/>
              <a:t>দ</a:t>
            </a:r>
            <a:r>
              <a:rPr lang="bn-BD" sz="2000" dirty="0"/>
              <a:t>ে</a:t>
            </a:r>
            <a:r>
              <a:rPr lang="en-US" sz="2000" dirty="0"/>
              <a:t> </a:t>
            </a:r>
            <a:r>
              <a:rPr lang="bn-BD" sz="2000" dirty="0"/>
              <a:t>ব</a:t>
            </a:r>
            <a:r>
              <a:rPr lang="en-US" sz="2000" dirty="0"/>
              <a:t>্</a:t>
            </a:r>
            <a:r>
              <a:rPr lang="bn-BD" sz="2000" dirty="0"/>
              <a:t>য</a:t>
            </a:r>
            <a:r>
              <a:rPr lang="en-US" sz="2000" dirty="0"/>
              <a:t>ব</a:t>
            </a:r>
            <a:r>
              <a:rPr lang="bn-BD" sz="2000" dirty="0"/>
              <a:t>হ</a:t>
            </a:r>
            <a:r>
              <a:rPr lang="en-US" sz="2000" dirty="0"/>
              <a:t>ৃ</a:t>
            </a:r>
            <a:r>
              <a:rPr lang="bn-BD" sz="2000" dirty="0"/>
              <a:t>ত</a:t>
            </a:r>
            <a:r>
              <a:rPr lang="en-US" sz="2000" dirty="0"/>
              <a:t> </a:t>
            </a:r>
            <a:r>
              <a:rPr lang="bn-BD" sz="2000" dirty="0"/>
              <a:t>ব</a:t>
            </a:r>
            <a:r>
              <a:rPr lang="en-US" sz="2000" dirty="0"/>
              <a:t>া</a:t>
            </a:r>
            <a:r>
              <a:rPr lang="bn-BD" sz="2000" dirty="0"/>
              <a:t>ং</a:t>
            </a:r>
            <a:r>
              <a:rPr lang="en-US" sz="2000" dirty="0"/>
              <a:t>ল</a:t>
            </a:r>
            <a:r>
              <a:rPr lang="bn-BD" sz="2000" dirty="0"/>
              <a:t>া</a:t>
            </a:r>
            <a:r>
              <a:rPr lang="en-US" sz="2000" dirty="0"/>
              <a:t> </a:t>
            </a:r>
            <a:r>
              <a:rPr lang="bn-BD" sz="2000" dirty="0"/>
              <a:t>ব</a:t>
            </a:r>
            <a:r>
              <a:rPr lang="en-US" sz="2000" dirty="0"/>
              <a:t>র</a:t>
            </a:r>
            <a:r>
              <a:rPr lang="bn-BD" sz="2000" dirty="0"/>
              <a:t>্</a:t>
            </a:r>
            <a:r>
              <a:rPr lang="en-US" sz="2000" dirty="0"/>
              <a:t>ণ</a:t>
            </a:r>
            <a:r>
              <a:rPr lang="bn-BD" sz="2000" dirty="0"/>
              <a:t>ম</a:t>
            </a:r>
            <a:r>
              <a:rPr lang="en-US" sz="2000" dirty="0"/>
              <a:t>া</a:t>
            </a:r>
            <a:r>
              <a:rPr lang="bn-BD" sz="2000" dirty="0"/>
              <a:t>ল</a:t>
            </a:r>
            <a:r>
              <a:rPr lang="en-US" sz="2000" dirty="0"/>
              <a:t>া</a:t>
            </a:r>
            <a:r>
              <a:rPr lang="bn-BD" sz="2000" dirty="0"/>
              <a:t>র</a:t>
            </a:r>
            <a:r>
              <a:rPr lang="en-US" sz="2000" dirty="0"/>
              <a:t> </a:t>
            </a:r>
            <a:r>
              <a:rPr lang="bn-BD" sz="2000" dirty="0"/>
              <a:t>ধ</a:t>
            </a:r>
            <a:r>
              <a:rPr lang="en-US" sz="2000" dirty="0"/>
              <a:t>্</a:t>
            </a:r>
            <a:r>
              <a:rPr lang="bn-BD" sz="2000" dirty="0"/>
              <a:t>ব</a:t>
            </a:r>
            <a:r>
              <a:rPr lang="en-US" sz="2000" dirty="0"/>
              <a:t>ন</a:t>
            </a:r>
            <a:r>
              <a:rPr lang="bn-BD" sz="2000" dirty="0"/>
              <a:t>ি</a:t>
            </a:r>
            <a:r>
              <a:rPr lang="en-US" sz="2000" dirty="0"/>
              <a:t> </a:t>
            </a:r>
            <a:r>
              <a:rPr lang="bn-BD" sz="2000" dirty="0"/>
              <a:t>ও</a:t>
            </a:r>
            <a:r>
              <a:rPr lang="en-US" sz="2000" dirty="0"/>
              <a:t> </a:t>
            </a:r>
            <a:r>
              <a:rPr lang="bn-BD" sz="2000" dirty="0"/>
              <a:t>ন</a:t>
            </a:r>
            <a:r>
              <a:rPr lang="en-US" sz="2000" dirty="0"/>
              <a:t>ি</a:t>
            </a:r>
            <a:r>
              <a:rPr lang="bn-BD" sz="2000" dirty="0"/>
              <a:t>র</a:t>
            </a:r>
            <a:r>
              <a:rPr lang="en-US" sz="2000" dirty="0"/>
              <a:t>্</a:t>
            </a:r>
            <a:r>
              <a:rPr lang="bn-BD" sz="2000" dirty="0"/>
              <a:t>ব</a:t>
            </a:r>
            <a:r>
              <a:rPr lang="en-US" sz="2000" dirty="0"/>
              <a:t>া</a:t>
            </a:r>
            <a:r>
              <a:rPr lang="bn-BD" sz="2000" dirty="0"/>
              <a:t>চ</a:t>
            </a:r>
            <a:r>
              <a:rPr lang="en-US" sz="2000" dirty="0"/>
              <a:t>ি</a:t>
            </a:r>
            <a:r>
              <a:rPr lang="bn-BD" sz="2000" dirty="0"/>
              <a:t>ত</a:t>
            </a:r>
            <a:r>
              <a:rPr lang="en-US" sz="2000" dirty="0"/>
              <a:t> </a:t>
            </a:r>
            <a:r>
              <a:rPr lang="bn-BD" sz="2000" dirty="0"/>
              <a:t>য</a:t>
            </a:r>
            <a:r>
              <a:rPr lang="en-US" sz="2000" dirty="0"/>
              <a:t>ু</a:t>
            </a:r>
            <a:r>
              <a:rPr lang="bn-BD" sz="2000" dirty="0"/>
              <a:t>ক</a:t>
            </a:r>
            <a:r>
              <a:rPr lang="en-US" sz="2000" dirty="0"/>
              <a:t>্</a:t>
            </a:r>
            <a:r>
              <a:rPr lang="bn-BD" sz="2000" dirty="0"/>
              <a:t>ত</a:t>
            </a:r>
            <a:r>
              <a:rPr lang="en-US" sz="2000" dirty="0"/>
              <a:t>ব</a:t>
            </a:r>
            <a:r>
              <a:rPr lang="bn-BD" sz="2000" dirty="0"/>
              <a:t>র</a:t>
            </a:r>
            <a:r>
              <a:rPr lang="en-US" sz="2000" dirty="0" err="1"/>
              <a:t>্ণের</a:t>
            </a:r>
            <a:r>
              <a:rPr lang="en-US" sz="2000" dirty="0"/>
              <a:t> </a:t>
            </a:r>
            <a:r>
              <a:rPr lang="en-US" sz="2000" dirty="0" err="1"/>
              <a:t>ধ্বনি</a:t>
            </a:r>
            <a:r>
              <a:rPr lang="en-US" sz="2000" dirty="0"/>
              <a:t> </a:t>
            </a:r>
            <a:r>
              <a:rPr lang="en-US" sz="2000" dirty="0" err="1"/>
              <a:t>মনোযোগ</a:t>
            </a:r>
            <a:r>
              <a:rPr lang="bn-IN" sz="2000" dirty="0"/>
              <a:t> </a:t>
            </a:r>
            <a:r>
              <a:rPr lang="en-US" sz="2000" dirty="0" err="1"/>
              <a:t>সহকারে</a:t>
            </a:r>
            <a:r>
              <a:rPr lang="en-US" sz="2000" dirty="0"/>
              <a:t> </a:t>
            </a:r>
            <a:r>
              <a:rPr lang="en-US" sz="2000" dirty="0" err="1"/>
              <a:t>শুনবে</a:t>
            </a:r>
            <a:r>
              <a:rPr lang="en-US" sz="2000" dirty="0"/>
              <a:t> ও </a:t>
            </a:r>
            <a:r>
              <a:rPr lang="en-US" sz="2000" dirty="0" err="1"/>
              <a:t>মনে</a:t>
            </a:r>
            <a:r>
              <a:rPr lang="en-US" sz="2000" dirty="0"/>
              <a:t> </a:t>
            </a:r>
            <a:r>
              <a:rPr lang="en-US" sz="2000" dirty="0" err="1"/>
              <a:t>রাখবে</a:t>
            </a:r>
            <a:r>
              <a:rPr lang="en-US" sz="2000" dirty="0"/>
              <a:t>।</a:t>
            </a:r>
            <a:r>
              <a:rPr lang="bn-IN" sz="2000" dirty="0"/>
              <a:t> </a:t>
            </a:r>
          </a:p>
          <a:p>
            <a:r>
              <a:rPr lang="bn-IN" sz="2000" dirty="0"/>
              <a:t>২.২.১</a:t>
            </a:r>
            <a:r>
              <a:rPr lang="en-US" sz="2000" dirty="0"/>
              <a:t> </a:t>
            </a:r>
            <a:r>
              <a:rPr lang="bn-BD" sz="2000" dirty="0"/>
              <a:t>গ</a:t>
            </a:r>
            <a:r>
              <a:rPr lang="en-US" sz="2000" dirty="0"/>
              <a:t>ল</a:t>
            </a:r>
            <a:r>
              <a:rPr lang="bn-BD" sz="2000" dirty="0"/>
              <a:t>্</a:t>
            </a:r>
            <a:r>
              <a:rPr lang="en-US" sz="2000" dirty="0"/>
              <a:t>প</a:t>
            </a:r>
            <a:r>
              <a:rPr lang="bn-BD" sz="2000" dirty="0"/>
              <a:t>ক</a:t>
            </a:r>
            <a:r>
              <a:rPr lang="en-US" sz="2000" dirty="0"/>
              <a:t>থ</a:t>
            </a:r>
            <a:r>
              <a:rPr lang="bn-BD" sz="2000" dirty="0"/>
              <a:t>া</a:t>
            </a:r>
            <a:r>
              <a:rPr lang="en-US" sz="2000" dirty="0"/>
              <a:t> </a:t>
            </a:r>
            <a:r>
              <a:rPr lang="bn-BD" sz="2000" dirty="0"/>
              <a:t>শ</a:t>
            </a:r>
            <a:r>
              <a:rPr lang="en-US" sz="2000" dirty="0"/>
              <a:t>ু</a:t>
            </a:r>
            <a:r>
              <a:rPr lang="bn-BD" sz="2000" dirty="0"/>
              <a:t>ন</a:t>
            </a:r>
            <a:r>
              <a:rPr lang="en-US" sz="2000" dirty="0"/>
              <a:t>ে </a:t>
            </a:r>
            <a:r>
              <a:rPr lang="bn-BD" sz="2000" dirty="0"/>
              <a:t>ব</a:t>
            </a:r>
            <a:r>
              <a:rPr lang="en-US" sz="2000" dirty="0"/>
              <a:t>ু</a:t>
            </a:r>
            <a:r>
              <a:rPr lang="bn-BD" sz="2000" dirty="0"/>
              <a:t>ঝ</a:t>
            </a:r>
            <a:r>
              <a:rPr lang="en-US" sz="2000" dirty="0"/>
              <a:t>ত</a:t>
            </a:r>
            <a:r>
              <a:rPr lang="bn-BD" sz="2000" dirty="0"/>
              <a:t>ে</a:t>
            </a:r>
            <a:r>
              <a:rPr lang="en-US" sz="2000" dirty="0"/>
              <a:t> </a:t>
            </a:r>
            <a:r>
              <a:rPr lang="bn-BD" sz="2000" dirty="0"/>
              <a:t>প</a:t>
            </a:r>
            <a:r>
              <a:rPr lang="en-US" sz="2000" dirty="0"/>
              <a:t>া</a:t>
            </a:r>
            <a:r>
              <a:rPr lang="bn-BD" sz="2000" dirty="0"/>
              <a:t>র</a:t>
            </a:r>
            <a:r>
              <a:rPr lang="en-US" sz="2000" dirty="0"/>
              <a:t>ব</a:t>
            </a:r>
            <a:r>
              <a:rPr lang="bn-BD" sz="2000" dirty="0"/>
              <a:t>ে</a:t>
            </a:r>
            <a:r>
              <a:rPr lang="en-US" sz="2000" dirty="0"/>
              <a:t>।</a:t>
            </a:r>
            <a:endParaRPr lang="bn-IN" sz="2000" dirty="0"/>
          </a:p>
          <a:p>
            <a:r>
              <a:rPr lang="bn-IN" sz="2000" dirty="0"/>
              <a:t>৩.১.২</a:t>
            </a:r>
            <a:r>
              <a:rPr lang="en-US" sz="2000" dirty="0"/>
              <a:t> </a:t>
            </a:r>
            <a:r>
              <a:rPr lang="bn-BD" sz="2000" dirty="0"/>
              <a:t>ব</a:t>
            </a:r>
            <a:r>
              <a:rPr lang="en-US" sz="2000" dirty="0"/>
              <a:t>র</a:t>
            </a:r>
            <a:r>
              <a:rPr lang="bn-BD" sz="2000" dirty="0"/>
              <a:t>্</a:t>
            </a:r>
            <a:r>
              <a:rPr lang="en-US" sz="2000" dirty="0"/>
              <a:t>ণ</a:t>
            </a:r>
            <a:r>
              <a:rPr lang="bn-BD" sz="2000" dirty="0"/>
              <a:t>ন</a:t>
            </a:r>
            <a:r>
              <a:rPr lang="en-US" sz="2000" dirty="0"/>
              <a:t>া </a:t>
            </a:r>
            <a:r>
              <a:rPr lang="bn-BD" sz="2000" dirty="0"/>
              <a:t>শ</a:t>
            </a:r>
            <a:r>
              <a:rPr lang="en-US" sz="2000" dirty="0"/>
              <a:t>ু</a:t>
            </a:r>
            <a:r>
              <a:rPr lang="bn-BD" sz="2000" dirty="0"/>
              <a:t>ন</a:t>
            </a:r>
            <a:r>
              <a:rPr lang="en-US" sz="2000" dirty="0"/>
              <a:t>ে </a:t>
            </a:r>
            <a:r>
              <a:rPr lang="bn-BD" sz="2000" dirty="0"/>
              <a:t>ব</a:t>
            </a:r>
            <a:r>
              <a:rPr lang="en-US" sz="2000" dirty="0"/>
              <a:t>ু</a:t>
            </a:r>
            <a:r>
              <a:rPr lang="bn-BD" sz="2000" dirty="0"/>
              <a:t>ঝ</a:t>
            </a:r>
            <a:r>
              <a:rPr lang="en-US" sz="2000" dirty="0"/>
              <a:t>ত</a:t>
            </a:r>
            <a:r>
              <a:rPr lang="bn-BD" sz="2000" dirty="0"/>
              <a:t>ে</a:t>
            </a:r>
            <a:r>
              <a:rPr lang="en-US" sz="2000" dirty="0"/>
              <a:t> </a:t>
            </a:r>
            <a:r>
              <a:rPr lang="bn-BD" sz="2000" dirty="0"/>
              <a:t>প</a:t>
            </a:r>
            <a:r>
              <a:rPr lang="en-US" sz="2000" dirty="0"/>
              <a:t>া</a:t>
            </a:r>
            <a:r>
              <a:rPr lang="bn-BD" sz="2000" dirty="0"/>
              <a:t>র</a:t>
            </a:r>
            <a:r>
              <a:rPr lang="en-US" sz="2000" dirty="0"/>
              <a:t>ব</a:t>
            </a:r>
            <a:r>
              <a:rPr lang="bn-BD" sz="2000" dirty="0"/>
              <a:t>ে</a:t>
            </a:r>
            <a:r>
              <a:rPr lang="en-US" sz="2000" dirty="0"/>
              <a:t>।</a:t>
            </a:r>
            <a:endParaRPr lang="bn-IN" sz="2000" dirty="0"/>
          </a:p>
          <a:p>
            <a:r>
              <a:rPr lang="bn-IN" sz="2000" b="1" dirty="0"/>
              <a:t>বলা :</a:t>
            </a:r>
          </a:p>
          <a:p>
            <a:r>
              <a:rPr lang="bn-IN" sz="2000" dirty="0"/>
              <a:t>১.১.২ ব</a:t>
            </a:r>
            <a:r>
              <a:rPr lang="en-US" sz="2000" dirty="0" err="1"/>
              <a:t>াক্য</a:t>
            </a:r>
            <a:r>
              <a:rPr lang="en-US" sz="2000" dirty="0"/>
              <a:t> </a:t>
            </a:r>
            <a:r>
              <a:rPr lang="bn-BD" sz="2000" dirty="0"/>
              <a:t>ও</a:t>
            </a:r>
            <a:r>
              <a:rPr lang="en-US" sz="2000" dirty="0"/>
              <a:t> </a:t>
            </a:r>
            <a:r>
              <a:rPr lang="bn-BD" sz="2000" dirty="0"/>
              <a:t>শ</a:t>
            </a:r>
            <a:r>
              <a:rPr lang="en-US" sz="2000" dirty="0"/>
              <a:t>ব</a:t>
            </a:r>
            <a:r>
              <a:rPr lang="bn-BD" sz="2000" dirty="0"/>
              <a:t>্</a:t>
            </a:r>
            <a:r>
              <a:rPr lang="en-US" sz="2000" dirty="0"/>
              <a:t>দ</a:t>
            </a:r>
            <a:r>
              <a:rPr lang="bn-BD" sz="2000" dirty="0"/>
              <a:t>ে</a:t>
            </a:r>
            <a:r>
              <a:rPr lang="en-US" sz="2000" dirty="0"/>
              <a:t> </a:t>
            </a:r>
            <a:r>
              <a:rPr lang="bn-BD" sz="2000" dirty="0"/>
              <a:t>ব</a:t>
            </a:r>
            <a:r>
              <a:rPr lang="en-US" sz="2000" dirty="0"/>
              <a:t>্</a:t>
            </a:r>
            <a:r>
              <a:rPr lang="bn-BD" sz="2000" dirty="0"/>
              <a:t>য</a:t>
            </a:r>
            <a:r>
              <a:rPr lang="en-US" sz="2000" dirty="0"/>
              <a:t>ব</a:t>
            </a:r>
            <a:r>
              <a:rPr lang="bn-BD" sz="2000" dirty="0"/>
              <a:t>হ</a:t>
            </a:r>
            <a:r>
              <a:rPr lang="en-US" sz="2000" dirty="0"/>
              <a:t>ৃ</a:t>
            </a:r>
            <a:r>
              <a:rPr lang="bn-BD" sz="2000" dirty="0"/>
              <a:t>ত</a:t>
            </a:r>
            <a:r>
              <a:rPr lang="en-US" sz="2000" dirty="0"/>
              <a:t> </a:t>
            </a:r>
            <a:r>
              <a:rPr lang="bn-BD" sz="2000" dirty="0"/>
              <a:t>ব</a:t>
            </a:r>
            <a:r>
              <a:rPr lang="en-US" sz="2000" dirty="0"/>
              <a:t>া</a:t>
            </a:r>
            <a:r>
              <a:rPr lang="bn-BD" sz="2000" dirty="0"/>
              <a:t>ং</a:t>
            </a:r>
            <a:r>
              <a:rPr lang="en-US" sz="2000" dirty="0"/>
              <a:t>ল</a:t>
            </a:r>
            <a:r>
              <a:rPr lang="bn-BD" sz="2000" dirty="0"/>
              <a:t>া</a:t>
            </a:r>
            <a:r>
              <a:rPr lang="en-US" sz="2000" dirty="0"/>
              <a:t> </a:t>
            </a:r>
            <a:r>
              <a:rPr lang="bn-BD" sz="2000" dirty="0"/>
              <a:t>ব</a:t>
            </a:r>
            <a:r>
              <a:rPr lang="en-US" sz="2000" dirty="0"/>
              <a:t>র</a:t>
            </a:r>
            <a:r>
              <a:rPr lang="bn-BD" sz="2000" dirty="0"/>
              <a:t>্</a:t>
            </a:r>
            <a:r>
              <a:rPr lang="en-US" sz="2000" dirty="0"/>
              <a:t>ণ</a:t>
            </a:r>
            <a:r>
              <a:rPr lang="bn-BD" sz="2000" dirty="0"/>
              <a:t>ম</a:t>
            </a:r>
            <a:r>
              <a:rPr lang="en-US" sz="2000" dirty="0"/>
              <a:t>া</a:t>
            </a:r>
            <a:r>
              <a:rPr lang="bn-BD" sz="2000" dirty="0"/>
              <a:t>ল</a:t>
            </a:r>
            <a:r>
              <a:rPr lang="en-US" sz="2000" dirty="0"/>
              <a:t>া</a:t>
            </a:r>
            <a:r>
              <a:rPr lang="bn-BD" sz="2000" dirty="0"/>
              <a:t>র</a:t>
            </a:r>
            <a:r>
              <a:rPr lang="en-US" sz="2000" dirty="0"/>
              <a:t> </a:t>
            </a:r>
            <a:r>
              <a:rPr lang="bn-BD" sz="2000" dirty="0"/>
              <a:t>ধ</a:t>
            </a:r>
            <a:r>
              <a:rPr lang="en-US" sz="2000" dirty="0"/>
              <a:t>্</a:t>
            </a:r>
            <a:r>
              <a:rPr lang="bn-BD" sz="2000" dirty="0"/>
              <a:t>ব</a:t>
            </a:r>
            <a:r>
              <a:rPr lang="en-US" sz="2000" dirty="0"/>
              <a:t>ন</a:t>
            </a:r>
            <a:r>
              <a:rPr lang="bn-BD" sz="2000" dirty="0"/>
              <a:t>ি</a:t>
            </a:r>
            <a:r>
              <a:rPr lang="en-US" sz="2000" dirty="0"/>
              <a:t> </a:t>
            </a:r>
            <a:r>
              <a:rPr lang="bn-BD" sz="2000" dirty="0"/>
              <a:t>ও</a:t>
            </a:r>
            <a:r>
              <a:rPr lang="en-US" sz="2000" dirty="0"/>
              <a:t> </a:t>
            </a:r>
            <a:r>
              <a:rPr lang="bn-BD" sz="2000" dirty="0"/>
              <a:t>ন</a:t>
            </a:r>
            <a:r>
              <a:rPr lang="en-US" sz="2000" dirty="0"/>
              <a:t>ি</a:t>
            </a:r>
            <a:r>
              <a:rPr lang="bn-BD" sz="2000" dirty="0"/>
              <a:t>র</a:t>
            </a:r>
            <a:r>
              <a:rPr lang="en-US" sz="2000" dirty="0"/>
              <a:t>্</a:t>
            </a:r>
            <a:r>
              <a:rPr lang="bn-BD" sz="2000" dirty="0"/>
              <a:t>ব</a:t>
            </a:r>
            <a:r>
              <a:rPr lang="en-US" sz="2000" dirty="0"/>
              <a:t>া</a:t>
            </a:r>
            <a:r>
              <a:rPr lang="bn-BD" sz="2000" dirty="0"/>
              <a:t>চ</a:t>
            </a:r>
            <a:r>
              <a:rPr lang="en-US" sz="2000" dirty="0"/>
              <a:t>ি</a:t>
            </a:r>
            <a:r>
              <a:rPr lang="bn-BD" sz="2000" dirty="0"/>
              <a:t>ত</a:t>
            </a:r>
            <a:r>
              <a:rPr lang="en-US" sz="2000" dirty="0"/>
              <a:t> </a:t>
            </a:r>
            <a:r>
              <a:rPr lang="bn-BD" sz="2000" dirty="0"/>
              <a:t>য</a:t>
            </a:r>
            <a:r>
              <a:rPr lang="en-US" sz="2000" dirty="0"/>
              <a:t>ু</a:t>
            </a:r>
            <a:r>
              <a:rPr lang="bn-BD" sz="2000" dirty="0"/>
              <a:t>ক</a:t>
            </a:r>
            <a:r>
              <a:rPr lang="en-US" sz="2000" dirty="0"/>
              <a:t>্</a:t>
            </a:r>
            <a:r>
              <a:rPr lang="bn-BD" sz="2000" dirty="0"/>
              <a:t>ত</a:t>
            </a:r>
            <a:r>
              <a:rPr lang="en-US" sz="2000" dirty="0"/>
              <a:t>ব</a:t>
            </a:r>
            <a:r>
              <a:rPr lang="bn-BD" sz="2000" dirty="0"/>
              <a:t>র</a:t>
            </a:r>
            <a:r>
              <a:rPr lang="en-US" sz="2000" dirty="0" err="1"/>
              <a:t>্ণের</a:t>
            </a:r>
            <a:r>
              <a:rPr lang="en-US" sz="2000" dirty="0"/>
              <a:t> </a:t>
            </a:r>
            <a:r>
              <a:rPr lang="en-US" sz="2000" dirty="0" err="1"/>
              <a:t>ধ্বনি</a:t>
            </a:r>
            <a:r>
              <a:rPr lang="en-US" sz="2000" dirty="0"/>
              <a:t> </a:t>
            </a:r>
            <a:r>
              <a:rPr lang="bn-IN" sz="2000" dirty="0"/>
              <a:t>স্পষ্ট ও শুদ্ধভাবে বলতে পারবে।</a:t>
            </a:r>
          </a:p>
          <a:p>
            <a:r>
              <a:rPr lang="bn-IN" sz="2000" dirty="0"/>
              <a:t>২.৪.১ গল্পকথা বলতে পারবে।</a:t>
            </a:r>
          </a:p>
          <a:p>
            <a:r>
              <a:rPr lang="bn-IN" sz="2000" dirty="0"/>
              <a:t>৪.১.১ সহজ বিষয়ে অনুভূতি ব্যক্ত করতে পারবে।</a:t>
            </a:r>
          </a:p>
          <a:p>
            <a:r>
              <a:rPr lang="bn-IN" sz="2000" b="1" dirty="0"/>
              <a:t>পড়া :</a:t>
            </a:r>
          </a:p>
          <a:p>
            <a:r>
              <a:rPr lang="bn-IN" sz="2000" dirty="0"/>
              <a:t>১.৩.১ যুক্তব্যঞ্জনের সঙ্গে ব্যঞ্জনবর্ণ যুক্ত করে পড়তে পারবে।</a:t>
            </a:r>
          </a:p>
          <a:p>
            <a:r>
              <a:rPr lang="bn-IN" sz="2000" dirty="0"/>
              <a:t>১.৫.১ দাঁড়ি বিরামচিহ্নটি চিনে বাক্য পড়তে পারবে।</a:t>
            </a:r>
          </a:p>
          <a:p>
            <a:r>
              <a:rPr lang="bn-IN" sz="2000" dirty="0"/>
              <a:t>২.৪.১ গল্পকথা পড়তে পারবে।</a:t>
            </a:r>
          </a:p>
          <a:p>
            <a:r>
              <a:rPr lang="bn-IN" sz="2000" dirty="0"/>
              <a:t>২.৫.২ বর্ণনা পড়তে পারবে।</a:t>
            </a:r>
          </a:p>
          <a:p>
            <a:r>
              <a:rPr lang="bn-IN" sz="2000" b="1" dirty="0"/>
              <a:t>লেখা :</a:t>
            </a:r>
          </a:p>
          <a:p>
            <a:r>
              <a:rPr lang="bn-IN" sz="2000" dirty="0"/>
              <a:t>১.৪.১ নির্বাচিত যুক্তব্যঞ্জন ভেঙে লিখতে পারবে।</a:t>
            </a:r>
            <a:endParaRPr lang="en-US" sz="2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EA970B2-22C0-49A2-9F3D-D22572155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98" y="4983401"/>
            <a:ext cx="1726919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84D9F09-2080-4D48-BE0B-950C0681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49" y="5003571"/>
            <a:ext cx="1726919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0C9AE56-4522-4DA9-9C14-EDB2D461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11" y="4950271"/>
            <a:ext cx="1726919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91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430695" y="394252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E34AED-155C-4E46-A1B3-0856C37343EB}"/>
              </a:ext>
            </a:extLst>
          </p:cNvPr>
          <p:cNvSpPr txBox="1"/>
          <p:nvPr/>
        </p:nvSpPr>
        <p:spPr>
          <a:xfrm>
            <a:off x="3460652" y="1006789"/>
            <a:ext cx="636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চল,সবাই মিলে একটি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EA83-5300-4A15-9B17-97742F506F38}"/>
              </a:ext>
            </a:extLst>
          </p:cNvPr>
          <p:cNvSpPr txBox="1"/>
          <p:nvPr/>
        </p:nvSpPr>
        <p:spPr>
          <a:xfrm>
            <a:off x="2152357" y="3896751"/>
            <a:ext cx="770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27A40B-17E6-44C0-9936-D1C58D697F07}"/>
              </a:ext>
            </a:extLst>
          </p:cNvPr>
          <p:cNvSpPr/>
          <p:nvPr/>
        </p:nvSpPr>
        <p:spPr>
          <a:xfrm>
            <a:off x="1152956" y="3463216"/>
            <a:ext cx="9707895" cy="166998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1A072-D01F-4A23-96FB-9E05E034DEEB}"/>
              </a:ext>
            </a:extLst>
          </p:cNvPr>
          <p:cNvSpPr txBox="1"/>
          <p:nvPr/>
        </p:nvSpPr>
        <p:spPr>
          <a:xfrm>
            <a:off x="3797051" y="4076776"/>
            <a:ext cx="4933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 </a:t>
            </a:r>
            <a:r>
              <a:rPr lang="en-US" sz="4400" b="1" dirty="0"/>
              <a:t>ভ</a:t>
            </a:r>
            <a:r>
              <a:rPr lang="bn-BD" sz="4400" b="1" dirty="0"/>
              <a:t>ি</a:t>
            </a:r>
            <a:r>
              <a:rPr lang="en-US" sz="4400" b="1" dirty="0"/>
              <a:t>ড</a:t>
            </a:r>
            <a:r>
              <a:rPr lang="bn-BD" sz="4400" b="1" dirty="0"/>
              <a:t>ি</a:t>
            </a:r>
            <a:r>
              <a:rPr lang="en-US" sz="4400" b="1" dirty="0"/>
              <a:t>ও</a:t>
            </a:r>
            <a:r>
              <a:rPr lang="bn-BD" sz="4400" b="1" dirty="0"/>
              <a:t>ট</a:t>
            </a:r>
            <a:r>
              <a:rPr lang="en-US" sz="4400" b="1" dirty="0"/>
              <a:t>ি</a:t>
            </a:r>
            <a:r>
              <a:rPr lang="bn-BD" sz="4400" b="1" dirty="0"/>
              <a:t>ত</a:t>
            </a:r>
            <a:r>
              <a:rPr lang="en-US" sz="4400" b="1" dirty="0"/>
              <a:t>ে </a:t>
            </a:r>
            <a:r>
              <a:rPr lang="bn-BD" sz="4400" b="1" dirty="0"/>
              <a:t>ক</a:t>
            </a:r>
            <a:r>
              <a:rPr lang="en-US" sz="4400" b="1" dirty="0"/>
              <a:t>া</a:t>
            </a:r>
            <a:r>
              <a:rPr lang="bn-BD" sz="4400" b="1" dirty="0"/>
              <a:t>ক</a:t>
            </a:r>
            <a:r>
              <a:rPr lang="en-US" sz="4400" b="1" dirty="0"/>
              <a:t>ে </a:t>
            </a:r>
            <a:r>
              <a:rPr lang="bn-BD" sz="4400" b="1" dirty="0"/>
              <a:t>দ</a:t>
            </a:r>
            <a:r>
              <a:rPr lang="en-US" sz="4400" b="1" dirty="0"/>
              <a:t>ে</a:t>
            </a:r>
            <a:r>
              <a:rPr lang="bn-BD" sz="4400" b="1" dirty="0"/>
              <a:t>খ</a:t>
            </a:r>
            <a:r>
              <a:rPr lang="en-US" sz="4400" b="1" dirty="0"/>
              <a:t>ছ</a:t>
            </a:r>
            <a:r>
              <a:rPr lang="bn-IN" sz="4400" b="1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3E93E-6690-4F5A-9787-486265B40731}"/>
              </a:ext>
            </a:extLst>
          </p:cNvPr>
          <p:cNvSpPr txBox="1"/>
          <p:nvPr/>
        </p:nvSpPr>
        <p:spPr>
          <a:xfrm>
            <a:off x="3170582" y="3937222"/>
            <a:ext cx="6710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গানে কার কথা বলা হয়েছে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D760BD-7A7A-4D79-AB7E-221312B63AFC}"/>
              </a:ext>
            </a:extLst>
          </p:cNvPr>
          <p:cNvSpPr txBox="1"/>
          <p:nvPr/>
        </p:nvSpPr>
        <p:spPr>
          <a:xfrm>
            <a:off x="2981738" y="3804424"/>
            <a:ext cx="6710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বঙ্গবন্ধু শেখ মুজিবুর রহমানকে।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FEF17-F571-492F-B54E-3B5520250BB7}"/>
              </a:ext>
            </a:extLst>
          </p:cNvPr>
          <p:cNvSpPr txBox="1"/>
          <p:nvPr/>
        </p:nvSpPr>
        <p:spPr>
          <a:xfrm>
            <a:off x="3159787" y="3913488"/>
            <a:ext cx="6710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কোন দেশের কথা বলা হয়েছে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89758-2F3E-48FB-8B9D-55B0051A28CD}"/>
              </a:ext>
            </a:extLst>
          </p:cNvPr>
          <p:cNvSpPr txBox="1"/>
          <p:nvPr/>
        </p:nvSpPr>
        <p:spPr>
          <a:xfrm>
            <a:off x="3655174" y="3858956"/>
            <a:ext cx="6710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বাংলাদেশের।</a:t>
            </a:r>
            <a:endParaRPr lang="en-US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582AB-62F1-4647-8759-B41E407A4DB2}"/>
              </a:ext>
            </a:extLst>
          </p:cNvPr>
          <p:cNvSpPr txBox="1"/>
          <p:nvPr/>
        </p:nvSpPr>
        <p:spPr>
          <a:xfrm>
            <a:off x="3114158" y="3963957"/>
            <a:ext cx="6710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বঙ্গবন্ধু শেখ মুজিবুর রহমানের।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92F128-9448-417A-AEAC-0540E9F3F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5" y="4652131"/>
            <a:ext cx="5665305" cy="1839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8D2C9C-B16F-4D2E-95A3-3427FA52E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60280"/>
            <a:ext cx="5570082" cy="1839414"/>
          </a:xfrm>
          <a:prstGeom prst="rect">
            <a:avLst/>
          </a:prstGeom>
        </p:spPr>
      </p:pic>
      <p:graphicFrame>
        <p:nvGraphicFramePr>
          <p:cNvPr id="23" name="Object 22">
            <a:hlinkClick r:id="" action="ppaction://ole?verb=0"/>
            <a:extLst>
              <a:ext uri="{FF2B5EF4-FFF2-40B4-BE49-F238E27FC236}">
                <a16:creationId xmlns:a16="http://schemas.microsoft.com/office/drawing/2014/main" id="{EB8FBD04-C887-4F83-A107-F80E2278C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88031"/>
              </p:ext>
            </p:extLst>
          </p:nvPr>
        </p:nvGraphicFramePr>
        <p:xfrm>
          <a:off x="3655174" y="2369870"/>
          <a:ext cx="48212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4821120" imgH="437760" progId="Package">
                  <p:embed/>
                </p:oleObj>
              </mc:Choice>
              <mc:Fallback>
                <p:oleObj name="Packager Shell Object" showAsIcon="1" r:id="rId4" imgW="48211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5174" y="2369870"/>
                        <a:ext cx="48212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7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1" grpId="0"/>
      <p:bldP spid="11" grpId="1"/>
      <p:bldP spid="17" grpId="0"/>
      <p:bldP spid="17" grpId="1"/>
      <p:bldP spid="12" grpId="0"/>
      <p:bldP spid="12" grpId="1"/>
      <p:bldP spid="13" grpId="0"/>
      <p:bldP spid="13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F79CBDC-2A03-41C6-8868-98C82A3ED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8" y="680227"/>
            <a:ext cx="6347790" cy="3205068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6A6FCA2-F391-4CC9-991C-F93BED8AFA18}"/>
              </a:ext>
            </a:extLst>
          </p:cNvPr>
          <p:cNvSpPr/>
          <p:nvPr/>
        </p:nvSpPr>
        <p:spPr>
          <a:xfrm>
            <a:off x="715619" y="4305641"/>
            <a:ext cx="10760762" cy="205679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49BD5-03FE-45F7-A0DF-24BB9A067ECC}"/>
              </a:ext>
            </a:extLst>
          </p:cNvPr>
          <p:cNvSpPr txBox="1"/>
          <p:nvPr/>
        </p:nvSpPr>
        <p:spPr>
          <a:xfrm>
            <a:off x="927656" y="4423447"/>
            <a:ext cx="10283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আমাদের দেশ বাংলাদেশকে পাওয়ার জন্য পাকিস্তানিদের সাথে মুক্তিযুদ্ধ করতে হয়েছিল। যাঁরা মুক্তিযুদ্ধ করেছিলেন তাঁদের বলা হয় মুক্তিযোদ্ধা।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C7F29-3E84-408F-B333-E5C4C58ACC80}"/>
              </a:ext>
            </a:extLst>
          </p:cNvPr>
          <p:cNvSpPr txBox="1"/>
          <p:nvPr/>
        </p:nvSpPr>
        <p:spPr>
          <a:xfrm>
            <a:off x="3398293" y="4784440"/>
            <a:ext cx="5825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এটা কোন দেশের পতাকা ?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F6A500-7481-4755-966F-69FD2112835A}"/>
              </a:ext>
            </a:extLst>
          </p:cNvPr>
          <p:cNvSpPr txBox="1"/>
          <p:nvPr/>
        </p:nvSpPr>
        <p:spPr>
          <a:xfrm>
            <a:off x="3927616" y="4784440"/>
            <a:ext cx="4065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বাংলাদেশের পতাকা।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D4C56-9AD7-45BA-A9B7-49D42891C0C2}"/>
              </a:ext>
            </a:extLst>
          </p:cNvPr>
          <p:cNvSpPr txBox="1"/>
          <p:nvPr/>
        </p:nvSpPr>
        <p:spPr>
          <a:xfrm>
            <a:off x="2356653" y="4770281"/>
            <a:ext cx="8253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এই পতাকা আমরা কীভাবে পেয়েছি জানো?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62FC0-5329-480B-A46F-FEE0820F0F60}"/>
              </a:ext>
            </a:extLst>
          </p:cNvPr>
          <p:cNvSpPr txBox="1"/>
          <p:nvPr/>
        </p:nvSpPr>
        <p:spPr>
          <a:xfrm>
            <a:off x="4450762" y="4756122"/>
            <a:ext cx="4065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তোমরা শুনতে চাও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110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65651" y="162339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23D622-F21C-4BAA-BA5B-F9AA618F5DF5}"/>
              </a:ext>
            </a:extLst>
          </p:cNvPr>
          <p:cNvSpPr txBox="1"/>
          <p:nvPr/>
        </p:nvSpPr>
        <p:spPr>
          <a:xfrm>
            <a:off x="2133675" y="669234"/>
            <a:ext cx="395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আমরা আজ পড়ব</a:t>
            </a:r>
            <a:endParaRPr lang="en-US" sz="4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17B19-3FDA-4B87-99F9-823617B20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62" y="2500191"/>
            <a:ext cx="3578088" cy="3334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7AA349-8BED-4548-8C17-8BFF91CBE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7" y="-848139"/>
            <a:ext cx="11198087" cy="7331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E72DD3-C455-429F-9DFE-EBB55772C81B}"/>
              </a:ext>
            </a:extLst>
          </p:cNvPr>
          <p:cNvSpPr txBox="1"/>
          <p:nvPr/>
        </p:nvSpPr>
        <p:spPr>
          <a:xfrm>
            <a:off x="1969987" y="2525550"/>
            <a:ext cx="4283457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  <a:bevelB w="50800" h="38100" prst="riblet"/>
            </a:sp3d>
          </a:bodyPr>
          <a:lstStyle/>
          <a:p>
            <a:r>
              <a:rPr lang="bn-IN" sz="5400" b="1" dirty="0">
                <a:solidFill>
                  <a:srgbClr val="FF0000"/>
                </a:solidFill>
              </a:rPr>
              <a:t>মুক্তিযোদ্ধাদের কথা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35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973536-771A-48CD-96C7-A6985FA5F37E}"/>
              </a:ext>
            </a:extLst>
          </p:cNvPr>
          <p:cNvGrpSpPr/>
          <p:nvPr/>
        </p:nvGrpSpPr>
        <p:grpSpPr>
          <a:xfrm>
            <a:off x="172277" y="159024"/>
            <a:ext cx="11860698" cy="6533322"/>
            <a:chOff x="172277" y="159024"/>
            <a:chExt cx="11860698" cy="6533322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332655EF-A97E-430F-A30E-D7EC751DCD37}"/>
                </a:ext>
              </a:extLst>
            </p:cNvPr>
            <p:cNvSpPr/>
            <p:nvPr/>
          </p:nvSpPr>
          <p:spPr>
            <a:xfrm>
              <a:off x="172277" y="15902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FAF1E65-FE29-47C9-9E5E-732DE2092BDF}"/>
                </a:ext>
              </a:extLst>
            </p:cNvPr>
            <p:cNvSpPr/>
            <p:nvPr/>
          </p:nvSpPr>
          <p:spPr>
            <a:xfrm>
              <a:off x="198783" y="6102626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F131E25-633A-4D6F-824A-810ADA29768A}"/>
                </a:ext>
              </a:extLst>
            </p:cNvPr>
            <p:cNvSpPr/>
            <p:nvPr/>
          </p:nvSpPr>
          <p:spPr>
            <a:xfrm>
              <a:off x="11476381" y="6135755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76DFC46A-3325-4D61-B70C-BCDF12D8C1CB}"/>
                </a:ext>
              </a:extLst>
            </p:cNvPr>
            <p:cNvSpPr/>
            <p:nvPr/>
          </p:nvSpPr>
          <p:spPr>
            <a:xfrm>
              <a:off x="11516139" y="159024"/>
              <a:ext cx="516836" cy="556591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DC4FE-5867-4A00-949F-491F4FA61620}"/>
                </a:ext>
              </a:extLst>
            </p:cNvPr>
            <p:cNvSpPr/>
            <p:nvPr/>
          </p:nvSpPr>
          <p:spPr>
            <a:xfrm>
              <a:off x="503583" y="410817"/>
              <a:ext cx="11224591" cy="60694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C4C2849-608E-434B-9186-B6F6C0547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40" y="569840"/>
            <a:ext cx="5202963" cy="4585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BAFF1E-D341-48E8-87AE-1E811367B631}"/>
              </a:ext>
            </a:extLst>
          </p:cNvPr>
          <p:cNvSpPr txBox="1"/>
          <p:nvPr/>
        </p:nvSpPr>
        <p:spPr>
          <a:xfrm>
            <a:off x="4177598" y="5456295"/>
            <a:ext cx="402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ছবিতে</a:t>
            </a:r>
            <a:r>
              <a:rPr lang="en-US" sz="4000" dirty="0"/>
              <a:t> </a:t>
            </a:r>
            <a:r>
              <a:rPr lang="en-US" sz="4000" dirty="0" err="1"/>
              <a:t>কাকে</a:t>
            </a:r>
            <a:r>
              <a:rPr lang="en-US" sz="4000" dirty="0"/>
              <a:t> </a:t>
            </a:r>
            <a:r>
              <a:rPr lang="en-US" sz="4000" dirty="0" err="1"/>
              <a:t>দেখছ</a:t>
            </a:r>
            <a:r>
              <a:rPr lang="en-US" sz="4000" dirty="0"/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C48B9-254B-4E0B-8CE8-10BB307BEA47}"/>
              </a:ext>
            </a:extLst>
          </p:cNvPr>
          <p:cNvSpPr txBox="1"/>
          <p:nvPr/>
        </p:nvSpPr>
        <p:spPr>
          <a:xfrm>
            <a:off x="2999341" y="5406886"/>
            <a:ext cx="576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বঙ্গবন্ধু শেখ মুজিবুর রহমানকে।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E2E53-05CF-4E2D-92D6-A7378C837D9F}"/>
              </a:ext>
            </a:extLst>
          </p:cNvPr>
          <p:cNvSpPr txBox="1"/>
          <p:nvPr/>
        </p:nvSpPr>
        <p:spPr>
          <a:xfrm>
            <a:off x="874841" y="5413931"/>
            <a:ext cx="1063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তিনি মুক্তিযুদ্ধের ডাক দিয়েছিলেন। তিনি আমাদের মহান নেতা।</a:t>
            </a:r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F7FDC2-B841-4E28-A91C-9A865E4B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40" y="537600"/>
            <a:ext cx="5202962" cy="461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885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696</Words>
  <Application>Microsoft Office PowerPoint</Application>
  <PresentationFormat>Widescreen</PresentationFormat>
  <Paragraphs>148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110</cp:revision>
  <dcterms:created xsi:type="dcterms:W3CDTF">2019-09-01T14:56:55Z</dcterms:created>
  <dcterms:modified xsi:type="dcterms:W3CDTF">2019-09-22T17:13:54Z</dcterms:modified>
</cp:coreProperties>
</file>