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81" r:id="rId2"/>
    <p:sldId id="282"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2" autoAdjust="0"/>
    <p:restoredTop sz="91833" autoAdjust="0"/>
  </p:normalViewPr>
  <p:slideViewPr>
    <p:cSldViewPr>
      <p:cViewPr varScale="1">
        <p:scale>
          <a:sx n="58" d="100"/>
          <a:sy n="58" d="100"/>
        </p:scale>
        <p:origin x="-130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10/21/2019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10/21/2019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0"/>
            <a:ext cx="8572500" cy="6858000"/>
          </a:xfrm>
          <a:prstGeom prst="rect">
            <a:avLst/>
          </a:prstGeom>
        </p:spPr>
      </p:pic>
      <p:sp>
        <p:nvSpPr>
          <p:cNvPr id="4" name="TextBox 3"/>
          <p:cNvSpPr txBox="1"/>
          <p:nvPr/>
        </p:nvSpPr>
        <p:spPr>
          <a:xfrm>
            <a:off x="685800" y="457200"/>
            <a:ext cx="7848600" cy="1723549"/>
          </a:xfrm>
          <a:prstGeom prst="rect">
            <a:avLst/>
          </a:prstGeom>
          <a:noFill/>
        </p:spPr>
        <p:txBody>
          <a:bodyPr wrap="square" rtlCol="0">
            <a:spAutoFit/>
          </a:bodyPr>
          <a:lstStyle/>
          <a:p>
            <a:pPr algn="ctr"/>
            <a:r>
              <a:rPr lang="bn-BD" sz="8800" b="1" dirty="0">
                <a:solidFill>
                  <a:schemeClr val="bg1"/>
                </a:solidFill>
                <a:latin typeface="NikoshBAN" pitchFamily="2" charset="0"/>
                <a:cs typeface="NikoshBAN" pitchFamily="2" charset="0"/>
              </a:rPr>
              <a:t>সবাইকে </a:t>
            </a:r>
            <a:r>
              <a:rPr lang="bn-IN" sz="8800" b="1" dirty="0" smtClean="0">
                <a:solidFill>
                  <a:schemeClr val="bg1"/>
                </a:solidFill>
                <a:latin typeface="NikoshBAN" pitchFamily="2" charset="0"/>
                <a:cs typeface="NikoshBAN" pitchFamily="2" charset="0"/>
              </a:rPr>
              <a:t> </a:t>
            </a:r>
            <a:r>
              <a:rPr lang="bn-BD" sz="8800" b="1" dirty="0" smtClean="0">
                <a:solidFill>
                  <a:schemeClr val="bg1"/>
                </a:solidFill>
                <a:latin typeface="NikoshBAN" pitchFamily="2" charset="0"/>
                <a:cs typeface="NikoshBAN" pitchFamily="2" charset="0"/>
              </a:rPr>
              <a:t>শুভেচ্ছা</a:t>
            </a:r>
            <a:endParaRPr lang="en-US" sz="8800" b="1" dirty="0">
              <a:solidFill>
                <a:schemeClr val="bg1"/>
              </a:solidFill>
              <a:latin typeface="NikoshBAN" pitchFamily="2" charset="0"/>
              <a:cs typeface="NikoshBAN" pitchFamily="2" charset="0"/>
            </a:endParaRPr>
          </a:p>
          <a:p>
            <a:endParaRPr lang="en-US" dirty="0"/>
          </a:p>
        </p:txBody>
      </p:sp>
    </p:spTree>
    <p:extLst>
      <p:ext uri="{BB962C8B-B14F-4D97-AF65-F5344CB8AC3E}">
        <p14:creationId xmlns:p14="http://schemas.microsoft.com/office/powerpoint/2010/main" val="3772446880"/>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nodeType="clickEffect">
                                  <p:stCondLst>
                                    <p:cond delay="0"/>
                                  </p:stCondLst>
                                  <p:iterate type="lt">
                                    <p:tmPct val="10000"/>
                                  </p:iterate>
                                  <p:childTnLst>
                                    <p:set>
                                      <p:cBhvr>
                                        <p:cTn id="24" dur="1" fill="hold">
                                          <p:stCondLst>
                                            <p:cond delay="0"/>
                                          </p:stCondLst>
                                        </p:cTn>
                                        <p:tgtEl>
                                          <p:spTgt spid="4">
                                            <p:txEl>
                                              <p:pRg st="0" end="0"/>
                                            </p:txEl>
                                          </p:spTgt>
                                        </p:tgtEl>
                                        <p:attrNameLst>
                                          <p:attrName>style.visibility</p:attrName>
                                        </p:attrNameLst>
                                      </p:cBhvr>
                                      <p:to>
                                        <p:strVal val="visible"/>
                                      </p:to>
                                    </p:set>
                                    <p:anim by="(-#ppt_w*2)" calcmode="lin" valueType="num">
                                      <p:cBhvr rctx="PPT">
                                        <p:cTn id="25" dur="500" autoRev="1" fill="hold">
                                          <p:stCondLst>
                                            <p:cond delay="0"/>
                                          </p:stCondLst>
                                        </p:cTn>
                                        <p:tgtEl>
                                          <p:spTgt spid="4">
                                            <p:txEl>
                                              <p:pRg st="0" end="0"/>
                                            </p:txEl>
                                          </p:spTgt>
                                        </p:tgtEl>
                                        <p:attrNameLst>
                                          <p:attrName>ppt_w</p:attrName>
                                        </p:attrNameLst>
                                      </p:cBhvr>
                                    </p:anim>
                                    <p:anim by="(#ppt_w*0.50)" calcmode="lin" valueType="num">
                                      <p:cBhvr>
                                        <p:cTn id="26" dur="500" decel="50000" autoRev="1" fill="hold">
                                          <p:stCondLst>
                                            <p:cond delay="0"/>
                                          </p:stCondLst>
                                        </p:cTn>
                                        <p:tgtEl>
                                          <p:spTgt spid="4">
                                            <p:txEl>
                                              <p:pRg st="0" end="0"/>
                                            </p:txEl>
                                          </p:spTgt>
                                        </p:tgtEl>
                                        <p:attrNameLst>
                                          <p:attrName>ppt_x</p:attrName>
                                        </p:attrNameLst>
                                      </p:cBhvr>
                                    </p:anim>
                                    <p:anim from="(-#ppt_h/2)" to="(#ppt_y)" calcmode="lin" valueType="num">
                                      <p:cBhvr>
                                        <p:cTn id="27" dur="1000" fill="hold">
                                          <p:stCondLst>
                                            <p:cond delay="0"/>
                                          </p:stCondLst>
                                        </p:cTn>
                                        <p:tgtEl>
                                          <p:spTgt spid="4">
                                            <p:txEl>
                                              <p:pRg st="0" end="0"/>
                                            </p:txEl>
                                          </p:spTgt>
                                        </p:tgtEl>
                                        <p:attrNameLst>
                                          <p:attrName>ppt_y</p:attrName>
                                        </p:attrNameLst>
                                      </p:cBhvr>
                                    </p:anim>
                                    <p:animRot by="21600000">
                                      <p:cBhvr>
                                        <p:cTn id="28" dur="1000" fill="hold">
                                          <p:stCondLst>
                                            <p:cond delay="0"/>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3893"/>
            <a:ext cx="9144000" cy="6740307"/>
          </a:xfrm>
          <a:prstGeom prst="rect">
            <a:avLst/>
          </a:prstGeom>
          <a:noFill/>
        </p:spPr>
        <p:txBody>
          <a:bodyPr wrap="square" rtlCol="0">
            <a:spAutoFit/>
          </a:bodyPr>
          <a:lstStyle/>
          <a:p>
            <a:r>
              <a:rPr lang="bn-BD" sz="4000" dirty="0" smtClean="0">
                <a:solidFill>
                  <a:srgbClr val="00B050"/>
                </a:solidFill>
                <a:latin typeface="NikoshBAN" pitchFamily="2" charset="0"/>
                <a:cs typeface="NikoshBAN" pitchFamily="2" charset="0"/>
              </a:rPr>
              <a:t>সম্পদ</a:t>
            </a:r>
            <a:r>
              <a:rPr lang="bn-BD" sz="4000" dirty="0" smtClean="0">
                <a:latin typeface="NikoshBAN" pitchFamily="2" charset="0"/>
                <a:cs typeface="NikoshBAN" pitchFamily="2" charset="0"/>
              </a:rPr>
              <a:t>                                          </a:t>
            </a:r>
          </a:p>
          <a:p>
            <a:endParaRPr lang="bn-BD" sz="3600" dirty="0" smtClean="0">
              <a:latin typeface="NikoshBAN" pitchFamily="2" charset="0"/>
              <a:cs typeface="NikoshBAN" pitchFamily="2" charset="0"/>
            </a:endParaRPr>
          </a:p>
          <a:p>
            <a:r>
              <a:rPr lang="bn-BD" sz="4000" dirty="0" smtClean="0">
                <a:solidFill>
                  <a:srgbClr val="00B050"/>
                </a:solidFill>
                <a:latin typeface="NikoshBAN" pitchFamily="2" charset="0"/>
                <a:cs typeface="NikoshBAN" pitchFamily="2" charset="0"/>
              </a:rPr>
              <a:t>দায়</a:t>
            </a:r>
            <a:r>
              <a:rPr lang="bn-BD" sz="4000" dirty="0" smtClean="0">
                <a:latin typeface="NikoshBAN" pitchFamily="2" charset="0"/>
                <a:cs typeface="NikoshBAN" pitchFamily="2" charset="0"/>
              </a:rPr>
              <a:t>                  </a:t>
            </a:r>
          </a:p>
          <a:p>
            <a:endParaRPr lang="bn-BD" sz="3600" dirty="0">
              <a:latin typeface="NikoshBAN" pitchFamily="2" charset="0"/>
              <a:cs typeface="NikoshBAN" pitchFamily="2" charset="0"/>
            </a:endParaRPr>
          </a:p>
          <a:p>
            <a:r>
              <a:rPr lang="bn-BD" sz="4000" dirty="0" smtClean="0">
                <a:solidFill>
                  <a:srgbClr val="00B050"/>
                </a:solidFill>
                <a:latin typeface="NikoshBAN" pitchFamily="2" charset="0"/>
                <a:cs typeface="NikoshBAN" pitchFamily="2" charset="0"/>
              </a:rPr>
              <a:t>মালিকানাস্বত্ব</a:t>
            </a:r>
          </a:p>
          <a:p>
            <a:endParaRPr lang="bn-BD" sz="3600" dirty="0">
              <a:latin typeface="NikoshBAN" pitchFamily="2" charset="0"/>
              <a:cs typeface="NikoshBAN" pitchFamily="2" charset="0"/>
            </a:endParaRPr>
          </a:p>
          <a:p>
            <a:r>
              <a:rPr lang="bn-BD" sz="4000" dirty="0" smtClean="0">
                <a:solidFill>
                  <a:srgbClr val="00B050"/>
                </a:solidFill>
                <a:latin typeface="NikoshBAN" pitchFamily="2" charset="0"/>
                <a:cs typeface="NikoshBAN" pitchFamily="2" charset="0"/>
              </a:rPr>
              <a:t>আয়</a:t>
            </a:r>
          </a:p>
          <a:p>
            <a:endParaRPr lang="bn-BD" sz="3600" dirty="0">
              <a:latin typeface="NikoshBAN" pitchFamily="2" charset="0"/>
              <a:cs typeface="NikoshBAN" pitchFamily="2" charset="0"/>
            </a:endParaRPr>
          </a:p>
          <a:p>
            <a:r>
              <a:rPr lang="bn-BD" sz="4000" dirty="0" smtClean="0">
                <a:solidFill>
                  <a:srgbClr val="00B050"/>
                </a:solidFill>
                <a:latin typeface="NikoshBAN" pitchFamily="2" charset="0"/>
                <a:cs typeface="NikoshBAN" pitchFamily="2" charset="0"/>
              </a:rPr>
              <a:t>ব্যয়</a:t>
            </a:r>
          </a:p>
          <a:p>
            <a:endParaRPr lang="bn-BD" sz="4000" dirty="0">
              <a:latin typeface="NikoshBAN" pitchFamily="2" charset="0"/>
              <a:cs typeface="NikoshBAN" pitchFamily="2" charset="0"/>
            </a:endParaRPr>
          </a:p>
          <a:p>
            <a:r>
              <a:rPr lang="bn-BD" sz="4000" dirty="0" smtClean="0">
                <a:latin typeface="NikoshBAN" pitchFamily="2" charset="0"/>
                <a:cs typeface="NikoshBAN" pitchFamily="2" charset="0"/>
              </a:rPr>
              <a:t>           </a:t>
            </a:r>
            <a:r>
              <a:rPr lang="bn-BD" sz="4800" b="1" dirty="0" smtClean="0">
                <a:solidFill>
                  <a:schemeClr val="accent1">
                    <a:lumMod val="75000"/>
                  </a:schemeClr>
                </a:solidFill>
                <a:latin typeface="NikoshBAN" pitchFamily="2" charset="0"/>
                <a:cs typeface="NikoshBAN" pitchFamily="2" charset="0"/>
              </a:rPr>
              <a:t>বিভিন্ন শ্রেণীর হিসাব</a:t>
            </a:r>
            <a:endParaRPr lang="en-US" sz="4000" b="1" dirty="0">
              <a:solidFill>
                <a:schemeClr val="accent1">
                  <a:lumMod val="75000"/>
                </a:schemeClr>
              </a:solidFill>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6975" y="24617"/>
            <a:ext cx="2486025" cy="18383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143000"/>
            <a:ext cx="2590800" cy="144780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9350" y="2175891"/>
            <a:ext cx="2533650" cy="180022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4600" y="3286481"/>
            <a:ext cx="2590800" cy="134721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6774" y="4509165"/>
            <a:ext cx="3429000" cy="1828800"/>
          </a:xfrm>
          <a:prstGeom prst="rect">
            <a:avLst/>
          </a:prstGeom>
        </p:spPr>
      </p:pic>
      <p:sp>
        <p:nvSpPr>
          <p:cNvPr id="9" name="Right Arrow 8"/>
          <p:cNvSpPr/>
          <p:nvPr/>
        </p:nvSpPr>
        <p:spPr>
          <a:xfrm>
            <a:off x="1374414" y="228600"/>
            <a:ext cx="4721586" cy="5627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990600" y="1447800"/>
            <a:ext cx="20574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2417767" y="2667000"/>
            <a:ext cx="399018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990601" y="3733800"/>
            <a:ext cx="142716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990600" y="4953000"/>
            <a:ext cx="44196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629400" y="1336173"/>
            <a:ext cx="2133600" cy="707886"/>
          </a:xfrm>
          <a:prstGeom prst="rect">
            <a:avLst/>
          </a:prstGeom>
          <a:noFill/>
        </p:spPr>
        <p:txBody>
          <a:bodyPr wrap="square" rtlCol="0">
            <a:spAutoFit/>
          </a:bodyPr>
          <a:lstStyle/>
          <a:p>
            <a:r>
              <a:rPr lang="bn-BD" sz="4000" dirty="0" smtClean="0">
                <a:solidFill>
                  <a:srgbClr val="FF0000"/>
                </a:solidFill>
                <a:latin typeface="NikoshBAN" pitchFamily="2" charset="0"/>
                <a:cs typeface="NikoshBAN" pitchFamily="2" charset="0"/>
              </a:rPr>
              <a:t>আসবাবপত্র</a:t>
            </a:r>
            <a:endParaRPr lang="en-US" sz="4000" dirty="0">
              <a:solidFill>
                <a:srgbClr val="FF0000"/>
              </a:solidFill>
              <a:latin typeface="NikoshBAN" pitchFamily="2" charset="0"/>
              <a:cs typeface="NikoshBAN" pitchFamily="2" charset="0"/>
            </a:endParaRPr>
          </a:p>
        </p:txBody>
      </p:sp>
      <p:sp>
        <p:nvSpPr>
          <p:cNvPr id="10" name="TextBox 9"/>
          <p:cNvSpPr txBox="1"/>
          <p:nvPr/>
        </p:nvSpPr>
        <p:spPr>
          <a:xfrm>
            <a:off x="3819588" y="689842"/>
            <a:ext cx="1568842" cy="646331"/>
          </a:xfrm>
          <a:prstGeom prst="rect">
            <a:avLst/>
          </a:prstGeom>
          <a:noFill/>
        </p:spPr>
        <p:txBody>
          <a:bodyPr wrap="square" rtlCol="0">
            <a:spAutoFit/>
          </a:bodyPr>
          <a:lstStyle/>
          <a:p>
            <a:r>
              <a:rPr lang="bn-BD" sz="3600" dirty="0" smtClean="0">
                <a:solidFill>
                  <a:srgbClr val="FF0000"/>
                </a:solidFill>
                <a:latin typeface="NikoshBAN" pitchFamily="2" charset="0"/>
                <a:cs typeface="NikoshBAN" pitchFamily="2" charset="0"/>
              </a:rPr>
              <a:t>ঋণ গ্রহণ</a:t>
            </a:r>
            <a:endParaRPr lang="en-US" sz="3600" dirty="0">
              <a:solidFill>
                <a:srgbClr val="FF0000"/>
              </a:solidFill>
              <a:latin typeface="NikoshBAN" pitchFamily="2" charset="0"/>
              <a:cs typeface="NikoshBAN" pitchFamily="2" charset="0"/>
            </a:endParaRPr>
          </a:p>
        </p:txBody>
      </p:sp>
      <p:sp>
        <p:nvSpPr>
          <p:cNvPr id="17" name="TextBox 16"/>
          <p:cNvSpPr txBox="1"/>
          <p:nvPr/>
        </p:nvSpPr>
        <p:spPr>
          <a:xfrm>
            <a:off x="7392356" y="2586150"/>
            <a:ext cx="1771650" cy="646331"/>
          </a:xfrm>
          <a:prstGeom prst="rect">
            <a:avLst/>
          </a:prstGeom>
          <a:noFill/>
        </p:spPr>
        <p:txBody>
          <a:bodyPr wrap="square" rtlCol="0">
            <a:spAutoFit/>
          </a:bodyPr>
          <a:lstStyle/>
          <a:p>
            <a:r>
              <a:rPr lang="bn-BD" sz="3600" dirty="0" smtClean="0">
                <a:solidFill>
                  <a:srgbClr val="FF0000"/>
                </a:solidFill>
                <a:latin typeface="NikoshBAN" pitchFamily="2" charset="0"/>
                <a:cs typeface="NikoshBAN" pitchFamily="2" charset="0"/>
              </a:rPr>
              <a:t>মূলধন</a:t>
            </a:r>
            <a:endParaRPr lang="en-US" sz="3600" dirty="0">
              <a:solidFill>
                <a:srgbClr val="FF0000"/>
              </a:solidFill>
              <a:latin typeface="NikoshBAN" pitchFamily="2" charset="0"/>
              <a:cs typeface="NikoshBAN" pitchFamily="2" charset="0"/>
            </a:endParaRPr>
          </a:p>
        </p:txBody>
      </p:sp>
      <p:sp>
        <p:nvSpPr>
          <p:cNvPr id="18" name="TextBox 17"/>
          <p:cNvSpPr txBox="1"/>
          <p:nvPr/>
        </p:nvSpPr>
        <p:spPr>
          <a:xfrm>
            <a:off x="5105400" y="3733800"/>
            <a:ext cx="1123950" cy="646331"/>
          </a:xfrm>
          <a:prstGeom prst="rect">
            <a:avLst/>
          </a:prstGeom>
          <a:noFill/>
        </p:spPr>
        <p:txBody>
          <a:bodyPr wrap="square" rtlCol="0">
            <a:spAutoFit/>
          </a:bodyPr>
          <a:lstStyle/>
          <a:p>
            <a:r>
              <a:rPr lang="bn-BD" sz="3600" dirty="0" smtClean="0">
                <a:solidFill>
                  <a:srgbClr val="FF0000"/>
                </a:solidFill>
                <a:latin typeface="NikoshBAN" pitchFamily="2" charset="0"/>
                <a:cs typeface="NikoshBAN" pitchFamily="2" charset="0"/>
              </a:rPr>
              <a:t>বিক্রয়</a:t>
            </a:r>
            <a:endParaRPr lang="en-US" sz="3600" dirty="0">
              <a:solidFill>
                <a:srgbClr val="FF0000"/>
              </a:solidFill>
              <a:latin typeface="NikoshBAN" pitchFamily="2" charset="0"/>
              <a:cs typeface="NikoshBAN" pitchFamily="2" charset="0"/>
            </a:endParaRPr>
          </a:p>
        </p:txBody>
      </p:sp>
      <p:sp>
        <p:nvSpPr>
          <p:cNvPr id="19" name="TextBox 18"/>
          <p:cNvSpPr txBox="1"/>
          <p:nvPr/>
        </p:nvSpPr>
        <p:spPr>
          <a:xfrm>
            <a:off x="7010401" y="5984022"/>
            <a:ext cx="914400" cy="707886"/>
          </a:xfrm>
          <a:prstGeom prst="rect">
            <a:avLst/>
          </a:prstGeom>
          <a:noFill/>
        </p:spPr>
        <p:txBody>
          <a:bodyPr wrap="square" rtlCol="0">
            <a:spAutoFit/>
          </a:bodyPr>
          <a:lstStyle/>
          <a:p>
            <a:r>
              <a:rPr lang="bn-BD" sz="4000" dirty="0" smtClean="0">
                <a:solidFill>
                  <a:srgbClr val="FF0000"/>
                </a:solidFill>
                <a:latin typeface="NikoshBAN" pitchFamily="2" charset="0"/>
                <a:cs typeface="NikoshBAN" pitchFamily="2" charset="0"/>
              </a:rPr>
              <a:t>ক্রয়</a:t>
            </a:r>
            <a:endParaRPr lang="en-US" sz="40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413663469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circle(in)">
                                      <p:cBhvr>
                                        <p:cTn id="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249362"/>
          </a:xfrm>
          <a:solidFill>
            <a:schemeClr val="bg1"/>
          </a:solidFill>
          <a:ln>
            <a:solidFill>
              <a:schemeClr val="bg1"/>
            </a:solidFill>
          </a:ln>
        </p:spPr>
        <p:txBody>
          <a:bodyPr>
            <a:normAutofit fontScale="90000"/>
          </a:bodyPr>
          <a:lstStyle/>
          <a:p>
            <a:pPr marL="182880" indent="0" algn="ctr">
              <a:buNone/>
            </a:pPr>
            <a:r>
              <a:rPr lang="bn-BD" b="0" u="sng" dirty="0" smtClean="0">
                <a:solidFill>
                  <a:schemeClr val="accent1">
                    <a:lumMod val="75000"/>
                  </a:schemeClr>
                </a:solidFill>
                <a:latin typeface="NikoshBAN" pitchFamily="2" charset="0"/>
                <a:cs typeface="NikoshBAN" pitchFamily="2" charset="0"/>
              </a:rPr>
              <a:t>খতিয়ানের ছক ২ প্রকার </a:t>
            </a:r>
            <a:r>
              <a:rPr lang="en-US" sz="3600" b="0" u="sng" dirty="0" smtClean="0">
                <a:latin typeface="NikoshBAN" pitchFamily="2" charset="0"/>
                <a:cs typeface="NikoshBAN" pitchFamily="2" charset="0"/>
              </a:rPr>
              <a:t>: </a:t>
            </a:r>
            <a:r>
              <a:rPr lang="en-US" sz="3600" b="0" u="sng" dirty="0" smtClean="0">
                <a:solidFill>
                  <a:srgbClr val="00B0F0"/>
                </a:solidFill>
                <a:latin typeface="NikoshBAN" pitchFamily="2" charset="0"/>
                <a:cs typeface="NikoshBAN" pitchFamily="2" charset="0"/>
              </a:rPr>
              <a:t>‘T’-</a:t>
            </a:r>
            <a:r>
              <a:rPr lang="bn-BD" sz="3600" b="0" u="sng" dirty="0" smtClean="0">
                <a:solidFill>
                  <a:srgbClr val="00B0F0"/>
                </a:solidFill>
                <a:latin typeface="NikoshBAN" pitchFamily="2" charset="0"/>
                <a:cs typeface="NikoshBAN" pitchFamily="2" charset="0"/>
              </a:rPr>
              <a:t>ছক </a:t>
            </a:r>
            <a:r>
              <a:rPr lang="bn-BD" sz="3600" b="0" u="sng" dirty="0" smtClean="0">
                <a:latin typeface="NikoshBAN" pitchFamily="2" charset="0"/>
                <a:cs typeface="NikoshBAN" pitchFamily="2" charset="0"/>
              </a:rPr>
              <a:t>ও </a:t>
            </a:r>
            <a:r>
              <a:rPr lang="bn-BD" sz="3600" b="0" u="sng" dirty="0" smtClean="0">
                <a:solidFill>
                  <a:srgbClr val="00B0F0"/>
                </a:solidFill>
                <a:latin typeface="NikoshBAN" pitchFamily="2" charset="0"/>
                <a:cs typeface="NikoshBAN" pitchFamily="2" charset="0"/>
              </a:rPr>
              <a:t>‘চলমান জের’ ছক</a:t>
            </a:r>
            <a:r>
              <a:rPr lang="bn-BD" sz="3600" b="0" u="sng" dirty="0" smtClean="0">
                <a:latin typeface="NikoshBAN" pitchFamily="2" charset="0"/>
                <a:cs typeface="NikoshBAN" pitchFamily="2" charset="0"/>
              </a:rPr>
              <a:t>।</a:t>
            </a:r>
            <a:r>
              <a:rPr lang="en-US" sz="3600" b="0" dirty="0">
                <a:latin typeface="NikoshBAN" pitchFamily="2" charset="0"/>
                <a:cs typeface="NikoshBAN" pitchFamily="2" charset="0"/>
              </a:rPr>
              <a:t/>
            </a:r>
            <a:br>
              <a:rPr lang="en-US" sz="3600" b="0" dirty="0">
                <a:latin typeface="NikoshBAN" pitchFamily="2" charset="0"/>
                <a:cs typeface="NikoshBAN" pitchFamily="2" charset="0"/>
              </a:rPr>
            </a:br>
            <a:r>
              <a:rPr lang="en-US" sz="4400" b="0" dirty="0" smtClean="0">
                <a:solidFill>
                  <a:srgbClr val="FF0000"/>
                </a:solidFill>
                <a:latin typeface="NikoshBAN" pitchFamily="2" charset="0"/>
                <a:cs typeface="NikoshBAN" pitchFamily="2" charset="0"/>
              </a:rPr>
              <a:t>‘T’- </a:t>
            </a:r>
            <a:r>
              <a:rPr lang="bn-BD" sz="4400" b="0" dirty="0" smtClean="0">
                <a:solidFill>
                  <a:srgbClr val="FF0000"/>
                </a:solidFill>
                <a:latin typeface="NikoshBAN" pitchFamily="2" charset="0"/>
                <a:cs typeface="NikoshBAN" pitchFamily="2" charset="0"/>
              </a:rPr>
              <a:t>ছক</a:t>
            </a:r>
            <a:endParaRPr lang="en-US" sz="3600" b="0" u="sng" dirty="0">
              <a:solidFill>
                <a:srgbClr val="FF0000"/>
              </a:solidFill>
              <a:latin typeface="NikoshBAN" pitchFamily="2" charset="0"/>
              <a:cs typeface="NikoshBAN" pitchFamily="2" charset="0"/>
            </a:endParaRPr>
          </a:p>
        </p:txBody>
      </p:sp>
      <p:sp>
        <p:nvSpPr>
          <p:cNvPr id="2" name="Subtitle 1"/>
          <p:cNvSpPr>
            <a:spLocks noGrp="1"/>
          </p:cNvSpPr>
          <p:nvPr>
            <p:ph idx="1"/>
          </p:nvPr>
        </p:nvSpPr>
        <p:spPr>
          <a:xfrm>
            <a:off x="0" y="1447800"/>
            <a:ext cx="9067800" cy="4572000"/>
          </a:xfrm>
        </p:spPr>
        <p:txBody>
          <a:bodyPr>
            <a:normAutofit/>
          </a:bodyPr>
          <a:lstStyle/>
          <a:p>
            <a:pPr marL="0" indent="0">
              <a:buNone/>
            </a:pPr>
            <a:r>
              <a:rPr lang="en-US" sz="3600" dirty="0" smtClean="0">
                <a:solidFill>
                  <a:srgbClr val="00B050"/>
                </a:solidFill>
                <a:latin typeface="NikoshBAN" pitchFamily="2" charset="0"/>
                <a:cs typeface="NikoshBAN" pitchFamily="2" charset="0"/>
              </a:rPr>
              <a:t> </a:t>
            </a:r>
            <a:r>
              <a:rPr lang="bn-BD" sz="3600" dirty="0" smtClean="0">
                <a:solidFill>
                  <a:srgbClr val="00B050"/>
                </a:solidFill>
                <a:latin typeface="NikoshBAN" pitchFamily="2" charset="0"/>
                <a:cs typeface="NikoshBAN" pitchFamily="2" charset="0"/>
              </a:rPr>
              <a:t>  ডেবিট</a:t>
            </a:r>
            <a:r>
              <a:rPr lang="bn-BD" sz="3600" dirty="0" smtClean="0">
                <a:latin typeface="NikoshBAN" pitchFamily="2" charset="0"/>
                <a:cs typeface="NikoshBAN" pitchFamily="2" charset="0"/>
              </a:rPr>
              <a:t>	          </a:t>
            </a:r>
            <a:r>
              <a:rPr lang="bn-BD" sz="5400" dirty="0" smtClean="0">
                <a:solidFill>
                  <a:srgbClr val="7030A0"/>
                </a:solidFill>
                <a:latin typeface="NikoshBAN" pitchFamily="2" charset="0"/>
                <a:cs typeface="NikoshBAN" pitchFamily="2" charset="0"/>
              </a:rPr>
              <a:t>হিসাবের নাম</a:t>
            </a:r>
            <a:r>
              <a:rPr lang="en-US" sz="5400" dirty="0" smtClean="0">
                <a:solidFill>
                  <a:srgbClr val="7030A0"/>
                </a:solidFill>
                <a:latin typeface="NikoshBAN" pitchFamily="2" charset="0"/>
                <a:cs typeface="NikoshBAN" pitchFamily="2" charset="0"/>
              </a:rPr>
              <a:t> </a:t>
            </a:r>
            <a:r>
              <a:rPr lang="bn-BD" sz="5400" dirty="0" smtClean="0">
                <a:solidFill>
                  <a:srgbClr val="7030A0"/>
                </a:solidFill>
                <a:latin typeface="NikoshBAN" pitchFamily="2" charset="0"/>
                <a:cs typeface="NikoshBAN" pitchFamily="2" charset="0"/>
              </a:rPr>
              <a:t>      </a:t>
            </a:r>
            <a:r>
              <a:rPr lang="en-US" sz="5400" dirty="0" smtClean="0">
                <a:solidFill>
                  <a:srgbClr val="7030A0"/>
                </a:solidFill>
                <a:latin typeface="NikoshBAN" pitchFamily="2" charset="0"/>
                <a:cs typeface="NikoshBAN" pitchFamily="2" charset="0"/>
              </a:rPr>
              <a:t>    </a:t>
            </a:r>
            <a:r>
              <a:rPr lang="bn-BD" sz="5400" dirty="0" smtClean="0">
                <a:solidFill>
                  <a:srgbClr val="7030A0"/>
                </a:solidFill>
                <a:latin typeface="NikoshBAN" pitchFamily="2" charset="0"/>
                <a:cs typeface="NikoshBAN" pitchFamily="2" charset="0"/>
              </a:rPr>
              <a:t> </a:t>
            </a:r>
            <a:r>
              <a:rPr lang="bn-BD" sz="3600" dirty="0" smtClean="0">
                <a:solidFill>
                  <a:srgbClr val="00B050"/>
                </a:solidFill>
                <a:latin typeface="NikoshBAN" pitchFamily="2" charset="0"/>
                <a:cs typeface="NikoshBAN" pitchFamily="2" charset="0"/>
              </a:rPr>
              <a:t>ক্রেডিট</a:t>
            </a:r>
          </a:p>
          <a:p>
            <a:endParaRPr lang="en-US" sz="3600" dirty="0">
              <a:latin typeface="NikoshBAN" pitchFamily="2" charset="0"/>
              <a:cs typeface="NikoshBAN"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63070855"/>
              </p:ext>
            </p:extLst>
          </p:nvPr>
        </p:nvGraphicFramePr>
        <p:xfrm>
          <a:off x="380999" y="2209800"/>
          <a:ext cx="8458201" cy="3667761"/>
        </p:xfrm>
        <a:graphic>
          <a:graphicData uri="http://schemas.openxmlformats.org/drawingml/2006/table">
            <a:tbl>
              <a:tblPr firstRow="1" bandRow="1">
                <a:tableStyleId>{5940675A-B579-460E-94D1-54222C63F5DA}</a:tableStyleId>
              </a:tblPr>
              <a:tblGrid>
                <a:gridCol w="609601"/>
                <a:gridCol w="2057400"/>
                <a:gridCol w="609600"/>
                <a:gridCol w="990600"/>
                <a:gridCol w="533400"/>
                <a:gridCol w="2057400"/>
                <a:gridCol w="609600"/>
                <a:gridCol w="990600"/>
              </a:tblGrid>
              <a:tr h="1066801">
                <a:tc>
                  <a:txBody>
                    <a:bodyPr/>
                    <a:lstStyle/>
                    <a:p>
                      <a:pPr algn="ctr"/>
                      <a:r>
                        <a:rPr lang="bn-BD" sz="3200" dirty="0" smtClean="0">
                          <a:solidFill>
                            <a:schemeClr val="accent1"/>
                          </a:solidFill>
                          <a:latin typeface="NikoshBAN" pitchFamily="2" charset="0"/>
                          <a:cs typeface="NikoshBAN" pitchFamily="2" charset="0"/>
                        </a:rPr>
                        <a:t>তাং</a:t>
                      </a:r>
                      <a:endParaRPr lang="en-US" sz="3200" b="0" dirty="0">
                        <a:solidFill>
                          <a:schemeClr val="accent1"/>
                        </a:solidFill>
                        <a:latin typeface="NikoshBAN" pitchFamily="2" charset="0"/>
                        <a:cs typeface="NikoshBAN" pitchFamily="2" charset="0"/>
                      </a:endParaRPr>
                    </a:p>
                  </a:txBody>
                  <a:tcPr/>
                </a:tc>
                <a:tc>
                  <a:txBody>
                    <a:bodyPr/>
                    <a:lstStyle/>
                    <a:p>
                      <a:pPr algn="ctr"/>
                      <a:r>
                        <a:rPr lang="bn-BD" sz="3200" dirty="0" smtClean="0">
                          <a:solidFill>
                            <a:schemeClr val="accent1"/>
                          </a:solidFill>
                          <a:latin typeface="NikoshBAN" pitchFamily="2" charset="0"/>
                          <a:cs typeface="NikoshBAN" pitchFamily="2" charset="0"/>
                        </a:rPr>
                        <a:t>বিবরণ</a:t>
                      </a:r>
                      <a:endParaRPr lang="en-US" sz="3200" b="0" dirty="0">
                        <a:solidFill>
                          <a:schemeClr val="accent1"/>
                        </a:solidFill>
                        <a:latin typeface="NikoshBAN" pitchFamily="2" charset="0"/>
                        <a:cs typeface="NikoshBAN" pitchFamily="2" charset="0"/>
                      </a:endParaRPr>
                    </a:p>
                  </a:txBody>
                  <a:tcPr/>
                </a:tc>
                <a:tc>
                  <a:txBody>
                    <a:bodyPr/>
                    <a:lstStyle/>
                    <a:p>
                      <a:pPr algn="ctr"/>
                      <a:r>
                        <a:rPr lang="bn-BD" sz="2800" dirty="0" smtClean="0">
                          <a:solidFill>
                            <a:schemeClr val="accent1"/>
                          </a:solidFill>
                          <a:latin typeface="NikoshBAN" pitchFamily="2" charset="0"/>
                          <a:cs typeface="NikoshBAN" pitchFamily="2" charset="0"/>
                        </a:rPr>
                        <a:t>জা</a:t>
                      </a:r>
                      <a:r>
                        <a:rPr lang="en-US" sz="2800" dirty="0" smtClean="0">
                          <a:solidFill>
                            <a:schemeClr val="accent1"/>
                          </a:solidFill>
                          <a:latin typeface="NikoshBAN" pitchFamily="2" charset="0"/>
                          <a:cs typeface="NikoshBAN" pitchFamily="2" charset="0"/>
                        </a:rPr>
                        <a:t>:</a:t>
                      </a:r>
                      <a:endParaRPr lang="bn-BD" sz="2800" dirty="0" smtClean="0">
                        <a:solidFill>
                          <a:schemeClr val="accent1"/>
                        </a:solidFill>
                        <a:latin typeface="NikoshBAN" pitchFamily="2" charset="0"/>
                        <a:cs typeface="NikoshBAN" pitchFamily="2" charset="0"/>
                      </a:endParaRPr>
                    </a:p>
                    <a:p>
                      <a:pPr algn="ctr"/>
                      <a:r>
                        <a:rPr lang="bn-BD" sz="2800" dirty="0" smtClean="0">
                          <a:solidFill>
                            <a:schemeClr val="accent1"/>
                          </a:solidFill>
                          <a:latin typeface="NikoshBAN" pitchFamily="2" charset="0"/>
                          <a:cs typeface="NikoshBAN" pitchFamily="2" charset="0"/>
                        </a:rPr>
                        <a:t>পৃ</a:t>
                      </a:r>
                      <a:r>
                        <a:rPr lang="en-US" sz="2800" dirty="0" smtClean="0">
                          <a:solidFill>
                            <a:schemeClr val="accent1"/>
                          </a:solidFill>
                          <a:latin typeface="NikoshBAN" pitchFamily="2" charset="0"/>
                          <a:cs typeface="NikoshBAN" pitchFamily="2" charset="0"/>
                        </a:rPr>
                        <a:t>:</a:t>
                      </a:r>
                      <a:endParaRPr lang="en-US" sz="2800" b="0" dirty="0">
                        <a:solidFill>
                          <a:schemeClr val="accent1"/>
                        </a:solidFill>
                        <a:latin typeface="NikoshBAN" pitchFamily="2" charset="0"/>
                        <a:cs typeface="NikoshBAN" pitchFamily="2" charset="0"/>
                      </a:endParaRPr>
                    </a:p>
                  </a:txBody>
                  <a:tcPr/>
                </a:tc>
                <a:tc>
                  <a:txBody>
                    <a:bodyPr/>
                    <a:lstStyle/>
                    <a:p>
                      <a:pPr algn="ctr"/>
                      <a:r>
                        <a:rPr lang="bn-BD" sz="3200" dirty="0" smtClean="0">
                          <a:solidFill>
                            <a:schemeClr val="accent1"/>
                          </a:solidFill>
                          <a:latin typeface="NikoshBAN" pitchFamily="2" charset="0"/>
                          <a:cs typeface="NikoshBAN" pitchFamily="2" charset="0"/>
                        </a:rPr>
                        <a:t>টাকা</a:t>
                      </a:r>
                      <a:endParaRPr lang="en-US" sz="3200" b="0" dirty="0">
                        <a:solidFill>
                          <a:schemeClr val="accent1"/>
                        </a:solidFill>
                        <a:latin typeface="NikoshBAN" pitchFamily="2" charset="0"/>
                        <a:cs typeface="NikoshBAN" pitchFamily="2" charset="0"/>
                      </a:endParaRPr>
                    </a:p>
                  </a:txBody>
                  <a:tcPr/>
                </a:tc>
                <a:tc>
                  <a:txBody>
                    <a:bodyPr/>
                    <a:lstStyle/>
                    <a:p>
                      <a:pPr algn="ctr"/>
                      <a:r>
                        <a:rPr lang="bn-BD" sz="3200" dirty="0" smtClean="0">
                          <a:solidFill>
                            <a:schemeClr val="accent1"/>
                          </a:solidFill>
                          <a:latin typeface="NikoshBAN" pitchFamily="2" charset="0"/>
                          <a:cs typeface="NikoshBAN" pitchFamily="2" charset="0"/>
                        </a:rPr>
                        <a:t>তাং</a:t>
                      </a:r>
                      <a:endParaRPr lang="en-US" sz="3200" b="0" dirty="0">
                        <a:solidFill>
                          <a:schemeClr val="accent1"/>
                        </a:solidFill>
                        <a:latin typeface="NikoshBAN" pitchFamily="2" charset="0"/>
                        <a:cs typeface="NikoshBAN" pitchFamily="2" charset="0"/>
                      </a:endParaRPr>
                    </a:p>
                  </a:txBody>
                  <a:tcPr/>
                </a:tc>
                <a:tc>
                  <a:txBody>
                    <a:bodyPr/>
                    <a:lstStyle/>
                    <a:p>
                      <a:pPr algn="ctr"/>
                      <a:r>
                        <a:rPr lang="bn-BD" sz="3200" dirty="0" smtClean="0">
                          <a:solidFill>
                            <a:schemeClr val="accent1"/>
                          </a:solidFill>
                          <a:latin typeface="NikoshBAN" pitchFamily="2" charset="0"/>
                          <a:cs typeface="NikoshBAN" pitchFamily="2" charset="0"/>
                        </a:rPr>
                        <a:t>বিবরণ</a:t>
                      </a:r>
                      <a:endParaRPr lang="en-US" sz="3200" b="0" dirty="0">
                        <a:solidFill>
                          <a:schemeClr val="accent1"/>
                        </a:solidFill>
                        <a:latin typeface="NikoshBAN" pitchFamily="2" charset="0"/>
                        <a:cs typeface="NikoshBAN" pitchFamily="2" charset="0"/>
                      </a:endParaRPr>
                    </a:p>
                  </a:txBody>
                  <a:tcPr/>
                </a:tc>
                <a:tc>
                  <a:txBody>
                    <a:bodyPr/>
                    <a:lstStyle/>
                    <a:p>
                      <a:pPr algn="ctr"/>
                      <a:r>
                        <a:rPr lang="bn-BD" sz="2800" dirty="0" smtClean="0">
                          <a:solidFill>
                            <a:schemeClr val="accent1"/>
                          </a:solidFill>
                          <a:latin typeface="NikoshBAN" pitchFamily="2" charset="0"/>
                          <a:cs typeface="NikoshBAN" pitchFamily="2" charset="0"/>
                        </a:rPr>
                        <a:t>জা</a:t>
                      </a:r>
                      <a:r>
                        <a:rPr lang="en-US" sz="2800" dirty="0" smtClean="0">
                          <a:solidFill>
                            <a:schemeClr val="accent1"/>
                          </a:solidFill>
                          <a:latin typeface="NikoshBAN" pitchFamily="2" charset="0"/>
                          <a:cs typeface="NikoshBAN" pitchFamily="2" charset="0"/>
                        </a:rPr>
                        <a:t>:</a:t>
                      </a:r>
                      <a:endParaRPr lang="bn-BD" sz="2800" dirty="0" smtClean="0">
                        <a:solidFill>
                          <a:schemeClr val="accent1"/>
                        </a:solidFill>
                        <a:latin typeface="NikoshBAN" pitchFamily="2" charset="0"/>
                        <a:cs typeface="NikoshBAN" pitchFamily="2" charset="0"/>
                      </a:endParaRPr>
                    </a:p>
                    <a:p>
                      <a:pPr algn="ctr"/>
                      <a:r>
                        <a:rPr lang="bn-BD" sz="2800" dirty="0" smtClean="0">
                          <a:solidFill>
                            <a:schemeClr val="accent1"/>
                          </a:solidFill>
                          <a:latin typeface="NikoshBAN" pitchFamily="2" charset="0"/>
                          <a:cs typeface="NikoshBAN" pitchFamily="2" charset="0"/>
                        </a:rPr>
                        <a:t>পৃ</a:t>
                      </a:r>
                      <a:r>
                        <a:rPr lang="en-US" sz="2800" dirty="0" smtClean="0">
                          <a:solidFill>
                            <a:schemeClr val="accent1"/>
                          </a:solidFill>
                          <a:latin typeface="NikoshBAN" pitchFamily="2" charset="0"/>
                          <a:cs typeface="NikoshBAN" pitchFamily="2" charset="0"/>
                        </a:rPr>
                        <a:t>:</a:t>
                      </a:r>
                      <a:endParaRPr lang="en-US" sz="2800" b="0" dirty="0">
                        <a:solidFill>
                          <a:schemeClr val="accent1"/>
                        </a:solidFill>
                        <a:latin typeface="NikoshBAN" pitchFamily="2" charset="0"/>
                        <a:cs typeface="NikoshBAN" pitchFamily="2" charset="0"/>
                      </a:endParaRPr>
                    </a:p>
                  </a:txBody>
                  <a:tcPr/>
                </a:tc>
                <a:tc>
                  <a:txBody>
                    <a:bodyPr/>
                    <a:lstStyle/>
                    <a:p>
                      <a:pPr algn="ctr"/>
                      <a:r>
                        <a:rPr lang="bn-BD" sz="3200" dirty="0" smtClean="0">
                          <a:solidFill>
                            <a:schemeClr val="accent1"/>
                          </a:solidFill>
                          <a:latin typeface="NikoshBAN" pitchFamily="2" charset="0"/>
                          <a:cs typeface="NikoshBAN" pitchFamily="2" charset="0"/>
                        </a:rPr>
                        <a:t>টাকা</a:t>
                      </a:r>
                      <a:endParaRPr lang="en-US" sz="3200" b="0" dirty="0">
                        <a:solidFill>
                          <a:schemeClr val="accent1"/>
                        </a:solidFill>
                        <a:latin typeface="NikoshBAN" pitchFamily="2" charset="0"/>
                        <a:cs typeface="NikoshBAN" pitchFamily="2" charset="0"/>
                      </a:endParaRPr>
                    </a:p>
                  </a:txBody>
                  <a:tcPr/>
                </a:tc>
              </a:tr>
              <a:tr h="2600960">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a:solidFill>
                          <a:schemeClr val="tx1"/>
                        </a:solidFill>
                      </a:endParaRPr>
                    </a:p>
                  </a:txBody>
                  <a:tcPr/>
                </a:tc>
                <a:tc>
                  <a:txBody>
                    <a:bodyPr/>
                    <a:lstStyle/>
                    <a:p>
                      <a:endParaRPr lang="en-US" dirty="0">
                        <a:solidFill>
                          <a:schemeClr val="tx1"/>
                        </a:solidFill>
                      </a:endParaRPr>
                    </a:p>
                  </a:txBody>
                  <a:tcPr/>
                </a:tc>
                <a:tc>
                  <a:txBody>
                    <a:bodyPr/>
                    <a:lstStyle/>
                    <a:p>
                      <a:endParaRPr lang="en-US">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r>
            </a:tbl>
          </a:graphicData>
        </a:graphic>
      </p:graphicFrame>
    </p:spTree>
    <p:extLst>
      <p:ext uri="{BB962C8B-B14F-4D97-AF65-F5344CB8AC3E}">
        <p14:creationId xmlns:p14="http://schemas.microsoft.com/office/powerpoint/2010/main" val="228450365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0"/>
            <a:ext cx="7772400" cy="1219200"/>
          </a:xfrm>
        </p:spPr>
        <p:txBody>
          <a:bodyPr>
            <a:normAutofit/>
          </a:bodyPr>
          <a:lstStyle/>
          <a:p>
            <a:pPr marL="182880" indent="0" algn="ctr">
              <a:buNone/>
            </a:pPr>
            <a:r>
              <a:rPr lang="bn-BD" sz="5400" b="0" dirty="0" smtClean="0">
                <a:solidFill>
                  <a:srgbClr val="FF0000"/>
                </a:solidFill>
                <a:latin typeface="NikoshBAN" pitchFamily="2" charset="0"/>
                <a:cs typeface="NikoshBAN" pitchFamily="2" charset="0"/>
              </a:rPr>
              <a:t>‘চলমান জের’ – ছক</a:t>
            </a:r>
            <a:endParaRPr lang="en-US" sz="5400" b="0" dirty="0">
              <a:solidFill>
                <a:srgbClr val="FF0000"/>
              </a:solidFill>
              <a:latin typeface="NikoshBAN" pitchFamily="2" charset="0"/>
              <a:cs typeface="NikoshBAN" pitchFamily="2" charset="0"/>
            </a:endParaRPr>
          </a:p>
        </p:txBody>
      </p:sp>
      <p:sp>
        <p:nvSpPr>
          <p:cNvPr id="2" name="Subtitle 1"/>
          <p:cNvSpPr>
            <a:spLocks noGrp="1"/>
          </p:cNvSpPr>
          <p:nvPr>
            <p:ph idx="1"/>
          </p:nvPr>
        </p:nvSpPr>
        <p:spPr>
          <a:xfrm>
            <a:off x="152400" y="1447800"/>
            <a:ext cx="8839200" cy="4572000"/>
          </a:xfrm>
        </p:spPr>
        <p:txBody>
          <a:bodyPr>
            <a:normAutofit/>
          </a:bodyPr>
          <a:lstStyle/>
          <a:p>
            <a:pPr marL="0" indent="0">
              <a:buNone/>
            </a:pPr>
            <a:r>
              <a:rPr lang="en-US" sz="4800" dirty="0" smtClean="0">
                <a:solidFill>
                  <a:schemeClr val="tx1"/>
                </a:solidFill>
                <a:latin typeface="NikoshBAN" pitchFamily="2" charset="0"/>
                <a:cs typeface="NikoshBAN" pitchFamily="2" charset="0"/>
              </a:rPr>
              <a:t>             </a:t>
            </a:r>
            <a:r>
              <a:rPr lang="bn-BD" sz="4800" dirty="0" smtClean="0">
                <a:solidFill>
                  <a:srgbClr val="7030A0"/>
                </a:solidFill>
                <a:latin typeface="NikoshBAN" pitchFamily="2" charset="0"/>
                <a:cs typeface="NikoshBAN" pitchFamily="2" charset="0"/>
              </a:rPr>
              <a:t>হিসাবের নাম     </a:t>
            </a:r>
            <a:r>
              <a:rPr lang="en-US" sz="4800" dirty="0" smtClean="0">
                <a:solidFill>
                  <a:srgbClr val="7030A0"/>
                </a:solidFill>
                <a:latin typeface="NikoshBAN" pitchFamily="2" charset="0"/>
                <a:cs typeface="NikoshBAN" pitchFamily="2" charset="0"/>
              </a:rPr>
              <a:t> </a:t>
            </a:r>
            <a:r>
              <a:rPr lang="bn-BD" sz="3600" dirty="0" smtClean="0">
                <a:solidFill>
                  <a:srgbClr val="00B050"/>
                </a:solidFill>
                <a:latin typeface="NikoshBAN" pitchFamily="2" charset="0"/>
                <a:cs typeface="NikoshBAN" pitchFamily="2" charset="0"/>
              </a:rPr>
              <a:t>হিসাবের কোড নং</a:t>
            </a:r>
            <a:r>
              <a:rPr lang="en-US" sz="3600" dirty="0" smtClean="0">
                <a:solidFill>
                  <a:srgbClr val="00B050"/>
                </a:solidFill>
                <a:latin typeface="NikoshBAN" pitchFamily="2" charset="0"/>
                <a:cs typeface="NikoshBAN" pitchFamily="2" charset="0"/>
              </a:rPr>
              <a:t>…</a:t>
            </a:r>
          </a:p>
          <a:p>
            <a:endParaRPr lang="en-US" sz="3600" dirty="0">
              <a:solidFill>
                <a:schemeClr val="tx1"/>
              </a:solidFill>
              <a:latin typeface="NikoshBAN" pitchFamily="2" charset="0"/>
              <a:cs typeface="NikoshBAN"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21303180"/>
              </p:ext>
            </p:extLst>
          </p:nvPr>
        </p:nvGraphicFramePr>
        <p:xfrm>
          <a:off x="381001" y="2362201"/>
          <a:ext cx="8305799" cy="3505199"/>
        </p:xfrm>
        <a:graphic>
          <a:graphicData uri="http://schemas.openxmlformats.org/drawingml/2006/table">
            <a:tbl>
              <a:tblPr firstRow="1" bandRow="1">
                <a:tableStyleId>{5940675A-B579-460E-94D1-54222C63F5DA}</a:tableStyleId>
              </a:tblPr>
              <a:tblGrid>
                <a:gridCol w="761999"/>
                <a:gridCol w="2514600"/>
                <a:gridCol w="685800"/>
                <a:gridCol w="1066800"/>
                <a:gridCol w="1066800"/>
                <a:gridCol w="1143000"/>
                <a:gridCol w="1066800"/>
              </a:tblGrid>
              <a:tr h="655320">
                <a:tc rowSpan="2">
                  <a:txBody>
                    <a:bodyPr/>
                    <a:lstStyle/>
                    <a:p>
                      <a:r>
                        <a:rPr lang="bn-BD" sz="3200" dirty="0" smtClean="0">
                          <a:solidFill>
                            <a:schemeClr val="accent1"/>
                          </a:solidFill>
                          <a:latin typeface="NikoshBAN" pitchFamily="2" charset="0"/>
                          <a:cs typeface="NikoshBAN" pitchFamily="2" charset="0"/>
                        </a:rPr>
                        <a:t>তাং</a:t>
                      </a:r>
                      <a:endParaRPr lang="en-US" sz="3200" dirty="0">
                        <a:solidFill>
                          <a:schemeClr val="accent1"/>
                        </a:solidFill>
                        <a:latin typeface="NikoshBAN" pitchFamily="2" charset="0"/>
                        <a:cs typeface="NikoshBAN" pitchFamily="2" charset="0"/>
                      </a:endParaRPr>
                    </a:p>
                  </a:txBody>
                  <a:tcPr/>
                </a:tc>
                <a:tc rowSpan="2">
                  <a:txBody>
                    <a:bodyPr/>
                    <a:lstStyle/>
                    <a:p>
                      <a:pPr algn="ctr"/>
                      <a:r>
                        <a:rPr lang="bn-BD" sz="3200" dirty="0" smtClean="0">
                          <a:solidFill>
                            <a:schemeClr val="accent1"/>
                          </a:solidFill>
                          <a:latin typeface="NikoshBAN" pitchFamily="2" charset="0"/>
                          <a:cs typeface="NikoshBAN" pitchFamily="2" charset="0"/>
                        </a:rPr>
                        <a:t>বিবরণ</a:t>
                      </a:r>
                      <a:endParaRPr lang="en-US" sz="3200" dirty="0">
                        <a:solidFill>
                          <a:schemeClr val="accent1"/>
                        </a:solidFill>
                        <a:latin typeface="NikoshBAN" pitchFamily="2" charset="0"/>
                        <a:cs typeface="NikoshBAN" pitchFamily="2" charset="0"/>
                      </a:endParaRPr>
                    </a:p>
                  </a:txBody>
                  <a:tcPr/>
                </a:tc>
                <a:tc rowSpan="2">
                  <a:txBody>
                    <a:bodyPr/>
                    <a:lstStyle/>
                    <a:p>
                      <a:pPr algn="ctr"/>
                      <a:r>
                        <a:rPr lang="bn-BD" sz="3200" dirty="0" smtClean="0">
                          <a:solidFill>
                            <a:schemeClr val="accent1"/>
                          </a:solidFill>
                          <a:latin typeface="NikoshBAN" pitchFamily="2" charset="0"/>
                          <a:cs typeface="NikoshBAN" pitchFamily="2" charset="0"/>
                        </a:rPr>
                        <a:t>জা</a:t>
                      </a:r>
                      <a:r>
                        <a:rPr lang="en-US" sz="3200" dirty="0" smtClean="0">
                          <a:solidFill>
                            <a:schemeClr val="accent1"/>
                          </a:solidFill>
                          <a:latin typeface="NikoshBAN" pitchFamily="2" charset="0"/>
                          <a:cs typeface="NikoshBAN" pitchFamily="2" charset="0"/>
                        </a:rPr>
                        <a:t>:</a:t>
                      </a:r>
                      <a:endParaRPr lang="bn-BD" sz="3200" dirty="0" smtClean="0">
                        <a:solidFill>
                          <a:schemeClr val="accent1"/>
                        </a:solidFill>
                        <a:latin typeface="NikoshBAN" pitchFamily="2" charset="0"/>
                        <a:cs typeface="NikoshBAN" pitchFamily="2" charset="0"/>
                      </a:endParaRPr>
                    </a:p>
                    <a:p>
                      <a:pPr algn="ctr"/>
                      <a:r>
                        <a:rPr lang="bn-BD" sz="3200" dirty="0" smtClean="0">
                          <a:solidFill>
                            <a:schemeClr val="accent1"/>
                          </a:solidFill>
                          <a:latin typeface="NikoshBAN" pitchFamily="2" charset="0"/>
                          <a:cs typeface="NikoshBAN" pitchFamily="2" charset="0"/>
                        </a:rPr>
                        <a:t>পৃ</a:t>
                      </a:r>
                      <a:r>
                        <a:rPr lang="en-US" sz="3200" dirty="0" smtClean="0">
                          <a:solidFill>
                            <a:schemeClr val="accent1"/>
                          </a:solidFill>
                          <a:latin typeface="NikoshBAN" pitchFamily="2" charset="0"/>
                          <a:cs typeface="NikoshBAN" pitchFamily="2" charset="0"/>
                        </a:rPr>
                        <a:t>:</a:t>
                      </a:r>
                      <a:endParaRPr lang="en-US" sz="3200" dirty="0">
                        <a:solidFill>
                          <a:schemeClr val="accent1"/>
                        </a:solidFill>
                        <a:latin typeface="NikoshBAN" pitchFamily="2" charset="0"/>
                        <a:cs typeface="NikoshBAN" pitchFamily="2" charset="0"/>
                      </a:endParaRPr>
                    </a:p>
                  </a:txBody>
                  <a:tcPr/>
                </a:tc>
                <a:tc rowSpan="2">
                  <a:txBody>
                    <a:bodyPr/>
                    <a:lstStyle/>
                    <a:p>
                      <a:pPr algn="ctr"/>
                      <a:r>
                        <a:rPr lang="bn-BD" sz="3200" dirty="0" smtClean="0">
                          <a:solidFill>
                            <a:schemeClr val="accent1"/>
                          </a:solidFill>
                          <a:latin typeface="NikoshBAN" pitchFamily="2" charset="0"/>
                          <a:cs typeface="NikoshBAN" pitchFamily="2" charset="0"/>
                        </a:rPr>
                        <a:t>ডেবিট টাকা</a:t>
                      </a:r>
                      <a:endParaRPr lang="en-US" sz="3200" dirty="0">
                        <a:solidFill>
                          <a:schemeClr val="accent1"/>
                        </a:solidFill>
                        <a:latin typeface="NikoshBAN" pitchFamily="2" charset="0"/>
                        <a:cs typeface="NikoshBAN" pitchFamily="2" charset="0"/>
                      </a:endParaRPr>
                    </a:p>
                  </a:txBody>
                  <a:tcPr/>
                </a:tc>
                <a:tc rowSpan="2">
                  <a:txBody>
                    <a:bodyPr/>
                    <a:lstStyle/>
                    <a:p>
                      <a:pPr algn="ctr"/>
                      <a:r>
                        <a:rPr lang="bn-BD" sz="3200" dirty="0" smtClean="0">
                          <a:solidFill>
                            <a:schemeClr val="accent1"/>
                          </a:solidFill>
                          <a:latin typeface="NikoshBAN" pitchFamily="2" charset="0"/>
                          <a:cs typeface="NikoshBAN" pitchFamily="2" charset="0"/>
                        </a:rPr>
                        <a:t>ক্রেডিট</a:t>
                      </a:r>
                    </a:p>
                    <a:p>
                      <a:pPr algn="ctr"/>
                      <a:r>
                        <a:rPr lang="bn-BD" sz="3200" dirty="0" smtClean="0">
                          <a:solidFill>
                            <a:schemeClr val="accent1"/>
                          </a:solidFill>
                          <a:latin typeface="NikoshBAN" pitchFamily="2" charset="0"/>
                          <a:cs typeface="NikoshBAN" pitchFamily="2" charset="0"/>
                        </a:rPr>
                        <a:t>টাকা</a:t>
                      </a:r>
                      <a:endParaRPr lang="en-US" sz="3200" dirty="0">
                        <a:solidFill>
                          <a:schemeClr val="accent1"/>
                        </a:solidFill>
                        <a:latin typeface="NikoshBAN" pitchFamily="2" charset="0"/>
                        <a:cs typeface="NikoshBAN" pitchFamily="2" charset="0"/>
                      </a:endParaRPr>
                    </a:p>
                  </a:txBody>
                  <a:tcPr/>
                </a:tc>
                <a:tc gridSpan="2">
                  <a:txBody>
                    <a:bodyPr/>
                    <a:lstStyle/>
                    <a:p>
                      <a:pPr algn="ctr"/>
                      <a:r>
                        <a:rPr lang="bn-BD" sz="3200" dirty="0" smtClean="0">
                          <a:solidFill>
                            <a:schemeClr val="accent1"/>
                          </a:solidFill>
                          <a:latin typeface="NikoshBAN" pitchFamily="2" charset="0"/>
                          <a:cs typeface="NikoshBAN" pitchFamily="2" charset="0"/>
                        </a:rPr>
                        <a:t>উদ্বৃত্ত/জের</a:t>
                      </a:r>
                      <a:endParaRPr lang="en-US" sz="3200" dirty="0">
                        <a:solidFill>
                          <a:schemeClr val="accent1"/>
                        </a:solidFill>
                        <a:latin typeface="NikoshBAN" pitchFamily="2" charset="0"/>
                        <a:cs typeface="NikoshBAN" pitchFamily="2" charset="0"/>
                      </a:endParaRPr>
                    </a:p>
                  </a:txBody>
                  <a:tcPr>
                    <a:lnB w="12700" cap="flat" cmpd="sng" algn="ctr">
                      <a:solidFill>
                        <a:schemeClr val="tx1"/>
                      </a:solidFill>
                      <a:prstDash val="solid"/>
                      <a:round/>
                      <a:headEnd type="none" w="med" len="med"/>
                      <a:tailEnd type="none" w="med" len="med"/>
                    </a:lnB>
                  </a:tcPr>
                </a:tc>
                <a:tc hMerge="1">
                  <a:txBody>
                    <a:bodyPr/>
                    <a:lstStyle/>
                    <a:p>
                      <a:endParaRPr lang="en-US"/>
                    </a:p>
                  </a:txBody>
                  <a:tcPr/>
                </a:tc>
              </a:tr>
              <a:tr h="4953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bn-BD" sz="3200" dirty="0" smtClean="0">
                          <a:solidFill>
                            <a:srgbClr val="0070C0"/>
                          </a:solidFill>
                          <a:latin typeface="NikoshBAN" pitchFamily="2" charset="0"/>
                          <a:cs typeface="NikoshBAN" pitchFamily="2" charset="0"/>
                        </a:rPr>
                        <a:t>ডেবিট</a:t>
                      </a:r>
                      <a:endParaRPr lang="en-US" sz="3200" dirty="0">
                        <a:solidFill>
                          <a:srgbClr val="0070C0"/>
                        </a:solidFill>
                        <a:latin typeface="NikoshBAN" pitchFamily="2" charset="0"/>
                        <a:cs typeface="NikoshBAN" pitchFamily="2"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bn-BD" sz="3200" dirty="0" smtClean="0">
                          <a:solidFill>
                            <a:srgbClr val="0070C0"/>
                          </a:solidFill>
                          <a:latin typeface="NikoshBAN" pitchFamily="2" charset="0"/>
                          <a:cs typeface="NikoshBAN" pitchFamily="2" charset="0"/>
                        </a:rPr>
                        <a:t>ক্রেডিট</a:t>
                      </a:r>
                      <a:endParaRPr lang="en-US" sz="3200" dirty="0">
                        <a:solidFill>
                          <a:srgbClr val="0070C0"/>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2270759">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35698951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295400"/>
            <a:ext cx="7772400" cy="1905000"/>
          </a:xfrm>
        </p:spPr>
        <p:txBody>
          <a:bodyPr>
            <a:noAutofit/>
          </a:bodyPr>
          <a:lstStyle/>
          <a:p>
            <a:pPr marL="182880" indent="0" algn="ctr">
              <a:buNone/>
            </a:pPr>
            <a:r>
              <a:rPr lang="bn-BD" sz="6600" b="1" u="sng" dirty="0" smtClean="0">
                <a:solidFill>
                  <a:srgbClr val="FF0000"/>
                </a:solidFill>
                <a:latin typeface="NikoshBAN" pitchFamily="2" charset="0"/>
                <a:cs typeface="NikoshBAN" pitchFamily="2" charset="0"/>
              </a:rPr>
              <a:t>দলীয় কাজ </a:t>
            </a:r>
            <a:r>
              <a:rPr lang="bn-BD" b="0" dirty="0" smtClean="0">
                <a:latin typeface="NikoshBAN" pitchFamily="2" charset="0"/>
                <a:cs typeface="NikoshBAN" pitchFamily="2" charset="0"/>
              </a:rPr>
              <a:t/>
            </a:r>
            <a:br>
              <a:rPr lang="bn-BD" b="0" dirty="0" smtClean="0">
                <a:latin typeface="NikoshBAN" pitchFamily="2" charset="0"/>
                <a:cs typeface="NikoshBAN" pitchFamily="2" charset="0"/>
              </a:rPr>
            </a:br>
            <a:r>
              <a:rPr lang="bn-BD" b="0" dirty="0" smtClean="0">
                <a:latin typeface="NikoshBAN" pitchFamily="2" charset="0"/>
                <a:cs typeface="NikoshBAN" pitchFamily="2" charset="0"/>
              </a:rPr>
              <a:t>                                    </a:t>
            </a:r>
            <a:r>
              <a:rPr lang="bn-BD" sz="4000" b="0" dirty="0" smtClean="0">
                <a:solidFill>
                  <a:srgbClr val="7030A0"/>
                </a:solidFill>
                <a:latin typeface="NikoshBAN" pitchFamily="2" charset="0"/>
                <a:cs typeface="NikoshBAN" pitchFamily="2" charset="0"/>
              </a:rPr>
              <a:t>সময় </a:t>
            </a:r>
            <a:r>
              <a:rPr lang="en-US" sz="4000" b="0" dirty="0" smtClean="0">
                <a:solidFill>
                  <a:srgbClr val="7030A0"/>
                </a:solidFill>
                <a:latin typeface="NikoshBAN" pitchFamily="2" charset="0"/>
                <a:cs typeface="NikoshBAN" pitchFamily="2" charset="0"/>
              </a:rPr>
              <a:t>:</a:t>
            </a:r>
            <a:r>
              <a:rPr lang="bn-BD" sz="4000" b="0" dirty="0" smtClean="0">
                <a:solidFill>
                  <a:srgbClr val="7030A0"/>
                </a:solidFill>
                <a:latin typeface="NikoshBAN" pitchFamily="2" charset="0"/>
                <a:cs typeface="NikoshBAN" pitchFamily="2" charset="0"/>
              </a:rPr>
              <a:t> ০৭ মিনিট</a:t>
            </a:r>
            <a:endParaRPr lang="en-US" b="0" dirty="0">
              <a:solidFill>
                <a:srgbClr val="7030A0"/>
              </a:solidFill>
              <a:latin typeface="NikoshBAN" pitchFamily="2" charset="0"/>
              <a:cs typeface="NikoshBAN" pitchFamily="2" charset="0"/>
            </a:endParaRPr>
          </a:p>
        </p:txBody>
      </p:sp>
      <p:sp>
        <p:nvSpPr>
          <p:cNvPr id="2" name="Subtitle 1"/>
          <p:cNvSpPr>
            <a:spLocks noGrp="1"/>
          </p:cNvSpPr>
          <p:nvPr>
            <p:ph idx="1"/>
          </p:nvPr>
        </p:nvSpPr>
        <p:spPr>
          <a:xfrm>
            <a:off x="838200" y="3276600"/>
            <a:ext cx="7772400" cy="1295400"/>
          </a:xfrm>
        </p:spPr>
        <p:txBody>
          <a:bodyPr>
            <a:noAutofit/>
          </a:bodyPr>
          <a:lstStyle/>
          <a:p>
            <a:pPr marL="0" indent="0" algn="ctr">
              <a:buNone/>
            </a:pPr>
            <a:r>
              <a:rPr lang="bn-BD" sz="6000" dirty="0" smtClean="0">
                <a:solidFill>
                  <a:srgbClr val="00B0F0"/>
                </a:solidFill>
                <a:latin typeface="NikoshBAN" pitchFamily="2" charset="0"/>
                <a:cs typeface="NikoshBAN" pitchFamily="2" charset="0"/>
              </a:rPr>
              <a:t>খতিয়ানের বৈশিষ্ট্যগুলো লেখ।</a:t>
            </a:r>
            <a:endParaRPr lang="en-US" sz="6000" dirty="0">
              <a:solidFill>
                <a:srgbClr val="00B0F0"/>
              </a:solidFill>
              <a:latin typeface="NikoshBAN" pitchFamily="2" charset="0"/>
              <a:cs typeface="NikoshBAN" pitchFamily="2" charset="0"/>
            </a:endParaRPr>
          </a:p>
        </p:txBody>
      </p:sp>
    </p:spTree>
    <p:extLst>
      <p:ext uri="{BB962C8B-B14F-4D97-AF65-F5344CB8AC3E}">
        <p14:creationId xmlns:p14="http://schemas.microsoft.com/office/powerpoint/2010/main" val="2805149936"/>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888" y="821506"/>
            <a:ext cx="8839200" cy="4278094"/>
          </a:xfrm>
          <a:prstGeom prst="rect">
            <a:avLst/>
          </a:prstGeom>
          <a:noFill/>
        </p:spPr>
        <p:txBody>
          <a:bodyPr wrap="square" rtlCol="0">
            <a:spAutoFit/>
          </a:bodyPr>
          <a:lstStyle/>
          <a:p>
            <a:pPr algn="ctr"/>
            <a:r>
              <a:rPr lang="bn-BD" sz="6000" dirty="0" smtClean="0">
                <a:latin typeface="NikoshBAN" pitchFamily="2" charset="0"/>
                <a:cs typeface="NikoshBAN" pitchFamily="2" charset="0"/>
              </a:rPr>
              <a:t>   </a:t>
            </a:r>
            <a:r>
              <a:rPr lang="bn-BD" sz="7200" dirty="0" smtClean="0">
                <a:solidFill>
                  <a:srgbClr val="00B050"/>
                </a:solidFill>
                <a:latin typeface="NikoshBAN" pitchFamily="2" charset="0"/>
                <a:cs typeface="NikoshBAN" pitchFamily="2" charset="0"/>
              </a:rPr>
              <a:t>লেনদেন</a:t>
            </a:r>
          </a:p>
          <a:p>
            <a:pPr algn="ctr"/>
            <a:endParaRPr lang="bn-BD" sz="4000" dirty="0">
              <a:latin typeface="NikoshBAN" pitchFamily="2" charset="0"/>
              <a:cs typeface="NikoshBAN" pitchFamily="2" charset="0"/>
            </a:endParaRPr>
          </a:p>
          <a:p>
            <a:r>
              <a:rPr lang="bn-BD" sz="4800" dirty="0" smtClean="0">
                <a:solidFill>
                  <a:srgbClr val="00B050"/>
                </a:solidFill>
                <a:latin typeface="NikoshBAN" pitchFamily="2" charset="0"/>
                <a:cs typeface="NikoshBAN" pitchFamily="2" charset="0"/>
              </a:rPr>
              <a:t>জাবেদা</a:t>
            </a:r>
            <a:r>
              <a:rPr lang="bn-BD" sz="4000" dirty="0" smtClean="0">
                <a:solidFill>
                  <a:srgbClr val="00B050"/>
                </a:solidFill>
                <a:latin typeface="NikoshBAN" pitchFamily="2" charset="0"/>
                <a:cs typeface="NikoshBAN" pitchFamily="2" charset="0"/>
              </a:rPr>
              <a:t> </a:t>
            </a:r>
            <a:r>
              <a:rPr lang="bn-BD" sz="4000" dirty="0" smtClean="0">
                <a:latin typeface="NikoshBAN" pitchFamily="2" charset="0"/>
                <a:cs typeface="NikoshBAN" pitchFamily="2" charset="0"/>
              </a:rPr>
              <a:t>       </a:t>
            </a:r>
            <a:r>
              <a:rPr lang="bn-BD" sz="4000" dirty="0" smtClean="0">
                <a:solidFill>
                  <a:srgbClr val="FF0000"/>
                </a:solidFill>
                <a:latin typeface="NikoshBAN" pitchFamily="2" charset="0"/>
                <a:cs typeface="NikoshBAN" pitchFamily="2" charset="0"/>
              </a:rPr>
              <a:t> </a:t>
            </a:r>
            <a:r>
              <a:rPr lang="bn-BD" sz="7200" b="1" dirty="0" smtClean="0">
                <a:solidFill>
                  <a:srgbClr val="FF0000"/>
                </a:solidFill>
                <a:latin typeface="NikoshBAN" pitchFamily="2" charset="0"/>
                <a:cs typeface="NikoshBAN" pitchFamily="2" charset="0"/>
              </a:rPr>
              <a:t>খতিয়ান</a:t>
            </a:r>
            <a:r>
              <a:rPr lang="bn-BD" sz="6000" b="1" dirty="0" smtClean="0">
                <a:solidFill>
                  <a:srgbClr val="FF0000"/>
                </a:solidFill>
                <a:latin typeface="NikoshBAN" pitchFamily="2" charset="0"/>
                <a:cs typeface="NikoshBAN" pitchFamily="2" charset="0"/>
              </a:rPr>
              <a:t> </a:t>
            </a:r>
            <a:r>
              <a:rPr lang="bn-BD" sz="4000" dirty="0" smtClean="0">
                <a:solidFill>
                  <a:srgbClr val="FF0000"/>
                </a:solidFill>
                <a:latin typeface="NikoshBAN" pitchFamily="2" charset="0"/>
                <a:cs typeface="NikoshBAN" pitchFamily="2" charset="0"/>
              </a:rPr>
              <a:t>     </a:t>
            </a:r>
          </a:p>
          <a:p>
            <a:pPr algn="ctr"/>
            <a:endParaRPr lang="bn-BD" sz="4000" dirty="0" smtClean="0">
              <a:latin typeface="NikoshBAN" pitchFamily="2" charset="0"/>
              <a:cs typeface="NikoshBAN" pitchFamily="2" charset="0"/>
            </a:endParaRPr>
          </a:p>
          <a:p>
            <a:r>
              <a:rPr lang="bn-BD" sz="4800" dirty="0" smtClean="0">
                <a:solidFill>
                  <a:srgbClr val="00B050"/>
                </a:solidFill>
                <a:latin typeface="NikoshBAN" pitchFamily="2" charset="0"/>
                <a:cs typeface="NikoshBAN" pitchFamily="2" charset="0"/>
              </a:rPr>
              <a:t>            রেওয়ামিল</a:t>
            </a:r>
            <a:r>
              <a:rPr lang="bn-BD" sz="4000" dirty="0" smtClean="0">
                <a:solidFill>
                  <a:srgbClr val="00B050"/>
                </a:solidFill>
                <a:latin typeface="NikoshBAN" pitchFamily="2" charset="0"/>
                <a:cs typeface="NikoshBAN" pitchFamily="2" charset="0"/>
              </a:rPr>
              <a:t>               </a:t>
            </a:r>
            <a:r>
              <a:rPr lang="bn-BD" sz="4800" dirty="0" smtClean="0">
                <a:solidFill>
                  <a:srgbClr val="00B050"/>
                </a:solidFill>
                <a:latin typeface="NikoshBAN" pitchFamily="2" charset="0"/>
                <a:cs typeface="NikoshBAN" pitchFamily="2" charset="0"/>
              </a:rPr>
              <a:t>আর্থিক বিবরণী</a:t>
            </a:r>
            <a:endParaRPr lang="en-US" sz="4000" dirty="0">
              <a:solidFill>
                <a:srgbClr val="00B050"/>
              </a:solidFill>
              <a:latin typeface="NikoshBAN" pitchFamily="2" charset="0"/>
              <a:cs typeface="NikoshBAN" pitchFamily="2" charset="0"/>
            </a:endParaRPr>
          </a:p>
        </p:txBody>
      </p:sp>
      <p:sp>
        <p:nvSpPr>
          <p:cNvPr id="11" name="Right Arrow 10"/>
          <p:cNvSpPr/>
          <p:nvPr/>
        </p:nvSpPr>
        <p:spPr>
          <a:xfrm>
            <a:off x="1783846" y="2960553"/>
            <a:ext cx="90191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3058886" y="3416335"/>
            <a:ext cx="431800" cy="10105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4223274" y="4378887"/>
            <a:ext cx="1524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7839090">
            <a:off x="3647582" y="1979133"/>
            <a:ext cx="1394525" cy="4238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9148274">
            <a:off x="1423011" y="2080201"/>
            <a:ext cx="252550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35801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71600"/>
            <a:ext cx="8077200" cy="3785652"/>
          </a:xfrm>
          <a:prstGeom prst="rect">
            <a:avLst/>
          </a:prstGeom>
          <a:noFill/>
        </p:spPr>
        <p:txBody>
          <a:bodyPr wrap="square" rtlCol="0">
            <a:spAutoFit/>
          </a:bodyPr>
          <a:lstStyle/>
          <a:p>
            <a:pPr algn="just"/>
            <a:r>
              <a:rPr lang="bn-BD" sz="4000" dirty="0" smtClean="0">
                <a:latin typeface="NikoshBAN" pitchFamily="2" charset="0"/>
                <a:cs typeface="NikoshBAN" pitchFamily="2" charset="0"/>
              </a:rPr>
              <a:t>   </a:t>
            </a:r>
            <a:r>
              <a:rPr lang="bn-BD" sz="4800" dirty="0" smtClean="0">
                <a:solidFill>
                  <a:srgbClr val="00B050"/>
                </a:solidFill>
                <a:latin typeface="NikoshBAN" pitchFamily="2" charset="0"/>
                <a:cs typeface="NikoshBAN" pitchFamily="2" charset="0"/>
              </a:rPr>
              <a:t>খতিয়ান হতে মোট আয়, মোট ব্যয়, মোট সম্পদ ও মোট দায় সম্পর্কে ধারনা পাওয়া যায়। খতিয়ান উদ্বৃত্ত দ্বারা রেওয়ামিল ও আর্থিক বিবরণী তৈরী করা হয়। এজন্য ‘</a:t>
            </a:r>
            <a:r>
              <a:rPr lang="bn-BD" sz="4800" dirty="0" smtClean="0">
                <a:solidFill>
                  <a:srgbClr val="7030A0"/>
                </a:solidFill>
                <a:latin typeface="NikoshBAN" pitchFamily="2" charset="0"/>
                <a:cs typeface="NikoshBAN" pitchFamily="2" charset="0"/>
              </a:rPr>
              <a:t>খতিয়ানকে সকল বইয়ের রাজা</a:t>
            </a:r>
            <a:r>
              <a:rPr lang="en-US" sz="4800" dirty="0" smtClean="0">
                <a:solidFill>
                  <a:srgbClr val="00B050"/>
                </a:solidFill>
                <a:latin typeface="NikoshBAN" pitchFamily="2" charset="0"/>
                <a:cs typeface="NikoshBAN" pitchFamily="2" charset="0"/>
              </a:rPr>
              <a:t>’</a:t>
            </a:r>
            <a:r>
              <a:rPr lang="bn-BD" sz="4800" dirty="0" smtClean="0">
                <a:solidFill>
                  <a:srgbClr val="00B050"/>
                </a:solidFill>
                <a:latin typeface="NikoshBAN" pitchFamily="2" charset="0"/>
                <a:cs typeface="NikoshBAN" pitchFamily="2" charset="0"/>
              </a:rPr>
              <a:t> বলা হয়।</a:t>
            </a:r>
            <a:endParaRPr lang="en-US" sz="4800" dirty="0">
              <a:solidFill>
                <a:srgbClr val="00B050"/>
              </a:solidFill>
              <a:latin typeface="NikoshBAN" pitchFamily="2" charset="0"/>
              <a:cs typeface="NikoshBAN" pitchFamily="2" charset="0"/>
            </a:endParaRPr>
          </a:p>
        </p:txBody>
      </p:sp>
    </p:spTree>
    <p:extLst>
      <p:ext uri="{BB962C8B-B14F-4D97-AF65-F5344CB8AC3E}">
        <p14:creationId xmlns:p14="http://schemas.microsoft.com/office/powerpoint/2010/main" val="3672016856"/>
      </p:ext>
    </p:extLst>
  </p:cSld>
  <p:clrMapOvr>
    <a:masterClrMapping/>
  </p:clrMapOvr>
  <mc:AlternateContent xmlns:mc="http://schemas.openxmlformats.org/markup-compatibility/2006" xmlns:p14="http://schemas.microsoft.com/office/powerpoint/2010/main">
    <mc:Choice Requires="p14">
      <p:transition spd="slow" p14:dur="3900">
        <p14:glitter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72168"/>
            <a:ext cx="8153399" cy="1143000"/>
          </a:xfrm>
        </p:spPr>
        <p:txBody>
          <a:bodyPr/>
          <a:lstStyle/>
          <a:p>
            <a:pPr marL="0" indent="0" algn="l">
              <a:buNone/>
            </a:pPr>
            <a:r>
              <a:rPr lang="bn-BD" b="0" dirty="0" smtClean="0">
                <a:latin typeface="NikoshBAN" pitchFamily="2" charset="0"/>
                <a:cs typeface="NikoshBAN" pitchFamily="2" charset="0"/>
              </a:rPr>
              <a:t>  </a:t>
            </a:r>
            <a:r>
              <a:rPr lang="bn-BD" sz="6000" b="0" dirty="0" smtClean="0">
                <a:solidFill>
                  <a:srgbClr val="FF0000"/>
                </a:solidFill>
                <a:latin typeface="NikoshBAN" pitchFamily="2" charset="0"/>
                <a:cs typeface="NikoshBAN" pitchFamily="2" charset="0"/>
              </a:rPr>
              <a:t>জাবেদা বই</a:t>
            </a:r>
            <a:r>
              <a:rPr lang="bn-BD" b="0" dirty="0" smtClean="0">
                <a:solidFill>
                  <a:srgbClr val="FF0000"/>
                </a:solidFill>
                <a:latin typeface="NikoshBAN" pitchFamily="2" charset="0"/>
                <a:cs typeface="NikoshBAN" pitchFamily="2" charset="0"/>
              </a:rPr>
              <a:t> </a:t>
            </a:r>
            <a:r>
              <a:rPr lang="bn-BD" b="0" dirty="0" smtClean="0">
                <a:solidFill>
                  <a:schemeClr val="tx1"/>
                </a:solidFill>
                <a:latin typeface="NikoshBAN" pitchFamily="2" charset="0"/>
                <a:cs typeface="NikoshBAN" pitchFamily="2" charset="0"/>
              </a:rPr>
              <a:t>          </a:t>
            </a:r>
            <a:r>
              <a:rPr lang="bn-BD" sz="6000" b="0" dirty="0" smtClean="0">
                <a:solidFill>
                  <a:srgbClr val="FF0000"/>
                </a:solidFill>
                <a:latin typeface="NikoshBAN" pitchFamily="2" charset="0"/>
                <a:cs typeface="NikoshBAN" pitchFamily="2" charset="0"/>
              </a:rPr>
              <a:t>খতিয়ান বই</a:t>
            </a:r>
            <a:endParaRPr lang="en-US" b="0" dirty="0">
              <a:solidFill>
                <a:srgbClr val="FF0000"/>
              </a:solidFill>
              <a:latin typeface="NikoshBAN" pitchFamily="2" charset="0"/>
              <a:cs typeface="NikoshBAN" pitchFamily="2"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90600" y="381001"/>
            <a:ext cx="2969308" cy="36576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5024" y="381000"/>
            <a:ext cx="3508375" cy="3352800"/>
          </a:xfrm>
        </p:spPr>
      </p:pic>
    </p:spTree>
    <p:extLst>
      <p:ext uri="{BB962C8B-B14F-4D97-AF65-F5344CB8AC3E}">
        <p14:creationId xmlns:p14="http://schemas.microsoft.com/office/powerpoint/2010/main" val="3201654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914400"/>
            <a:ext cx="7772400" cy="1905000"/>
          </a:xfrm>
        </p:spPr>
        <p:txBody>
          <a:bodyPr>
            <a:normAutofit/>
          </a:bodyPr>
          <a:lstStyle/>
          <a:p>
            <a:pPr marL="182880" indent="0" algn="ctr">
              <a:buNone/>
            </a:pPr>
            <a:r>
              <a:rPr lang="bn-BD" sz="6600" b="1" u="sng" dirty="0" smtClean="0">
                <a:solidFill>
                  <a:srgbClr val="FF0000"/>
                </a:solidFill>
                <a:latin typeface="NikoshBAN" pitchFamily="2" charset="0"/>
                <a:cs typeface="NikoshBAN" pitchFamily="2" charset="0"/>
              </a:rPr>
              <a:t>জোড়ায় কাজ </a:t>
            </a:r>
            <a:r>
              <a:rPr lang="en-US" sz="6600" b="1" u="sng" dirty="0" smtClean="0">
                <a:solidFill>
                  <a:srgbClr val="FF0000"/>
                </a:solidFill>
                <a:latin typeface="NikoshBAN" pitchFamily="2" charset="0"/>
                <a:cs typeface="NikoshBAN" pitchFamily="2" charset="0"/>
              </a:rPr>
              <a:t>:</a:t>
            </a:r>
            <a:r>
              <a:rPr lang="en-US" sz="4000" b="1" u="sng" dirty="0" smtClean="0">
                <a:solidFill>
                  <a:srgbClr val="FF0000"/>
                </a:solidFill>
                <a:latin typeface="NikoshBAN" pitchFamily="2" charset="0"/>
                <a:cs typeface="NikoshBAN" pitchFamily="2" charset="0"/>
              </a:rPr>
              <a:t/>
            </a:r>
            <a:br>
              <a:rPr lang="en-US" sz="4000" b="1" u="sng" dirty="0" smtClean="0">
                <a:solidFill>
                  <a:srgbClr val="FF0000"/>
                </a:solidFill>
                <a:latin typeface="NikoshBAN" pitchFamily="2" charset="0"/>
                <a:cs typeface="NikoshBAN" pitchFamily="2" charset="0"/>
              </a:rPr>
            </a:br>
            <a:r>
              <a:rPr lang="en-US" sz="4000" dirty="0">
                <a:solidFill>
                  <a:srgbClr val="0070C0"/>
                </a:solidFill>
                <a:latin typeface="NikoshBAN" pitchFamily="2" charset="0"/>
                <a:cs typeface="NikoshBAN" pitchFamily="2" charset="0"/>
              </a:rPr>
              <a:t> </a:t>
            </a:r>
            <a:r>
              <a:rPr lang="en-US" sz="4000" dirty="0" smtClean="0">
                <a:solidFill>
                  <a:srgbClr val="0070C0"/>
                </a:solidFill>
                <a:latin typeface="NikoshBAN" pitchFamily="2" charset="0"/>
                <a:cs typeface="NikoshBAN" pitchFamily="2" charset="0"/>
              </a:rPr>
              <a:t>     </a:t>
            </a:r>
            <a:r>
              <a:rPr lang="bn-BD" sz="4000" dirty="0" smtClean="0">
                <a:solidFill>
                  <a:srgbClr val="0070C0"/>
                </a:solidFill>
                <a:latin typeface="NikoshBAN" pitchFamily="2" charset="0"/>
                <a:cs typeface="NikoshBAN" pitchFamily="2" charset="0"/>
              </a:rPr>
              <a:t>                    </a:t>
            </a:r>
            <a:r>
              <a:rPr lang="bn-BD" dirty="0" smtClean="0">
                <a:solidFill>
                  <a:srgbClr val="00B0F0"/>
                </a:solidFill>
                <a:latin typeface="NikoshBAN" pitchFamily="2" charset="0"/>
                <a:cs typeface="NikoshBAN" pitchFamily="2" charset="0"/>
              </a:rPr>
              <a:t>সময় </a:t>
            </a:r>
            <a:r>
              <a:rPr lang="en-US" dirty="0" smtClean="0">
                <a:solidFill>
                  <a:srgbClr val="00B0F0"/>
                </a:solidFill>
                <a:latin typeface="NikoshBAN" pitchFamily="2" charset="0"/>
                <a:cs typeface="NikoshBAN" pitchFamily="2" charset="0"/>
              </a:rPr>
              <a:t>: </a:t>
            </a:r>
            <a:r>
              <a:rPr lang="bn-BD" dirty="0" smtClean="0">
                <a:solidFill>
                  <a:srgbClr val="00B0F0"/>
                </a:solidFill>
                <a:latin typeface="NikoshBAN" pitchFamily="2" charset="0"/>
                <a:cs typeface="NikoshBAN" pitchFamily="2" charset="0"/>
              </a:rPr>
              <a:t>০৩ মিনিট।</a:t>
            </a:r>
            <a:endParaRPr lang="en-US" dirty="0">
              <a:solidFill>
                <a:srgbClr val="00B0F0"/>
              </a:solidFill>
              <a:latin typeface="NikoshBAN" pitchFamily="2" charset="0"/>
              <a:cs typeface="NikoshBAN" pitchFamily="2" charset="0"/>
            </a:endParaRPr>
          </a:p>
        </p:txBody>
      </p:sp>
      <p:sp>
        <p:nvSpPr>
          <p:cNvPr id="2" name="Subtitle 1"/>
          <p:cNvSpPr>
            <a:spLocks noGrp="1"/>
          </p:cNvSpPr>
          <p:nvPr>
            <p:ph idx="1"/>
          </p:nvPr>
        </p:nvSpPr>
        <p:spPr>
          <a:xfrm>
            <a:off x="228600" y="3048000"/>
            <a:ext cx="8610600" cy="1676400"/>
          </a:xfrm>
        </p:spPr>
        <p:txBody>
          <a:bodyPr>
            <a:noAutofit/>
          </a:bodyPr>
          <a:lstStyle/>
          <a:p>
            <a:pPr marL="0" indent="0" algn="ctr">
              <a:buNone/>
            </a:pPr>
            <a:r>
              <a:rPr lang="bn-BD" sz="4800" dirty="0" smtClean="0">
                <a:solidFill>
                  <a:srgbClr val="7030A0"/>
                </a:solidFill>
                <a:latin typeface="NikoshBAN" pitchFamily="2" charset="0"/>
                <a:cs typeface="NikoshBAN" pitchFamily="2" charset="0"/>
              </a:rPr>
              <a:t>জাবেদা ও খতিয়ানের ০২টি পার্থক্য লেখ।</a:t>
            </a:r>
            <a:endParaRPr lang="en-US" sz="4800"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41340799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942" y="781166"/>
            <a:ext cx="8534399" cy="5262979"/>
          </a:xfrm>
          <a:prstGeom prst="rect">
            <a:avLst/>
          </a:prstGeom>
          <a:noFill/>
        </p:spPr>
        <p:txBody>
          <a:bodyPr wrap="square" rtlCol="0">
            <a:spAutoFit/>
          </a:bodyPr>
          <a:lstStyle/>
          <a:p>
            <a:pPr algn="just"/>
            <a:r>
              <a:rPr lang="bn-BD" sz="4000" dirty="0" smtClean="0">
                <a:solidFill>
                  <a:schemeClr val="accent2"/>
                </a:solidFill>
                <a:latin typeface="NikoshBAN" pitchFamily="2" charset="0"/>
                <a:cs typeface="NikoshBAN" pitchFamily="2" charset="0"/>
              </a:rPr>
              <a:t>        </a:t>
            </a:r>
            <a:r>
              <a:rPr lang="bn-BD" sz="4800" dirty="0" smtClean="0">
                <a:solidFill>
                  <a:schemeClr val="accent2"/>
                </a:solidFill>
                <a:latin typeface="NikoshBAN" pitchFamily="2" charset="0"/>
                <a:cs typeface="NikoshBAN" pitchFamily="2" charset="0"/>
              </a:rPr>
              <a:t>জাবেদা হতে লেনদেন খতিয়ানে লেখাকে খতিয়ানভুক্তকরণ বা পোস্টিং বলে। জাবেদার ডেবিট দিকের টাকা একই খতিয়ানের ডেবিট দিকে এবং ক্রেডিট দিকের টাকা একই খতিয়ানের ক্রেডিট দিকে লিখতে হয় তবে বিবরণের ঘরে বিপরীত হিসাবের নাম লেখা হয়।</a:t>
            </a:r>
            <a:endParaRPr lang="en-US" sz="4800" dirty="0">
              <a:solidFill>
                <a:schemeClr val="accent2"/>
              </a:solidFill>
              <a:latin typeface="NikoshBAN" pitchFamily="2" charset="0"/>
              <a:cs typeface="NikoshBAN" pitchFamily="2" charset="0"/>
            </a:endParaRPr>
          </a:p>
        </p:txBody>
      </p:sp>
    </p:spTree>
    <p:extLst>
      <p:ext uri="{BB962C8B-B14F-4D97-AF65-F5344CB8AC3E}">
        <p14:creationId xmlns:p14="http://schemas.microsoft.com/office/powerpoint/2010/main" val="400218434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1143000"/>
            <a:ext cx="7772400" cy="1828800"/>
          </a:xfrm>
        </p:spPr>
        <p:txBody>
          <a:bodyPr>
            <a:normAutofit fontScale="90000"/>
          </a:bodyPr>
          <a:lstStyle/>
          <a:p>
            <a:pPr marL="182880" indent="0" algn="ctr">
              <a:buNone/>
            </a:pPr>
            <a:r>
              <a:rPr lang="bn-BD" sz="6000" b="1" u="sng" dirty="0" smtClean="0">
                <a:solidFill>
                  <a:srgbClr val="FF0000"/>
                </a:solidFill>
                <a:latin typeface="NikoshBAN" pitchFamily="2" charset="0"/>
                <a:cs typeface="NikoshBAN" pitchFamily="2" charset="0"/>
              </a:rPr>
              <a:t>একক কাজ</a:t>
            </a:r>
            <a:r>
              <a:rPr lang="en-US" sz="6000" b="1" u="sng" dirty="0" smtClean="0">
                <a:solidFill>
                  <a:srgbClr val="FF0000"/>
                </a:solidFill>
                <a:latin typeface="NikoshBAN" pitchFamily="2" charset="0"/>
                <a:cs typeface="NikoshBAN" pitchFamily="2" charset="0"/>
              </a:rPr>
              <a:t> </a:t>
            </a:r>
            <a:r>
              <a:rPr lang="bn-BD" b="0" dirty="0" smtClean="0">
                <a:solidFill>
                  <a:srgbClr val="C00000"/>
                </a:solidFill>
                <a:latin typeface="NikoshBAN" pitchFamily="2" charset="0"/>
                <a:cs typeface="NikoshBAN" pitchFamily="2" charset="0"/>
              </a:rPr>
              <a:t/>
            </a:r>
            <a:br>
              <a:rPr lang="bn-BD" b="0" dirty="0" smtClean="0">
                <a:solidFill>
                  <a:srgbClr val="C00000"/>
                </a:solidFill>
                <a:latin typeface="NikoshBAN" pitchFamily="2" charset="0"/>
                <a:cs typeface="NikoshBAN" pitchFamily="2" charset="0"/>
              </a:rPr>
            </a:br>
            <a:r>
              <a:rPr lang="bn-BD" b="0" dirty="0" smtClean="0">
                <a:solidFill>
                  <a:srgbClr val="C00000"/>
                </a:solidFill>
                <a:latin typeface="NikoshBAN" pitchFamily="2" charset="0"/>
                <a:cs typeface="NikoshBAN" pitchFamily="2" charset="0"/>
              </a:rPr>
              <a:t>                                        </a:t>
            </a:r>
            <a:r>
              <a:rPr lang="bn-BD" sz="3600" b="0" dirty="0" smtClean="0">
                <a:solidFill>
                  <a:srgbClr val="00B0F0"/>
                </a:solidFill>
                <a:latin typeface="NikoshBAN" pitchFamily="2" charset="0"/>
                <a:cs typeface="NikoshBAN" pitchFamily="2" charset="0"/>
              </a:rPr>
              <a:t>সময় </a:t>
            </a:r>
            <a:r>
              <a:rPr lang="en-US" sz="3600" b="0" dirty="0" smtClean="0">
                <a:solidFill>
                  <a:srgbClr val="00B0F0"/>
                </a:solidFill>
                <a:latin typeface="NikoshBAN" pitchFamily="2" charset="0"/>
                <a:cs typeface="NikoshBAN" pitchFamily="2" charset="0"/>
              </a:rPr>
              <a:t>:</a:t>
            </a:r>
            <a:r>
              <a:rPr lang="bn-BD" sz="3600" b="0" dirty="0" smtClean="0">
                <a:solidFill>
                  <a:srgbClr val="00B0F0"/>
                </a:solidFill>
                <a:latin typeface="NikoshBAN" pitchFamily="2" charset="0"/>
                <a:cs typeface="NikoshBAN" pitchFamily="2" charset="0"/>
              </a:rPr>
              <a:t> ০১মিনিট</a:t>
            </a:r>
            <a:endParaRPr lang="en-US" b="0" dirty="0">
              <a:solidFill>
                <a:srgbClr val="00B0F0"/>
              </a:solidFill>
              <a:latin typeface="NikoshBAN" pitchFamily="2" charset="0"/>
              <a:cs typeface="NikoshBAN" pitchFamily="2" charset="0"/>
            </a:endParaRPr>
          </a:p>
        </p:txBody>
      </p:sp>
      <p:sp>
        <p:nvSpPr>
          <p:cNvPr id="2" name="Subtitle 1"/>
          <p:cNvSpPr>
            <a:spLocks noGrp="1"/>
          </p:cNvSpPr>
          <p:nvPr>
            <p:ph idx="1"/>
          </p:nvPr>
        </p:nvSpPr>
        <p:spPr>
          <a:xfrm>
            <a:off x="685800" y="3276600"/>
            <a:ext cx="7772400" cy="1143000"/>
          </a:xfrm>
        </p:spPr>
        <p:txBody>
          <a:bodyPr>
            <a:normAutofit/>
          </a:bodyPr>
          <a:lstStyle/>
          <a:p>
            <a:pPr marL="0" indent="0" algn="ctr">
              <a:buNone/>
            </a:pPr>
            <a:r>
              <a:rPr lang="bn-BD" sz="4800" dirty="0" smtClean="0">
                <a:solidFill>
                  <a:srgbClr val="7030A0"/>
                </a:solidFill>
                <a:latin typeface="NikoshBAN" pitchFamily="2" charset="0"/>
                <a:cs typeface="NikoshBAN" pitchFamily="2" charset="0"/>
              </a:rPr>
              <a:t>জাবেদা কর</a:t>
            </a:r>
            <a:r>
              <a:rPr lang="en-US" sz="4800" dirty="0" smtClean="0">
                <a:solidFill>
                  <a:srgbClr val="7030A0"/>
                </a:solidFill>
                <a:latin typeface="NikoshBAN" pitchFamily="2" charset="0"/>
                <a:cs typeface="NikoshBAN" pitchFamily="2" charset="0"/>
              </a:rPr>
              <a:t>:</a:t>
            </a:r>
            <a:r>
              <a:rPr lang="bn-BD" sz="4800" dirty="0" smtClean="0">
                <a:solidFill>
                  <a:srgbClr val="7030A0"/>
                </a:solidFill>
                <a:latin typeface="NikoshBAN" pitchFamily="2" charset="0"/>
                <a:cs typeface="NikoshBAN" pitchFamily="2" charset="0"/>
              </a:rPr>
              <a:t> </a:t>
            </a:r>
            <a:r>
              <a:rPr lang="en-US" sz="4800" dirty="0" smtClean="0">
                <a:solidFill>
                  <a:srgbClr val="7030A0"/>
                </a:solidFill>
                <a:latin typeface="NikoshBAN" pitchFamily="2" charset="0"/>
                <a:cs typeface="NikoshBAN" pitchFamily="2" charset="0"/>
              </a:rPr>
              <a:t> </a:t>
            </a:r>
            <a:r>
              <a:rPr lang="bn-BD" sz="4800" dirty="0" smtClean="0">
                <a:solidFill>
                  <a:srgbClr val="00B050"/>
                </a:solidFill>
                <a:latin typeface="NikoshBAN" pitchFamily="2" charset="0"/>
                <a:cs typeface="NikoshBAN" pitchFamily="2" charset="0"/>
              </a:rPr>
              <a:t>বিজ্ঞাপন খরচ ৫০০ টাকা।</a:t>
            </a:r>
            <a:endParaRPr lang="en-US" sz="4800" dirty="0">
              <a:solidFill>
                <a:srgbClr val="00B050"/>
              </a:solidFill>
              <a:latin typeface="NikoshBAN" pitchFamily="2" charset="0"/>
              <a:cs typeface="NikoshBAN" pitchFamily="2" charset="0"/>
            </a:endParaRPr>
          </a:p>
        </p:txBody>
      </p:sp>
    </p:spTree>
    <p:extLst>
      <p:ext uri="{BB962C8B-B14F-4D97-AF65-F5344CB8AC3E}">
        <p14:creationId xmlns:p14="http://schemas.microsoft.com/office/powerpoint/2010/main" val="71665163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026695"/>
            <a:ext cx="5486400" cy="16004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8000" dirty="0" err="1">
                <a:latin typeface="NikoshBAN" pitchFamily="2" charset="0"/>
                <a:cs typeface="NikoshBAN" pitchFamily="2" charset="0"/>
              </a:rPr>
              <a:t>শিক্ষক</a:t>
            </a:r>
            <a:r>
              <a:rPr lang="en-US" sz="8000" dirty="0">
                <a:latin typeface="NikoshBAN" pitchFamily="2" charset="0"/>
                <a:cs typeface="NikoshBAN" pitchFamily="2" charset="0"/>
              </a:rPr>
              <a:t>  </a:t>
            </a:r>
            <a:r>
              <a:rPr lang="en-US" sz="8000" dirty="0" err="1">
                <a:latin typeface="NikoshBAN" pitchFamily="2" charset="0"/>
                <a:cs typeface="NikoshBAN" pitchFamily="2" charset="0"/>
              </a:rPr>
              <a:t>পরিচিতি</a:t>
            </a:r>
            <a:endParaRPr lang="en-US" sz="8000" dirty="0">
              <a:latin typeface="NikoshBAN" pitchFamily="2" charset="0"/>
              <a:cs typeface="NikoshBAN" pitchFamily="2" charset="0"/>
            </a:endParaRPr>
          </a:p>
          <a:p>
            <a:endParaRPr lang="en-US" dirty="0"/>
          </a:p>
        </p:txBody>
      </p:sp>
      <p:sp>
        <p:nvSpPr>
          <p:cNvPr id="3" name="TextBox 2"/>
          <p:cNvSpPr txBox="1"/>
          <p:nvPr/>
        </p:nvSpPr>
        <p:spPr>
          <a:xfrm>
            <a:off x="381000" y="2743200"/>
            <a:ext cx="8458200" cy="39395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8000" b="1" dirty="0" err="1">
                <a:latin typeface="NikoshBAN" pitchFamily="2" charset="0"/>
                <a:cs typeface="NikoshBAN" pitchFamily="2" charset="0"/>
              </a:rPr>
              <a:t>মোঃমিজানুর</a:t>
            </a:r>
            <a:r>
              <a:rPr lang="en-US" sz="8000" b="1" dirty="0">
                <a:latin typeface="NikoshBAN" pitchFamily="2" charset="0"/>
                <a:cs typeface="NikoshBAN" pitchFamily="2" charset="0"/>
              </a:rPr>
              <a:t> </a:t>
            </a:r>
            <a:r>
              <a:rPr lang="en-US" sz="8000" b="1" dirty="0" err="1">
                <a:latin typeface="NikoshBAN" pitchFamily="2" charset="0"/>
                <a:cs typeface="NikoshBAN" pitchFamily="2" charset="0"/>
              </a:rPr>
              <a:t>রহমান</a:t>
            </a:r>
            <a:endParaRPr lang="en-US" sz="8000" b="1" dirty="0">
              <a:latin typeface="NikoshBAN" pitchFamily="2" charset="0"/>
              <a:cs typeface="NikoshBAN" pitchFamily="2" charset="0"/>
            </a:endParaRPr>
          </a:p>
          <a:p>
            <a:r>
              <a:rPr lang="en-US" sz="4400" dirty="0" err="1">
                <a:latin typeface="NikoshBAN" pitchFamily="2" charset="0"/>
                <a:cs typeface="NikoshBAN" pitchFamily="2" charset="0"/>
              </a:rPr>
              <a:t>সহকারি</a:t>
            </a:r>
            <a:r>
              <a:rPr lang="en-US" sz="4400" dirty="0">
                <a:latin typeface="NikoshBAN" pitchFamily="2" charset="0"/>
                <a:cs typeface="NikoshBAN" pitchFamily="2" charset="0"/>
              </a:rPr>
              <a:t> </a:t>
            </a:r>
            <a:r>
              <a:rPr lang="en-US" sz="4400" dirty="0" err="1">
                <a:latin typeface="NikoshBAN" pitchFamily="2" charset="0"/>
                <a:cs typeface="NikoshBAN" pitchFamily="2" charset="0"/>
              </a:rPr>
              <a:t>শিক্ষক</a:t>
            </a:r>
            <a:r>
              <a:rPr lang="en-US" sz="4400" dirty="0">
                <a:latin typeface="NikoshBAN" pitchFamily="2" charset="0"/>
                <a:cs typeface="NikoshBAN" pitchFamily="2" charset="0"/>
              </a:rPr>
              <a:t> (</a:t>
            </a:r>
            <a:r>
              <a:rPr lang="en-US" sz="4400" dirty="0" err="1">
                <a:latin typeface="NikoshBAN" pitchFamily="2" charset="0"/>
                <a:cs typeface="NikoshBAN" pitchFamily="2" charset="0"/>
              </a:rPr>
              <a:t>ব্যবসায়</a:t>
            </a:r>
            <a:r>
              <a:rPr lang="en-US" sz="4400" dirty="0">
                <a:latin typeface="NikoshBAN" pitchFamily="2" charset="0"/>
                <a:cs typeface="NikoshBAN" pitchFamily="2" charset="0"/>
              </a:rPr>
              <a:t> </a:t>
            </a:r>
            <a:r>
              <a:rPr lang="en-US" sz="4400" dirty="0" err="1">
                <a:latin typeface="NikoshBAN" pitchFamily="2" charset="0"/>
                <a:cs typeface="NikoshBAN" pitchFamily="2" charset="0"/>
              </a:rPr>
              <a:t>শিক্ষা</a:t>
            </a:r>
            <a:r>
              <a:rPr lang="en-US" sz="4400" dirty="0">
                <a:latin typeface="NikoshBAN" pitchFamily="2" charset="0"/>
                <a:cs typeface="NikoshBAN" pitchFamily="2" charset="0"/>
              </a:rPr>
              <a:t>)</a:t>
            </a:r>
          </a:p>
          <a:p>
            <a:r>
              <a:rPr lang="en-US" sz="5400" dirty="0" err="1">
                <a:latin typeface="NikoshBAN" pitchFamily="2" charset="0"/>
                <a:cs typeface="NikoshBAN" pitchFamily="2" charset="0"/>
              </a:rPr>
              <a:t>বলইবুনিয়া</a:t>
            </a:r>
            <a:r>
              <a:rPr lang="en-US" sz="5400" dirty="0">
                <a:latin typeface="NikoshBAN" pitchFamily="2" charset="0"/>
                <a:cs typeface="NikoshBAN" pitchFamily="2" charset="0"/>
              </a:rPr>
              <a:t> </a:t>
            </a:r>
            <a:r>
              <a:rPr lang="en-US" sz="5400" dirty="0" err="1">
                <a:latin typeface="NikoshBAN" pitchFamily="2" charset="0"/>
                <a:cs typeface="NikoshBAN" pitchFamily="2" charset="0"/>
              </a:rPr>
              <a:t>মাধ্যমিক</a:t>
            </a:r>
            <a:r>
              <a:rPr lang="en-US" sz="5400" dirty="0">
                <a:latin typeface="NikoshBAN" pitchFamily="2" charset="0"/>
                <a:cs typeface="NikoshBAN" pitchFamily="2" charset="0"/>
              </a:rPr>
              <a:t> </a:t>
            </a:r>
            <a:r>
              <a:rPr lang="en-US" sz="5400" dirty="0" err="1">
                <a:latin typeface="NikoshBAN" pitchFamily="2" charset="0"/>
                <a:cs typeface="NikoshBAN" pitchFamily="2" charset="0"/>
              </a:rPr>
              <a:t>বিদ্যালয়</a:t>
            </a:r>
            <a:endParaRPr lang="en-US" sz="5400" dirty="0">
              <a:latin typeface="NikoshBAN" pitchFamily="2" charset="0"/>
              <a:cs typeface="NikoshBAN" pitchFamily="2" charset="0"/>
            </a:endParaRPr>
          </a:p>
          <a:p>
            <a:r>
              <a:rPr lang="en-US" sz="5400" dirty="0" err="1">
                <a:latin typeface="NikoshBAN" pitchFamily="2" charset="0"/>
                <a:cs typeface="NikoshBAN" pitchFamily="2" charset="0"/>
              </a:rPr>
              <a:t>বেতাগী,বরগুনা</a:t>
            </a:r>
            <a:r>
              <a:rPr lang="en-US" sz="5400" dirty="0">
                <a:latin typeface="NikoshBAN" pitchFamily="2" charset="0"/>
                <a:cs typeface="NikoshBAN" pitchFamily="2" charset="0"/>
              </a:rPr>
              <a:t>।</a:t>
            </a:r>
          </a:p>
          <a:p>
            <a:endParaRPr lang="en-US" dirty="0"/>
          </a:p>
        </p:txBody>
      </p:sp>
    </p:spTree>
    <p:extLst>
      <p:ext uri="{BB962C8B-B14F-4D97-AF65-F5344CB8AC3E}">
        <p14:creationId xmlns:p14="http://schemas.microsoft.com/office/powerpoint/2010/main" val="3649912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8" presetClass="entr" presetSubtype="0" accel="50000" fill="hold" nodeType="clickEffect">
                                  <p:stCondLst>
                                    <p:cond delay="0"/>
                                  </p:stCondLst>
                                  <p:iterate type="lt">
                                    <p:tmPct val="50000"/>
                                  </p:iterate>
                                  <p:childTnLst>
                                    <p:set>
                                      <p:cBhvr>
                                        <p:cTn id="18" dur="1" fill="hold">
                                          <p:stCondLst>
                                            <p:cond delay="0"/>
                                          </p:stCondLst>
                                        </p:cTn>
                                        <p:tgtEl>
                                          <p:spTgt spid="3">
                                            <p:txEl>
                                              <p:pRg st="0" end="0"/>
                                            </p:txEl>
                                          </p:spTgt>
                                        </p:tgtEl>
                                        <p:attrNameLst>
                                          <p:attrName>style.visibility</p:attrName>
                                        </p:attrNameLst>
                                      </p:cBhvr>
                                      <p:to>
                                        <p:strVal val="visible"/>
                                      </p:to>
                                    </p:set>
                                    <p:set>
                                      <p:cBhvr>
                                        <p:cTn id="19" dur="455" fill="hold">
                                          <p:stCondLst>
                                            <p:cond delay="0"/>
                                          </p:stCondLst>
                                        </p:cTn>
                                        <p:tgtEl>
                                          <p:spTgt spid="3">
                                            <p:txEl>
                                              <p:pRg st="0" end="0"/>
                                            </p:txEl>
                                          </p:spTgt>
                                        </p:tgtEl>
                                        <p:attrNameLst>
                                          <p:attrName>style.rotation</p:attrName>
                                        </p:attrNameLst>
                                      </p:cBhvr>
                                      <p:to>
                                        <p:strVal val="-45.0"/>
                                      </p:to>
                                    </p:set>
                                    <p:anim calcmode="lin" valueType="num">
                                      <p:cBhvr>
                                        <p:cTn id="20"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1"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22"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3"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nodeType="clickEffect">
                                  <p:stCondLst>
                                    <p:cond delay="0"/>
                                  </p:stCondLst>
                                  <p:iterate type="lt">
                                    <p:tmPct val="10000"/>
                                  </p:iterate>
                                  <p:childTnLst>
                                    <p:set>
                                      <p:cBhvr>
                                        <p:cTn id="27" dur="1" fill="hold">
                                          <p:stCondLst>
                                            <p:cond delay="0"/>
                                          </p:stCondLst>
                                        </p:cTn>
                                        <p:tgtEl>
                                          <p:spTgt spid="3">
                                            <p:txEl>
                                              <p:pRg st="1" end="1"/>
                                            </p:txEl>
                                          </p:spTgt>
                                        </p:tgtEl>
                                        <p:attrNameLst>
                                          <p:attrName>style.visibility</p:attrName>
                                        </p:attrNameLst>
                                      </p:cBhvr>
                                      <p:to>
                                        <p:strVal val="visible"/>
                                      </p:to>
                                    </p:set>
                                    <p:anim by="(-#ppt_w*2)" calcmode="lin" valueType="num">
                                      <p:cBhvr rctx="PPT">
                                        <p:cTn id="28" dur="500" autoRev="1" fill="hold">
                                          <p:stCondLst>
                                            <p:cond delay="0"/>
                                          </p:stCondLst>
                                        </p:cTn>
                                        <p:tgtEl>
                                          <p:spTgt spid="3">
                                            <p:txEl>
                                              <p:pRg st="1" end="1"/>
                                            </p:txEl>
                                          </p:spTgt>
                                        </p:tgtEl>
                                        <p:attrNameLst>
                                          <p:attrName>ppt_w</p:attrName>
                                        </p:attrNameLst>
                                      </p:cBhvr>
                                    </p:anim>
                                    <p:anim by="(#ppt_w*0.50)" calcmode="lin" valueType="num">
                                      <p:cBhvr>
                                        <p:cTn id="29" dur="500" decel="50000" autoRev="1" fill="hold">
                                          <p:stCondLst>
                                            <p:cond delay="0"/>
                                          </p:stCondLst>
                                        </p:cTn>
                                        <p:tgtEl>
                                          <p:spTgt spid="3">
                                            <p:txEl>
                                              <p:pRg st="1" end="1"/>
                                            </p:txEl>
                                          </p:spTgt>
                                        </p:tgtEl>
                                        <p:attrNameLst>
                                          <p:attrName>ppt_x</p:attrName>
                                        </p:attrNameLst>
                                      </p:cBhvr>
                                    </p:anim>
                                    <p:anim from="(-#ppt_h/2)" to="(#ppt_y)" calcmode="lin" valueType="num">
                                      <p:cBhvr>
                                        <p:cTn id="30" dur="1000" fill="hold">
                                          <p:stCondLst>
                                            <p:cond delay="0"/>
                                          </p:stCondLst>
                                        </p:cTn>
                                        <p:tgtEl>
                                          <p:spTgt spid="3">
                                            <p:txEl>
                                              <p:pRg st="1" end="1"/>
                                            </p:txEl>
                                          </p:spTgt>
                                        </p:tgtEl>
                                        <p:attrNameLst>
                                          <p:attrName>ppt_y</p:attrName>
                                        </p:attrNameLst>
                                      </p:cBhvr>
                                    </p:anim>
                                    <p:animRot by="21600000">
                                      <p:cBhvr>
                                        <p:cTn id="31" dur="1000" fill="hold">
                                          <p:stCondLst>
                                            <p:cond delay="0"/>
                                          </p:stCondLst>
                                        </p:cTn>
                                        <p:tgtEl>
                                          <p:spTgt spid="3">
                                            <p:txEl>
                                              <p:pRg st="1" end="1"/>
                                            </p:txEl>
                                          </p:spTgt>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wipe(down)">
                                      <p:cBhvr>
                                        <p:cTn id="36" dur="580">
                                          <p:stCondLst>
                                            <p:cond delay="0"/>
                                          </p:stCondLst>
                                        </p:cTn>
                                        <p:tgtEl>
                                          <p:spTgt spid="3">
                                            <p:txEl>
                                              <p:pRg st="2" end="2"/>
                                            </p:txEl>
                                          </p:spTgt>
                                        </p:tgtEl>
                                      </p:cBhvr>
                                    </p:animEffect>
                                    <p:anim calcmode="lin" valueType="num">
                                      <p:cBhvr>
                                        <p:cTn id="37"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3">
                                            <p:txEl>
                                              <p:pRg st="2" end="2"/>
                                            </p:txEl>
                                          </p:spTgt>
                                        </p:tgtEl>
                                      </p:cBhvr>
                                      <p:to x="100000" y="60000"/>
                                    </p:animScale>
                                    <p:animScale>
                                      <p:cBhvr>
                                        <p:cTn id="43" dur="166" decel="50000">
                                          <p:stCondLst>
                                            <p:cond delay="676"/>
                                          </p:stCondLst>
                                        </p:cTn>
                                        <p:tgtEl>
                                          <p:spTgt spid="3">
                                            <p:txEl>
                                              <p:pRg st="2" end="2"/>
                                            </p:txEl>
                                          </p:spTgt>
                                        </p:tgtEl>
                                      </p:cBhvr>
                                      <p:to x="100000" y="100000"/>
                                    </p:animScale>
                                    <p:animScale>
                                      <p:cBhvr>
                                        <p:cTn id="44" dur="26">
                                          <p:stCondLst>
                                            <p:cond delay="1312"/>
                                          </p:stCondLst>
                                        </p:cTn>
                                        <p:tgtEl>
                                          <p:spTgt spid="3">
                                            <p:txEl>
                                              <p:pRg st="2" end="2"/>
                                            </p:txEl>
                                          </p:spTgt>
                                        </p:tgtEl>
                                      </p:cBhvr>
                                      <p:to x="100000" y="80000"/>
                                    </p:animScale>
                                    <p:animScale>
                                      <p:cBhvr>
                                        <p:cTn id="45" dur="166" decel="50000">
                                          <p:stCondLst>
                                            <p:cond delay="1338"/>
                                          </p:stCondLst>
                                        </p:cTn>
                                        <p:tgtEl>
                                          <p:spTgt spid="3">
                                            <p:txEl>
                                              <p:pRg st="2" end="2"/>
                                            </p:txEl>
                                          </p:spTgt>
                                        </p:tgtEl>
                                      </p:cBhvr>
                                      <p:to x="100000" y="100000"/>
                                    </p:animScale>
                                    <p:animScale>
                                      <p:cBhvr>
                                        <p:cTn id="46" dur="26">
                                          <p:stCondLst>
                                            <p:cond delay="1642"/>
                                          </p:stCondLst>
                                        </p:cTn>
                                        <p:tgtEl>
                                          <p:spTgt spid="3">
                                            <p:txEl>
                                              <p:pRg st="2" end="2"/>
                                            </p:txEl>
                                          </p:spTgt>
                                        </p:tgtEl>
                                      </p:cBhvr>
                                      <p:to x="100000" y="90000"/>
                                    </p:animScale>
                                    <p:animScale>
                                      <p:cBhvr>
                                        <p:cTn id="47" dur="166" decel="50000">
                                          <p:stCondLst>
                                            <p:cond delay="1668"/>
                                          </p:stCondLst>
                                        </p:cTn>
                                        <p:tgtEl>
                                          <p:spTgt spid="3">
                                            <p:txEl>
                                              <p:pRg st="2" end="2"/>
                                            </p:txEl>
                                          </p:spTgt>
                                        </p:tgtEl>
                                      </p:cBhvr>
                                      <p:to x="100000" y="100000"/>
                                    </p:animScale>
                                    <p:animScale>
                                      <p:cBhvr>
                                        <p:cTn id="48" dur="26">
                                          <p:stCondLst>
                                            <p:cond delay="1808"/>
                                          </p:stCondLst>
                                        </p:cTn>
                                        <p:tgtEl>
                                          <p:spTgt spid="3">
                                            <p:txEl>
                                              <p:pRg st="2" end="2"/>
                                            </p:txEl>
                                          </p:spTgt>
                                        </p:tgtEl>
                                      </p:cBhvr>
                                      <p:to x="100000" y="95000"/>
                                    </p:animScale>
                                    <p:animScale>
                                      <p:cBhvr>
                                        <p:cTn id="49" dur="166" decel="50000">
                                          <p:stCondLst>
                                            <p:cond delay="1834"/>
                                          </p:stCondLst>
                                        </p:cTn>
                                        <p:tgtEl>
                                          <p:spTgt spid="3">
                                            <p:txEl>
                                              <p:pRg st="2" end="2"/>
                                            </p:txEl>
                                          </p:spTgt>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19" presetClass="entr" presetSubtype="10" fill="hold" nodeType="click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anim calcmode="lin" valueType="num">
                                      <p:cBhvr>
                                        <p:cTn id="54" dur="5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55" dur="5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34648"/>
            <a:ext cx="8839200" cy="6247864"/>
          </a:xfrm>
          <a:prstGeom prst="rect">
            <a:avLst/>
          </a:prstGeom>
          <a:noFill/>
        </p:spPr>
        <p:txBody>
          <a:bodyPr wrap="square" rtlCol="0">
            <a:spAutoFit/>
          </a:bodyPr>
          <a:lstStyle/>
          <a:p>
            <a:r>
              <a:rPr lang="bn-BD" sz="4000" dirty="0" smtClean="0">
                <a:solidFill>
                  <a:srgbClr val="00B050"/>
                </a:solidFill>
                <a:latin typeface="NikoshBAN" pitchFamily="2" charset="0"/>
                <a:cs typeface="NikoshBAN" pitchFamily="2" charset="0"/>
              </a:rPr>
              <a:t>জাবেদার উত্তর </a:t>
            </a:r>
            <a:r>
              <a:rPr lang="en-US" sz="4000" dirty="0" smtClean="0">
                <a:latin typeface="NikoshBAN" pitchFamily="2" charset="0"/>
                <a:cs typeface="NikoshBAN" pitchFamily="2" charset="0"/>
              </a:rPr>
              <a:t>: </a:t>
            </a:r>
            <a:r>
              <a:rPr lang="bn-BD" sz="4000" dirty="0" smtClean="0">
                <a:solidFill>
                  <a:srgbClr val="00B0F0"/>
                </a:solidFill>
                <a:latin typeface="NikoshBAN" pitchFamily="2" charset="0"/>
                <a:cs typeface="NikoshBAN" pitchFamily="2" charset="0"/>
              </a:rPr>
              <a:t>বিজ্ঞাপন হিসাব    ডেবিট      ৫০০</a:t>
            </a:r>
          </a:p>
          <a:p>
            <a:r>
              <a:rPr lang="bn-BD" sz="4000" dirty="0">
                <a:solidFill>
                  <a:srgbClr val="00B0F0"/>
                </a:solidFill>
                <a:latin typeface="NikoshBAN" pitchFamily="2" charset="0"/>
                <a:cs typeface="NikoshBAN" pitchFamily="2" charset="0"/>
              </a:rPr>
              <a:t>	</a:t>
            </a:r>
            <a:r>
              <a:rPr lang="bn-BD" sz="4000" dirty="0" smtClean="0">
                <a:solidFill>
                  <a:srgbClr val="00B0F0"/>
                </a:solidFill>
                <a:latin typeface="NikoshBAN" pitchFamily="2" charset="0"/>
                <a:cs typeface="NikoshBAN" pitchFamily="2" charset="0"/>
              </a:rPr>
              <a:t>		 নগদান হিসাব     ক্রেডিট       ৫০০</a:t>
            </a:r>
          </a:p>
          <a:p>
            <a:r>
              <a:rPr lang="bn-BD" sz="4000" dirty="0">
                <a:latin typeface="NikoshBAN" pitchFamily="2" charset="0"/>
                <a:cs typeface="NikoshBAN" pitchFamily="2" charset="0"/>
              </a:rPr>
              <a:t> </a:t>
            </a:r>
            <a:r>
              <a:rPr lang="bn-BD" sz="4000" dirty="0" smtClean="0">
                <a:latin typeface="NikoshBAN" pitchFamily="2" charset="0"/>
                <a:cs typeface="NikoshBAN" pitchFamily="2" charset="0"/>
              </a:rPr>
              <a:t>  </a:t>
            </a:r>
            <a:r>
              <a:rPr lang="bn-BD" sz="2800" dirty="0" smtClean="0">
                <a:solidFill>
                  <a:srgbClr val="7030A0"/>
                </a:solidFill>
                <a:latin typeface="NikoshBAN" pitchFamily="2" charset="0"/>
                <a:cs typeface="NikoshBAN" pitchFamily="2" charset="0"/>
              </a:rPr>
              <a:t>ডেবিট</a:t>
            </a:r>
            <a:r>
              <a:rPr lang="bn-BD" sz="2800" dirty="0" smtClean="0">
                <a:latin typeface="NikoshBAN" pitchFamily="2" charset="0"/>
                <a:cs typeface="NikoshBAN" pitchFamily="2" charset="0"/>
              </a:rPr>
              <a:t>                       </a:t>
            </a:r>
            <a:r>
              <a:rPr lang="bn-BD" sz="4000" dirty="0" smtClean="0">
                <a:solidFill>
                  <a:srgbClr val="FF0000"/>
                </a:solidFill>
                <a:latin typeface="NikoshBAN" pitchFamily="2" charset="0"/>
                <a:cs typeface="NikoshBAN" pitchFamily="2" charset="0"/>
              </a:rPr>
              <a:t>বিজ্ঞাপন হিসাব                    </a:t>
            </a:r>
            <a:r>
              <a:rPr lang="bn-BD" sz="2800" dirty="0" smtClean="0">
                <a:solidFill>
                  <a:srgbClr val="7030A0"/>
                </a:solidFill>
                <a:latin typeface="NikoshBAN" pitchFamily="2" charset="0"/>
                <a:cs typeface="NikoshBAN" pitchFamily="2" charset="0"/>
              </a:rPr>
              <a:t>ক্রেডিট</a:t>
            </a:r>
            <a:endParaRPr lang="bn-BD" sz="4000" dirty="0" smtClean="0">
              <a:solidFill>
                <a:srgbClr val="7030A0"/>
              </a:solidFill>
              <a:latin typeface="NikoshBAN" pitchFamily="2" charset="0"/>
              <a:cs typeface="NikoshBAN" pitchFamily="2" charset="0"/>
            </a:endParaRPr>
          </a:p>
          <a:p>
            <a:pPr algn="ctr"/>
            <a:endParaRPr lang="bn-BD" sz="4000" dirty="0">
              <a:latin typeface="NikoshBAN" pitchFamily="2" charset="0"/>
              <a:cs typeface="NikoshBAN" pitchFamily="2" charset="0"/>
            </a:endParaRPr>
          </a:p>
          <a:p>
            <a:r>
              <a:rPr lang="bn-BD" sz="4000" dirty="0" smtClean="0">
                <a:latin typeface="NikoshBAN" pitchFamily="2" charset="0"/>
                <a:cs typeface="NikoshBAN" pitchFamily="2" charset="0"/>
              </a:rPr>
              <a:t>    </a:t>
            </a:r>
          </a:p>
          <a:p>
            <a:endParaRPr lang="bn-BD" sz="4000" dirty="0">
              <a:latin typeface="NikoshBAN" pitchFamily="2" charset="0"/>
              <a:cs typeface="NikoshBAN" pitchFamily="2" charset="0"/>
            </a:endParaRPr>
          </a:p>
          <a:p>
            <a:r>
              <a:rPr lang="bn-BD" sz="2800" dirty="0" smtClean="0">
                <a:latin typeface="NikoshBAN" pitchFamily="2" charset="0"/>
                <a:cs typeface="NikoshBAN" pitchFamily="2" charset="0"/>
              </a:rPr>
              <a:t>    </a:t>
            </a:r>
            <a:r>
              <a:rPr lang="bn-BD" sz="2800" dirty="0" smtClean="0">
                <a:solidFill>
                  <a:srgbClr val="7030A0"/>
                </a:solidFill>
                <a:latin typeface="NikoshBAN" pitchFamily="2" charset="0"/>
                <a:cs typeface="NikoshBAN" pitchFamily="2" charset="0"/>
              </a:rPr>
              <a:t>ডেবিট </a:t>
            </a:r>
            <a:r>
              <a:rPr lang="bn-BD" sz="2800" dirty="0" smtClean="0">
                <a:latin typeface="NikoshBAN" pitchFamily="2" charset="0"/>
                <a:cs typeface="NikoshBAN" pitchFamily="2" charset="0"/>
              </a:rPr>
              <a:t>                        </a:t>
            </a:r>
            <a:r>
              <a:rPr lang="bn-BD" sz="4000" dirty="0" smtClean="0">
                <a:solidFill>
                  <a:srgbClr val="FF0000"/>
                </a:solidFill>
                <a:latin typeface="NikoshBAN" pitchFamily="2" charset="0"/>
                <a:cs typeface="NikoshBAN" pitchFamily="2" charset="0"/>
              </a:rPr>
              <a:t>নগদান হিসাব                     </a:t>
            </a:r>
            <a:r>
              <a:rPr lang="bn-BD" sz="2800" dirty="0" smtClean="0">
                <a:solidFill>
                  <a:srgbClr val="7030A0"/>
                </a:solidFill>
                <a:latin typeface="NikoshBAN" pitchFamily="2" charset="0"/>
                <a:cs typeface="NikoshBAN" pitchFamily="2" charset="0"/>
              </a:rPr>
              <a:t>ক্রেডিট</a:t>
            </a:r>
          </a:p>
          <a:p>
            <a:endParaRPr lang="bn-BD" sz="4000" dirty="0">
              <a:latin typeface="NikoshBAN" pitchFamily="2" charset="0"/>
              <a:cs typeface="NikoshBAN" pitchFamily="2" charset="0"/>
            </a:endParaRPr>
          </a:p>
          <a:p>
            <a:endParaRPr lang="bn-BD" sz="4000" dirty="0" smtClean="0">
              <a:latin typeface="NikoshBAN" pitchFamily="2" charset="0"/>
              <a:cs typeface="NikoshBAN" pitchFamily="2" charset="0"/>
            </a:endParaRPr>
          </a:p>
          <a:p>
            <a:endParaRPr lang="bn-BD" sz="4000" dirty="0" smtClean="0">
              <a:latin typeface="NikoshBAN" pitchFamily="2" charset="0"/>
              <a:cs typeface="NikoshBAN"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61267983"/>
              </p:ext>
            </p:extLst>
          </p:nvPr>
        </p:nvGraphicFramePr>
        <p:xfrm>
          <a:off x="533400" y="1905000"/>
          <a:ext cx="8458200" cy="1219200"/>
        </p:xfrm>
        <a:graphic>
          <a:graphicData uri="http://schemas.openxmlformats.org/drawingml/2006/table">
            <a:tbl>
              <a:tblPr firstRow="1" bandRow="1">
                <a:tableStyleId>{5940675A-B579-460E-94D1-54222C63F5DA}</a:tableStyleId>
              </a:tblPr>
              <a:tblGrid>
                <a:gridCol w="609600"/>
                <a:gridCol w="2057400"/>
                <a:gridCol w="504825"/>
                <a:gridCol w="1057275"/>
                <a:gridCol w="495300"/>
                <a:gridCol w="2209800"/>
                <a:gridCol w="466725"/>
                <a:gridCol w="1057275"/>
              </a:tblGrid>
              <a:tr h="370840">
                <a:tc>
                  <a:txBody>
                    <a:bodyPr/>
                    <a:lstStyle/>
                    <a:p>
                      <a:pPr algn="ctr"/>
                      <a:r>
                        <a:rPr lang="bn-BD" dirty="0" smtClean="0">
                          <a:solidFill>
                            <a:schemeClr val="accent1">
                              <a:lumMod val="75000"/>
                            </a:schemeClr>
                          </a:solidFill>
                          <a:latin typeface="NikoshBAN" pitchFamily="2" charset="0"/>
                          <a:cs typeface="NikoshBAN" pitchFamily="2" charset="0"/>
                        </a:rPr>
                        <a:t>তাং</a:t>
                      </a:r>
                      <a:endParaRPr lang="en-US" dirty="0">
                        <a:solidFill>
                          <a:schemeClr val="accent1">
                            <a:lumMod val="75000"/>
                          </a:schemeClr>
                        </a:solidFill>
                        <a:latin typeface="NikoshBAN" pitchFamily="2" charset="0"/>
                        <a:cs typeface="NikoshBAN" pitchFamily="2" charset="0"/>
                      </a:endParaRPr>
                    </a:p>
                  </a:txBody>
                  <a:tcPr/>
                </a:tc>
                <a:tc>
                  <a:txBody>
                    <a:bodyPr/>
                    <a:lstStyle/>
                    <a:p>
                      <a:pPr algn="ctr"/>
                      <a:r>
                        <a:rPr lang="bn-BD" dirty="0" smtClean="0">
                          <a:solidFill>
                            <a:schemeClr val="accent1">
                              <a:lumMod val="75000"/>
                            </a:schemeClr>
                          </a:solidFill>
                          <a:latin typeface="NikoshBAN" pitchFamily="2" charset="0"/>
                          <a:cs typeface="NikoshBAN" pitchFamily="2" charset="0"/>
                        </a:rPr>
                        <a:t>বিবরণ</a:t>
                      </a:r>
                      <a:endParaRPr lang="en-US" dirty="0">
                        <a:solidFill>
                          <a:schemeClr val="accent1">
                            <a:lumMod val="75000"/>
                          </a:schemeClr>
                        </a:solidFill>
                        <a:latin typeface="NikoshBAN" pitchFamily="2" charset="0"/>
                        <a:cs typeface="NikoshBAN" pitchFamily="2" charset="0"/>
                      </a:endParaRPr>
                    </a:p>
                  </a:txBody>
                  <a:tcPr/>
                </a:tc>
                <a:tc>
                  <a:txBody>
                    <a:bodyPr/>
                    <a:lstStyle/>
                    <a:p>
                      <a:pPr algn="ctr"/>
                      <a:r>
                        <a:rPr lang="bn-BD" dirty="0" smtClean="0">
                          <a:solidFill>
                            <a:schemeClr val="accent1">
                              <a:lumMod val="75000"/>
                            </a:schemeClr>
                          </a:solidFill>
                          <a:latin typeface="NikoshBAN" pitchFamily="2" charset="0"/>
                          <a:cs typeface="NikoshBAN" pitchFamily="2" charset="0"/>
                        </a:rPr>
                        <a:t>জা</a:t>
                      </a:r>
                      <a:r>
                        <a:rPr lang="en-US" dirty="0" smtClean="0">
                          <a:solidFill>
                            <a:schemeClr val="accent1">
                              <a:lumMod val="75000"/>
                            </a:schemeClr>
                          </a:solidFill>
                          <a:latin typeface="NikoshBAN" pitchFamily="2" charset="0"/>
                          <a:cs typeface="NikoshBAN" pitchFamily="2" charset="0"/>
                        </a:rPr>
                        <a:t>:</a:t>
                      </a:r>
                      <a:endParaRPr lang="bn-BD" dirty="0" smtClean="0">
                        <a:solidFill>
                          <a:schemeClr val="accent1">
                            <a:lumMod val="75000"/>
                          </a:schemeClr>
                        </a:solidFill>
                        <a:latin typeface="NikoshBAN" pitchFamily="2" charset="0"/>
                        <a:cs typeface="NikoshBAN" pitchFamily="2" charset="0"/>
                      </a:endParaRPr>
                    </a:p>
                    <a:p>
                      <a:pPr algn="ctr"/>
                      <a:r>
                        <a:rPr lang="bn-BD" dirty="0" smtClean="0">
                          <a:solidFill>
                            <a:schemeClr val="accent1">
                              <a:lumMod val="75000"/>
                            </a:schemeClr>
                          </a:solidFill>
                          <a:latin typeface="NikoshBAN" pitchFamily="2" charset="0"/>
                          <a:cs typeface="NikoshBAN" pitchFamily="2" charset="0"/>
                        </a:rPr>
                        <a:t>পৃ</a:t>
                      </a:r>
                      <a:r>
                        <a:rPr lang="en-US" dirty="0" smtClean="0">
                          <a:solidFill>
                            <a:schemeClr val="accent1">
                              <a:lumMod val="75000"/>
                            </a:schemeClr>
                          </a:solidFill>
                          <a:latin typeface="NikoshBAN" pitchFamily="2" charset="0"/>
                          <a:cs typeface="NikoshBAN" pitchFamily="2" charset="0"/>
                        </a:rPr>
                        <a:t>:</a:t>
                      </a:r>
                      <a:endParaRPr lang="en-US" dirty="0">
                        <a:solidFill>
                          <a:schemeClr val="accent1">
                            <a:lumMod val="75000"/>
                          </a:schemeClr>
                        </a:solidFill>
                        <a:latin typeface="NikoshBAN" pitchFamily="2" charset="0"/>
                        <a:cs typeface="NikoshBAN" pitchFamily="2" charset="0"/>
                      </a:endParaRPr>
                    </a:p>
                  </a:txBody>
                  <a:tcPr/>
                </a:tc>
                <a:tc>
                  <a:txBody>
                    <a:bodyPr/>
                    <a:lstStyle/>
                    <a:p>
                      <a:pPr algn="ctr"/>
                      <a:r>
                        <a:rPr lang="bn-BD" dirty="0" smtClean="0">
                          <a:solidFill>
                            <a:schemeClr val="accent1">
                              <a:lumMod val="75000"/>
                            </a:schemeClr>
                          </a:solidFill>
                          <a:latin typeface="NikoshBAN" pitchFamily="2" charset="0"/>
                          <a:cs typeface="NikoshBAN" pitchFamily="2" charset="0"/>
                        </a:rPr>
                        <a:t>টাকা</a:t>
                      </a:r>
                      <a:endParaRPr lang="en-US" dirty="0">
                        <a:solidFill>
                          <a:schemeClr val="accent1">
                            <a:lumMod val="75000"/>
                          </a:schemeClr>
                        </a:solidFill>
                        <a:latin typeface="NikoshBAN" pitchFamily="2" charset="0"/>
                        <a:cs typeface="NikoshBAN" pitchFamily="2" charset="0"/>
                      </a:endParaRPr>
                    </a:p>
                  </a:txBody>
                  <a:tcPr/>
                </a:tc>
                <a:tc>
                  <a:txBody>
                    <a:bodyPr/>
                    <a:lstStyle/>
                    <a:p>
                      <a:pPr algn="ctr"/>
                      <a:r>
                        <a:rPr lang="bn-BD" dirty="0" smtClean="0">
                          <a:solidFill>
                            <a:schemeClr val="accent1">
                              <a:lumMod val="75000"/>
                            </a:schemeClr>
                          </a:solidFill>
                          <a:latin typeface="NikoshBAN" pitchFamily="2" charset="0"/>
                          <a:cs typeface="NikoshBAN" pitchFamily="2" charset="0"/>
                        </a:rPr>
                        <a:t>তাং</a:t>
                      </a:r>
                      <a:endParaRPr lang="en-US" dirty="0">
                        <a:solidFill>
                          <a:schemeClr val="accent1">
                            <a:lumMod val="75000"/>
                          </a:schemeClr>
                        </a:solidFill>
                        <a:latin typeface="NikoshBAN" pitchFamily="2" charset="0"/>
                        <a:cs typeface="NikoshBAN" pitchFamily="2" charset="0"/>
                      </a:endParaRPr>
                    </a:p>
                  </a:txBody>
                  <a:tcPr/>
                </a:tc>
                <a:tc>
                  <a:txBody>
                    <a:bodyPr/>
                    <a:lstStyle/>
                    <a:p>
                      <a:pPr algn="ctr"/>
                      <a:r>
                        <a:rPr lang="bn-BD" dirty="0" smtClean="0">
                          <a:solidFill>
                            <a:schemeClr val="accent1">
                              <a:lumMod val="75000"/>
                            </a:schemeClr>
                          </a:solidFill>
                          <a:latin typeface="NikoshBAN" pitchFamily="2" charset="0"/>
                          <a:cs typeface="NikoshBAN" pitchFamily="2" charset="0"/>
                        </a:rPr>
                        <a:t>বিবরণ</a:t>
                      </a:r>
                      <a:endParaRPr lang="en-US" dirty="0">
                        <a:solidFill>
                          <a:schemeClr val="accent1">
                            <a:lumMod val="75000"/>
                          </a:schemeClr>
                        </a:solidFill>
                        <a:latin typeface="NikoshBAN" pitchFamily="2" charset="0"/>
                        <a:cs typeface="NikoshBAN" pitchFamily="2" charset="0"/>
                      </a:endParaRPr>
                    </a:p>
                  </a:txBody>
                  <a:tcPr/>
                </a:tc>
                <a:tc>
                  <a:txBody>
                    <a:bodyPr/>
                    <a:lstStyle/>
                    <a:p>
                      <a:pPr algn="ctr"/>
                      <a:r>
                        <a:rPr lang="bn-BD" dirty="0" smtClean="0">
                          <a:solidFill>
                            <a:schemeClr val="accent1">
                              <a:lumMod val="75000"/>
                            </a:schemeClr>
                          </a:solidFill>
                          <a:latin typeface="NikoshBAN" pitchFamily="2" charset="0"/>
                          <a:cs typeface="NikoshBAN" pitchFamily="2" charset="0"/>
                        </a:rPr>
                        <a:t>জা</a:t>
                      </a:r>
                      <a:r>
                        <a:rPr lang="en-US" dirty="0" smtClean="0">
                          <a:solidFill>
                            <a:schemeClr val="accent1">
                              <a:lumMod val="75000"/>
                            </a:schemeClr>
                          </a:solidFill>
                          <a:latin typeface="NikoshBAN" pitchFamily="2" charset="0"/>
                          <a:cs typeface="NikoshBAN" pitchFamily="2" charset="0"/>
                        </a:rPr>
                        <a:t>:</a:t>
                      </a:r>
                      <a:endParaRPr lang="bn-BD" dirty="0" smtClean="0">
                        <a:solidFill>
                          <a:schemeClr val="accent1">
                            <a:lumMod val="75000"/>
                          </a:schemeClr>
                        </a:solidFill>
                        <a:latin typeface="NikoshBAN" pitchFamily="2" charset="0"/>
                        <a:cs typeface="NikoshBAN" pitchFamily="2" charset="0"/>
                      </a:endParaRPr>
                    </a:p>
                    <a:p>
                      <a:pPr algn="ctr"/>
                      <a:r>
                        <a:rPr lang="bn-BD" dirty="0" smtClean="0">
                          <a:solidFill>
                            <a:schemeClr val="accent1">
                              <a:lumMod val="75000"/>
                            </a:schemeClr>
                          </a:solidFill>
                          <a:latin typeface="NikoshBAN" pitchFamily="2" charset="0"/>
                          <a:cs typeface="NikoshBAN" pitchFamily="2" charset="0"/>
                        </a:rPr>
                        <a:t>পৃ</a:t>
                      </a:r>
                      <a:r>
                        <a:rPr lang="en-US" dirty="0" smtClean="0">
                          <a:solidFill>
                            <a:schemeClr val="accent1">
                              <a:lumMod val="75000"/>
                            </a:schemeClr>
                          </a:solidFill>
                          <a:latin typeface="NikoshBAN" pitchFamily="2" charset="0"/>
                          <a:cs typeface="NikoshBAN" pitchFamily="2" charset="0"/>
                        </a:rPr>
                        <a:t>:</a:t>
                      </a:r>
                      <a:endParaRPr lang="en-US" dirty="0">
                        <a:solidFill>
                          <a:schemeClr val="accent1">
                            <a:lumMod val="75000"/>
                          </a:schemeClr>
                        </a:solidFill>
                        <a:latin typeface="NikoshBAN" pitchFamily="2" charset="0"/>
                        <a:cs typeface="NikoshBAN" pitchFamily="2" charset="0"/>
                      </a:endParaRPr>
                    </a:p>
                  </a:txBody>
                  <a:tcPr/>
                </a:tc>
                <a:tc>
                  <a:txBody>
                    <a:bodyPr/>
                    <a:lstStyle/>
                    <a:p>
                      <a:pPr algn="ctr"/>
                      <a:r>
                        <a:rPr lang="bn-BD" dirty="0" smtClean="0">
                          <a:solidFill>
                            <a:schemeClr val="accent1">
                              <a:lumMod val="75000"/>
                            </a:schemeClr>
                          </a:solidFill>
                          <a:latin typeface="NikoshBAN" pitchFamily="2" charset="0"/>
                          <a:cs typeface="NikoshBAN" pitchFamily="2" charset="0"/>
                        </a:rPr>
                        <a:t>টাকা</a:t>
                      </a:r>
                      <a:endParaRPr lang="en-US" dirty="0">
                        <a:solidFill>
                          <a:schemeClr val="accent1">
                            <a:lumMod val="75000"/>
                          </a:schemeClr>
                        </a:solidFill>
                        <a:latin typeface="NikoshBAN" pitchFamily="2" charset="0"/>
                        <a:cs typeface="NikoshBAN" pitchFamily="2" charset="0"/>
                      </a:endParaRPr>
                    </a:p>
                  </a:txBody>
                  <a:tcPr/>
                </a:tc>
              </a:tr>
              <a:tr h="370840">
                <a:tc>
                  <a:txBody>
                    <a:bodyPr/>
                    <a:lstStyle/>
                    <a:p>
                      <a:endParaRPr lang="en-US"/>
                    </a:p>
                  </a:txBody>
                  <a:tcPr/>
                </a:tc>
                <a:tc>
                  <a:txBody>
                    <a:bodyPr/>
                    <a:lstStyle/>
                    <a:p>
                      <a:r>
                        <a:rPr lang="bn-BD" sz="3200" dirty="0" smtClean="0">
                          <a:solidFill>
                            <a:srgbClr val="00B0F0"/>
                          </a:solidFill>
                          <a:latin typeface="NikoshBAN" pitchFamily="2" charset="0"/>
                          <a:cs typeface="NikoshBAN" pitchFamily="2" charset="0"/>
                        </a:rPr>
                        <a:t>নগদান</a:t>
                      </a:r>
                      <a:r>
                        <a:rPr lang="bn-BD" sz="3200" baseline="0" dirty="0" smtClean="0">
                          <a:solidFill>
                            <a:srgbClr val="00B0F0"/>
                          </a:solidFill>
                          <a:latin typeface="NikoshBAN" pitchFamily="2" charset="0"/>
                          <a:cs typeface="NikoshBAN" pitchFamily="2" charset="0"/>
                        </a:rPr>
                        <a:t> হিসাব</a:t>
                      </a:r>
                      <a:endParaRPr lang="en-US" sz="3200" dirty="0">
                        <a:solidFill>
                          <a:srgbClr val="00B0F0"/>
                        </a:solidFill>
                        <a:latin typeface="NikoshBAN" pitchFamily="2" charset="0"/>
                        <a:cs typeface="NikoshBAN" pitchFamily="2" charset="0"/>
                      </a:endParaRPr>
                    </a:p>
                  </a:txBody>
                  <a:tcPr/>
                </a:tc>
                <a:tc>
                  <a:txBody>
                    <a:bodyPr/>
                    <a:lstStyle/>
                    <a:p>
                      <a:endParaRPr lang="en-US"/>
                    </a:p>
                  </a:txBody>
                  <a:tcPr/>
                </a:tc>
                <a:tc>
                  <a:txBody>
                    <a:bodyPr/>
                    <a:lstStyle/>
                    <a:p>
                      <a:pPr algn="ctr"/>
                      <a:r>
                        <a:rPr lang="bn-BD" sz="3200" dirty="0" smtClean="0">
                          <a:solidFill>
                            <a:srgbClr val="00B0F0"/>
                          </a:solidFill>
                          <a:latin typeface="NikoshBAN" pitchFamily="2" charset="0"/>
                          <a:cs typeface="NikoshBAN" pitchFamily="2" charset="0"/>
                        </a:rPr>
                        <a:t>৫০০</a:t>
                      </a:r>
                      <a:endParaRPr lang="en-US" sz="3200" dirty="0">
                        <a:solidFill>
                          <a:srgbClr val="00B0F0"/>
                        </a:solidFill>
                        <a:latin typeface="NikoshBAN" pitchFamily="2" charset="0"/>
                        <a:cs typeface="NikoshBAN" pitchFamily="2" charset="0"/>
                      </a:endParaRPr>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pPr algn="ctr"/>
                      <a:endParaRPr lang="en-US" dirty="0"/>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439295920"/>
              </p:ext>
            </p:extLst>
          </p:nvPr>
        </p:nvGraphicFramePr>
        <p:xfrm>
          <a:off x="533400" y="4409726"/>
          <a:ext cx="8458200" cy="1219200"/>
        </p:xfrm>
        <a:graphic>
          <a:graphicData uri="http://schemas.openxmlformats.org/drawingml/2006/table">
            <a:tbl>
              <a:tblPr firstRow="1" bandRow="1">
                <a:tableStyleId>{5940675A-B579-460E-94D1-54222C63F5DA}</a:tableStyleId>
              </a:tblPr>
              <a:tblGrid>
                <a:gridCol w="533400"/>
                <a:gridCol w="2133600"/>
                <a:gridCol w="504825"/>
                <a:gridCol w="1057275"/>
                <a:gridCol w="495300"/>
                <a:gridCol w="2209800"/>
                <a:gridCol w="466725"/>
                <a:gridCol w="1057275"/>
              </a:tblGrid>
              <a:tr h="370840">
                <a:tc>
                  <a:txBody>
                    <a:bodyPr/>
                    <a:lstStyle/>
                    <a:p>
                      <a:pPr algn="ctr"/>
                      <a:r>
                        <a:rPr lang="bn-BD" dirty="0" smtClean="0">
                          <a:solidFill>
                            <a:schemeClr val="accent1">
                              <a:lumMod val="75000"/>
                            </a:schemeClr>
                          </a:solidFill>
                          <a:latin typeface="NikoshBAN" pitchFamily="2" charset="0"/>
                          <a:cs typeface="NikoshBAN" pitchFamily="2" charset="0"/>
                        </a:rPr>
                        <a:t>তাং</a:t>
                      </a:r>
                      <a:endParaRPr lang="en-US" dirty="0">
                        <a:solidFill>
                          <a:schemeClr val="accent1">
                            <a:lumMod val="75000"/>
                          </a:schemeClr>
                        </a:solidFill>
                        <a:latin typeface="NikoshBAN" pitchFamily="2" charset="0"/>
                        <a:cs typeface="NikoshBAN" pitchFamily="2" charset="0"/>
                      </a:endParaRPr>
                    </a:p>
                  </a:txBody>
                  <a:tcPr/>
                </a:tc>
                <a:tc>
                  <a:txBody>
                    <a:bodyPr/>
                    <a:lstStyle/>
                    <a:p>
                      <a:pPr algn="ctr"/>
                      <a:r>
                        <a:rPr lang="bn-BD" dirty="0" smtClean="0">
                          <a:solidFill>
                            <a:schemeClr val="accent1">
                              <a:lumMod val="75000"/>
                            </a:schemeClr>
                          </a:solidFill>
                          <a:latin typeface="NikoshBAN" pitchFamily="2" charset="0"/>
                          <a:cs typeface="NikoshBAN" pitchFamily="2" charset="0"/>
                        </a:rPr>
                        <a:t>বিবরণ</a:t>
                      </a:r>
                      <a:endParaRPr lang="en-US" dirty="0">
                        <a:solidFill>
                          <a:schemeClr val="accent1">
                            <a:lumMod val="75000"/>
                          </a:schemeClr>
                        </a:solidFill>
                        <a:latin typeface="NikoshBAN" pitchFamily="2" charset="0"/>
                        <a:cs typeface="NikoshBAN" pitchFamily="2" charset="0"/>
                      </a:endParaRPr>
                    </a:p>
                  </a:txBody>
                  <a:tcPr/>
                </a:tc>
                <a:tc>
                  <a:txBody>
                    <a:bodyPr/>
                    <a:lstStyle/>
                    <a:p>
                      <a:pPr algn="ctr"/>
                      <a:r>
                        <a:rPr lang="bn-BD" dirty="0" smtClean="0">
                          <a:solidFill>
                            <a:schemeClr val="accent1">
                              <a:lumMod val="75000"/>
                            </a:schemeClr>
                          </a:solidFill>
                          <a:latin typeface="NikoshBAN" pitchFamily="2" charset="0"/>
                          <a:cs typeface="NikoshBAN" pitchFamily="2" charset="0"/>
                        </a:rPr>
                        <a:t>জা</a:t>
                      </a:r>
                      <a:r>
                        <a:rPr lang="en-US" dirty="0" smtClean="0">
                          <a:solidFill>
                            <a:schemeClr val="accent1">
                              <a:lumMod val="75000"/>
                            </a:schemeClr>
                          </a:solidFill>
                          <a:latin typeface="NikoshBAN" pitchFamily="2" charset="0"/>
                          <a:cs typeface="NikoshBAN" pitchFamily="2" charset="0"/>
                        </a:rPr>
                        <a:t>:</a:t>
                      </a:r>
                      <a:endParaRPr lang="bn-BD" dirty="0" smtClean="0">
                        <a:solidFill>
                          <a:schemeClr val="accent1">
                            <a:lumMod val="75000"/>
                          </a:schemeClr>
                        </a:solidFill>
                        <a:latin typeface="NikoshBAN" pitchFamily="2" charset="0"/>
                        <a:cs typeface="NikoshBAN" pitchFamily="2" charset="0"/>
                      </a:endParaRPr>
                    </a:p>
                    <a:p>
                      <a:pPr algn="ctr"/>
                      <a:r>
                        <a:rPr lang="bn-BD" dirty="0" smtClean="0">
                          <a:solidFill>
                            <a:schemeClr val="accent1">
                              <a:lumMod val="75000"/>
                            </a:schemeClr>
                          </a:solidFill>
                          <a:latin typeface="NikoshBAN" pitchFamily="2" charset="0"/>
                          <a:cs typeface="NikoshBAN" pitchFamily="2" charset="0"/>
                        </a:rPr>
                        <a:t>পৃ</a:t>
                      </a:r>
                      <a:r>
                        <a:rPr lang="en-US" dirty="0" smtClean="0">
                          <a:solidFill>
                            <a:schemeClr val="accent1">
                              <a:lumMod val="75000"/>
                            </a:schemeClr>
                          </a:solidFill>
                          <a:latin typeface="NikoshBAN" pitchFamily="2" charset="0"/>
                          <a:cs typeface="NikoshBAN" pitchFamily="2" charset="0"/>
                        </a:rPr>
                        <a:t>:</a:t>
                      </a:r>
                      <a:endParaRPr lang="en-US" dirty="0">
                        <a:solidFill>
                          <a:schemeClr val="accent1">
                            <a:lumMod val="75000"/>
                          </a:schemeClr>
                        </a:solidFill>
                        <a:latin typeface="NikoshBAN" pitchFamily="2" charset="0"/>
                        <a:cs typeface="NikoshBAN" pitchFamily="2" charset="0"/>
                      </a:endParaRPr>
                    </a:p>
                  </a:txBody>
                  <a:tcPr/>
                </a:tc>
                <a:tc>
                  <a:txBody>
                    <a:bodyPr/>
                    <a:lstStyle/>
                    <a:p>
                      <a:pPr algn="ctr"/>
                      <a:r>
                        <a:rPr lang="bn-BD" dirty="0" smtClean="0">
                          <a:solidFill>
                            <a:schemeClr val="accent1">
                              <a:lumMod val="75000"/>
                            </a:schemeClr>
                          </a:solidFill>
                          <a:latin typeface="NikoshBAN" pitchFamily="2" charset="0"/>
                          <a:cs typeface="NikoshBAN" pitchFamily="2" charset="0"/>
                        </a:rPr>
                        <a:t>টাকা</a:t>
                      </a:r>
                      <a:endParaRPr lang="en-US" dirty="0">
                        <a:solidFill>
                          <a:schemeClr val="accent1">
                            <a:lumMod val="75000"/>
                          </a:schemeClr>
                        </a:solidFill>
                        <a:latin typeface="NikoshBAN" pitchFamily="2" charset="0"/>
                        <a:cs typeface="NikoshBAN" pitchFamily="2" charset="0"/>
                      </a:endParaRPr>
                    </a:p>
                  </a:txBody>
                  <a:tcPr/>
                </a:tc>
                <a:tc>
                  <a:txBody>
                    <a:bodyPr/>
                    <a:lstStyle/>
                    <a:p>
                      <a:pPr algn="ctr"/>
                      <a:r>
                        <a:rPr lang="bn-BD" dirty="0" smtClean="0">
                          <a:solidFill>
                            <a:schemeClr val="accent1">
                              <a:lumMod val="75000"/>
                            </a:schemeClr>
                          </a:solidFill>
                          <a:latin typeface="NikoshBAN" pitchFamily="2" charset="0"/>
                          <a:cs typeface="NikoshBAN" pitchFamily="2" charset="0"/>
                        </a:rPr>
                        <a:t>তাং</a:t>
                      </a:r>
                      <a:endParaRPr lang="en-US" dirty="0">
                        <a:solidFill>
                          <a:schemeClr val="accent1">
                            <a:lumMod val="75000"/>
                          </a:schemeClr>
                        </a:solidFill>
                        <a:latin typeface="NikoshBAN" pitchFamily="2" charset="0"/>
                        <a:cs typeface="NikoshBAN" pitchFamily="2" charset="0"/>
                      </a:endParaRPr>
                    </a:p>
                  </a:txBody>
                  <a:tcPr/>
                </a:tc>
                <a:tc>
                  <a:txBody>
                    <a:bodyPr/>
                    <a:lstStyle/>
                    <a:p>
                      <a:pPr algn="ctr"/>
                      <a:r>
                        <a:rPr lang="bn-BD" dirty="0" smtClean="0">
                          <a:solidFill>
                            <a:schemeClr val="accent1">
                              <a:lumMod val="75000"/>
                            </a:schemeClr>
                          </a:solidFill>
                          <a:latin typeface="NikoshBAN" pitchFamily="2" charset="0"/>
                          <a:cs typeface="NikoshBAN" pitchFamily="2" charset="0"/>
                        </a:rPr>
                        <a:t>বিবরণ</a:t>
                      </a:r>
                      <a:endParaRPr lang="en-US" dirty="0">
                        <a:solidFill>
                          <a:schemeClr val="accent1">
                            <a:lumMod val="75000"/>
                          </a:schemeClr>
                        </a:solidFill>
                        <a:latin typeface="NikoshBAN" pitchFamily="2" charset="0"/>
                        <a:cs typeface="NikoshBAN" pitchFamily="2" charset="0"/>
                      </a:endParaRPr>
                    </a:p>
                  </a:txBody>
                  <a:tcPr/>
                </a:tc>
                <a:tc>
                  <a:txBody>
                    <a:bodyPr/>
                    <a:lstStyle/>
                    <a:p>
                      <a:pPr algn="ctr"/>
                      <a:r>
                        <a:rPr lang="bn-BD" dirty="0" smtClean="0">
                          <a:solidFill>
                            <a:schemeClr val="accent1">
                              <a:lumMod val="75000"/>
                            </a:schemeClr>
                          </a:solidFill>
                          <a:latin typeface="NikoshBAN" pitchFamily="2" charset="0"/>
                          <a:cs typeface="NikoshBAN" pitchFamily="2" charset="0"/>
                        </a:rPr>
                        <a:t>জা</a:t>
                      </a:r>
                      <a:r>
                        <a:rPr lang="en-US" dirty="0" smtClean="0">
                          <a:solidFill>
                            <a:schemeClr val="accent1">
                              <a:lumMod val="75000"/>
                            </a:schemeClr>
                          </a:solidFill>
                          <a:latin typeface="NikoshBAN" pitchFamily="2" charset="0"/>
                          <a:cs typeface="NikoshBAN" pitchFamily="2" charset="0"/>
                        </a:rPr>
                        <a:t>:</a:t>
                      </a:r>
                      <a:endParaRPr lang="bn-BD" dirty="0" smtClean="0">
                        <a:solidFill>
                          <a:schemeClr val="accent1">
                            <a:lumMod val="75000"/>
                          </a:schemeClr>
                        </a:solidFill>
                        <a:latin typeface="NikoshBAN" pitchFamily="2" charset="0"/>
                        <a:cs typeface="NikoshBAN" pitchFamily="2" charset="0"/>
                      </a:endParaRPr>
                    </a:p>
                    <a:p>
                      <a:pPr algn="ctr"/>
                      <a:r>
                        <a:rPr lang="bn-BD" dirty="0" smtClean="0">
                          <a:solidFill>
                            <a:schemeClr val="accent1">
                              <a:lumMod val="75000"/>
                            </a:schemeClr>
                          </a:solidFill>
                          <a:latin typeface="NikoshBAN" pitchFamily="2" charset="0"/>
                          <a:cs typeface="NikoshBAN" pitchFamily="2" charset="0"/>
                        </a:rPr>
                        <a:t>পৃ</a:t>
                      </a:r>
                      <a:r>
                        <a:rPr lang="en-US" dirty="0" smtClean="0">
                          <a:solidFill>
                            <a:schemeClr val="accent1">
                              <a:lumMod val="75000"/>
                            </a:schemeClr>
                          </a:solidFill>
                          <a:latin typeface="NikoshBAN" pitchFamily="2" charset="0"/>
                          <a:cs typeface="NikoshBAN" pitchFamily="2" charset="0"/>
                        </a:rPr>
                        <a:t>:</a:t>
                      </a:r>
                      <a:endParaRPr lang="en-US" dirty="0">
                        <a:solidFill>
                          <a:schemeClr val="accent1">
                            <a:lumMod val="75000"/>
                          </a:schemeClr>
                        </a:solidFill>
                        <a:latin typeface="NikoshBAN" pitchFamily="2" charset="0"/>
                        <a:cs typeface="NikoshBAN" pitchFamily="2" charset="0"/>
                      </a:endParaRPr>
                    </a:p>
                  </a:txBody>
                  <a:tcPr/>
                </a:tc>
                <a:tc>
                  <a:txBody>
                    <a:bodyPr/>
                    <a:lstStyle/>
                    <a:p>
                      <a:pPr algn="ctr"/>
                      <a:r>
                        <a:rPr lang="bn-BD" dirty="0" smtClean="0">
                          <a:solidFill>
                            <a:schemeClr val="accent1">
                              <a:lumMod val="75000"/>
                            </a:schemeClr>
                          </a:solidFill>
                          <a:latin typeface="NikoshBAN" pitchFamily="2" charset="0"/>
                          <a:cs typeface="NikoshBAN" pitchFamily="2" charset="0"/>
                        </a:rPr>
                        <a:t>টাকা</a:t>
                      </a:r>
                      <a:endParaRPr lang="en-US" dirty="0">
                        <a:solidFill>
                          <a:schemeClr val="accent1">
                            <a:lumMod val="75000"/>
                          </a:schemeClr>
                        </a:solidFill>
                        <a:latin typeface="NikoshBAN" pitchFamily="2" charset="0"/>
                        <a:cs typeface="NikoshBAN" pitchFamily="2" charset="0"/>
                      </a:endParaRPr>
                    </a:p>
                  </a:txBody>
                  <a:tcPr/>
                </a:tc>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bn-BD" sz="3200" dirty="0" smtClean="0">
                          <a:solidFill>
                            <a:srgbClr val="00B0F0"/>
                          </a:solidFill>
                          <a:latin typeface="NikoshBAN" pitchFamily="2" charset="0"/>
                          <a:cs typeface="NikoshBAN" pitchFamily="2" charset="0"/>
                        </a:rPr>
                        <a:t>বিজ্ঞাপন</a:t>
                      </a:r>
                      <a:r>
                        <a:rPr lang="bn-BD" sz="3200" baseline="0" dirty="0" smtClean="0">
                          <a:solidFill>
                            <a:srgbClr val="00B0F0"/>
                          </a:solidFill>
                          <a:latin typeface="NikoshBAN" pitchFamily="2" charset="0"/>
                          <a:cs typeface="NikoshBAN" pitchFamily="2" charset="0"/>
                        </a:rPr>
                        <a:t> হিসাব</a:t>
                      </a:r>
                      <a:endParaRPr lang="en-US" sz="3200" dirty="0">
                        <a:solidFill>
                          <a:srgbClr val="00B0F0"/>
                        </a:solidFill>
                        <a:latin typeface="NikoshBAN" pitchFamily="2" charset="0"/>
                        <a:cs typeface="NikoshBAN" pitchFamily="2" charset="0"/>
                      </a:endParaRPr>
                    </a:p>
                  </a:txBody>
                  <a:tcPr/>
                </a:tc>
                <a:tc>
                  <a:txBody>
                    <a:bodyPr/>
                    <a:lstStyle/>
                    <a:p>
                      <a:endParaRPr lang="en-US"/>
                    </a:p>
                  </a:txBody>
                  <a:tcPr/>
                </a:tc>
                <a:tc>
                  <a:txBody>
                    <a:bodyPr/>
                    <a:lstStyle/>
                    <a:p>
                      <a:pPr algn="ctr"/>
                      <a:r>
                        <a:rPr lang="bn-BD" sz="3200" dirty="0" smtClean="0">
                          <a:solidFill>
                            <a:srgbClr val="00B0F0"/>
                          </a:solidFill>
                          <a:latin typeface="NikoshBAN" pitchFamily="2" charset="0"/>
                          <a:cs typeface="NikoshBAN" pitchFamily="2" charset="0"/>
                        </a:rPr>
                        <a:t>৫০০</a:t>
                      </a:r>
                      <a:endParaRPr lang="en-US" sz="3200" dirty="0">
                        <a:solidFill>
                          <a:srgbClr val="00B0F0"/>
                        </a:solidFill>
                        <a:latin typeface="NikoshBAN" pitchFamily="2" charset="0"/>
                        <a:cs typeface="NikoshBAN" pitchFamily="2" charset="0"/>
                      </a:endParaRPr>
                    </a:p>
                  </a:txBody>
                  <a:tcPr/>
                </a:tc>
              </a:tr>
            </a:tbl>
          </a:graphicData>
        </a:graphic>
      </p:graphicFrame>
      <p:sp>
        <p:nvSpPr>
          <p:cNvPr id="8" name="Right Arrow 7"/>
          <p:cNvSpPr/>
          <p:nvPr/>
        </p:nvSpPr>
        <p:spPr>
          <a:xfrm rot="7755459">
            <a:off x="987906" y="1344926"/>
            <a:ext cx="232595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ent-Up Arrow 10"/>
          <p:cNvSpPr/>
          <p:nvPr/>
        </p:nvSpPr>
        <p:spPr>
          <a:xfrm rot="5400000">
            <a:off x="1389277" y="2973320"/>
            <a:ext cx="4174842" cy="819003"/>
          </a:xfrm>
          <a:prstGeom prst="bentUpArrow">
            <a:avLst>
              <a:gd name="adj1" fmla="val 25000"/>
              <a:gd name="adj2" fmla="val 22024"/>
              <a:gd name="adj3" fmla="val 257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213493"/>
      </p:ext>
    </p:extLst>
  </p:cSld>
  <p:clrMapOvr>
    <a:masterClrMapping/>
  </p:clrMapOvr>
  <mc:AlternateContent xmlns:mc="http://schemas.openxmlformats.org/markup-compatibility/2006" xmlns:p14="http://schemas.microsoft.com/office/powerpoint/2010/main">
    <mc:Choice Requires="p14">
      <p:transition spd="slow" p14:dur="3900">
        <p14:glitter dir="d"/>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8457" y="838200"/>
            <a:ext cx="7848600" cy="4708981"/>
          </a:xfrm>
          <a:prstGeom prst="rect">
            <a:avLst/>
          </a:prstGeom>
          <a:noFill/>
        </p:spPr>
        <p:txBody>
          <a:bodyPr wrap="square" rtlCol="0">
            <a:spAutoFit/>
          </a:bodyPr>
          <a:lstStyle/>
          <a:p>
            <a:pPr algn="ctr"/>
            <a:r>
              <a:rPr lang="bn-BD" sz="6000" u="sng" dirty="0" smtClean="0">
                <a:solidFill>
                  <a:srgbClr val="FF0000"/>
                </a:solidFill>
                <a:latin typeface="NikoshBAN" pitchFamily="2" charset="0"/>
                <a:cs typeface="NikoshBAN" pitchFamily="2" charset="0"/>
              </a:rPr>
              <a:t>মূল্যায়ন </a:t>
            </a:r>
            <a:r>
              <a:rPr lang="en-US" sz="6000" u="sng" dirty="0" smtClean="0">
                <a:solidFill>
                  <a:srgbClr val="FF0000"/>
                </a:solidFill>
                <a:latin typeface="NikoshBAN" pitchFamily="2" charset="0"/>
                <a:cs typeface="NikoshBAN" pitchFamily="2" charset="0"/>
              </a:rPr>
              <a:t>:</a:t>
            </a:r>
            <a:endParaRPr lang="bn-BD" sz="6000" u="sng" dirty="0" smtClean="0">
              <a:solidFill>
                <a:srgbClr val="FF0000"/>
              </a:solidFill>
              <a:latin typeface="NikoshBAN" pitchFamily="2" charset="0"/>
              <a:cs typeface="NikoshBAN" pitchFamily="2" charset="0"/>
            </a:endParaRPr>
          </a:p>
          <a:p>
            <a:pPr marL="571500" indent="-571500">
              <a:buFont typeface="Wingdings" pitchFamily="2" charset="2"/>
              <a:buChar char="Ø"/>
            </a:pPr>
            <a:r>
              <a:rPr lang="bn-BD" sz="4800" dirty="0" smtClean="0">
                <a:solidFill>
                  <a:srgbClr val="0070C0"/>
                </a:solidFill>
                <a:latin typeface="NikoshBAN" pitchFamily="2" charset="0"/>
                <a:cs typeface="NikoshBAN" pitchFamily="2" charset="0"/>
              </a:rPr>
              <a:t>খতিয়ান কী ?</a:t>
            </a:r>
          </a:p>
          <a:p>
            <a:pPr marL="571500" indent="-571500">
              <a:buFont typeface="Wingdings" pitchFamily="2" charset="2"/>
              <a:buChar char="Ø"/>
            </a:pPr>
            <a:r>
              <a:rPr lang="bn-BD" sz="4800" dirty="0" smtClean="0">
                <a:solidFill>
                  <a:srgbClr val="0070C0"/>
                </a:solidFill>
                <a:latin typeface="NikoshBAN" pitchFamily="2" charset="0"/>
                <a:cs typeface="NikoshBAN" pitchFamily="2" charset="0"/>
              </a:rPr>
              <a:t>খতিয়ানে লেনদেন কিভাবে লেখা হয় ?</a:t>
            </a:r>
          </a:p>
          <a:p>
            <a:pPr marL="571500" indent="-571500">
              <a:buFont typeface="Wingdings" pitchFamily="2" charset="2"/>
              <a:buChar char="Ø"/>
            </a:pPr>
            <a:r>
              <a:rPr lang="bn-BD" sz="4800" dirty="0" smtClean="0">
                <a:solidFill>
                  <a:srgbClr val="0070C0"/>
                </a:solidFill>
                <a:latin typeface="NikoshBAN" pitchFamily="2" charset="0"/>
                <a:cs typeface="NikoshBAN" pitchFamily="2" charset="0"/>
              </a:rPr>
              <a:t>খতিয়ানের চলমান জের ছকে কয়টি টাকার ঘর থাকে ?</a:t>
            </a:r>
          </a:p>
          <a:p>
            <a:pPr marL="571500" indent="-571500">
              <a:buFont typeface="Wingdings" pitchFamily="2" charset="2"/>
              <a:buChar char="Ø"/>
            </a:pPr>
            <a:r>
              <a:rPr lang="bn-BD" sz="4800" dirty="0" smtClean="0">
                <a:solidFill>
                  <a:srgbClr val="0070C0"/>
                </a:solidFill>
                <a:latin typeface="NikoshBAN" pitchFamily="2" charset="0"/>
                <a:cs typeface="NikoshBAN" pitchFamily="2" charset="0"/>
              </a:rPr>
              <a:t>খতিয়ান না রাখলে কি অসুবিধা হয় ?</a:t>
            </a:r>
            <a:endParaRPr lang="en-US" sz="4800" dirty="0">
              <a:solidFill>
                <a:srgbClr val="0070C0"/>
              </a:solidFill>
              <a:latin typeface="NikoshBAN" pitchFamily="2" charset="0"/>
              <a:cs typeface="NikoshBAN" pitchFamily="2" charset="0"/>
            </a:endParaRPr>
          </a:p>
        </p:txBody>
      </p:sp>
    </p:spTree>
    <p:extLst>
      <p:ext uri="{BB962C8B-B14F-4D97-AF65-F5344CB8AC3E}">
        <p14:creationId xmlns:p14="http://schemas.microsoft.com/office/powerpoint/2010/main" val="447416641"/>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8286" y="914400"/>
            <a:ext cx="7696200" cy="4185761"/>
          </a:xfrm>
          <a:prstGeom prst="rect">
            <a:avLst/>
          </a:prstGeom>
          <a:noFill/>
        </p:spPr>
        <p:txBody>
          <a:bodyPr wrap="square" rtlCol="0">
            <a:spAutoFit/>
          </a:bodyPr>
          <a:lstStyle/>
          <a:p>
            <a:pPr algn="ctr"/>
            <a:r>
              <a:rPr lang="bn-BD" sz="6000" u="sng" dirty="0" smtClean="0">
                <a:solidFill>
                  <a:srgbClr val="FF0000"/>
                </a:solidFill>
                <a:latin typeface="NikoshBAN" pitchFamily="2" charset="0"/>
                <a:cs typeface="NikoshBAN" pitchFamily="2" charset="0"/>
              </a:rPr>
              <a:t>বাড়ির কাজ </a:t>
            </a:r>
            <a:r>
              <a:rPr lang="en-US" sz="6000" u="sng" dirty="0" smtClean="0">
                <a:solidFill>
                  <a:srgbClr val="FF0000"/>
                </a:solidFill>
                <a:latin typeface="NikoshBAN" pitchFamily="2" charset="0"/>
                <a:cs typeface="NikoshBAN" pitchFamily="2" charset="0"/>
              </a:rPr>
              <a:t>:</a:t>
            </a:r>
            <a:endParaRPr lang="bn-BD" sz="2000" u="sng" dirty="0">
              <a:solidFill>
                <a:srgbClr val="FF0000"/>
              </a:solidFill>
              <a:latin typeface="NikoshBAN" pitchFamily="2" charset="0"/>
              <a:cs typeface="NikoshBAN" pitchFamily="2" charset="0"/>
            </a:endParaRPr>
          </a:p>
          <a:p>
            <a:pPr algn="ctr"/>
            <a:endParaRPr lang="bn-BD" u="sng" dirty="0" smtClean="0">
              <a:solidFill>
                <a:srgbClr val="FF0000"/>
              </a:solidFill>
              <a:latin typeface="NikoshBAN" pitchFamily="2" charset="0"/>
              <a:cs typeface="NikoshBAN" pitchFamily="2" charset="0"/>
            </a:endParaRPr>
          </a:p>
          <a:p>
            <a:r>
              <a:rPr lang="en-US" sz="4400" dirty="0" smtClean="0">
                <a:solidFill>
                  <a:srgbClr val="0070C0"/>
                </a:solidFill>
                <a:latin typeface="NikoshBAN" pitchFamily="2" charset="0"/>
                <a:cs typeface="NikoshBAN" pitchFamily="2" charset="0"/>
              </a:rPr>
              <a:t>‘T’-</a:t>
            </a:r>
            <a:r>
              <a:rPr lang="bn-BD" sz="4400" dirty="0" smtClean="0">
                <a:solidFill>
                  <a:srgbClr val="0070C0"/>
                </a:solidFill>
                <a:latin typeface="NikoshBAN" pitchFamily="2" charset="0"/>
                <a:cs typeface="NikoshBAN" pitchFamily="2" charset="0"/>
              </a:rPr>
              <a:t>ছকে খতিয়ান কর –</a:t>
            </a:r>
          </a:p>
          <a:p>
            <a:r>
              <a:rPr lang="bn-BD" sz="4000" dirty="0" smtClean="0">
                <a:latin typeface="NikoshBAN" pitchFamily="2" charset="0"/>
                <a:cs typeface="NikoshBAN" pitchFamily="2" charset="0"/>
              </a:rPr>
              <a:t>   </a:t>
            </a:r>
            <a:r>
              <a:rPr lang="bn-BD" sz="4800" dirty="0" smtClean="0">
                <a:solidFill>
                  <a:srgbClr val="7030A0"/>
                </a:solidFill>
                <a:latin typeface="NikoshBAN" pitchFamily="2" charset="0"/>
                <a:cs typeface="NikoshBAN" pitchFamily="2" charset="0"/>
              </a:rPr>
              <a:t>জানুঃ ০২  </a:t>
            </a:r>
            <a:r>
              <a:rPr lang="bn-BD" sz="4800" dirty="0" smtClean="0">
                <a:solidFill>
                  <a:srgbClr val="00B0F0"/>
                </a:solidFill>
                <a:latin typeface="NikoshBAN" pitchFamily="2" charset="0"/>
                <a:cs typeface="NikoshBAN" pitchFamily="2" charset="0"/>
              </a:rPr>
              <a:t>পণ্য ক্রয় ৬,০০০ টাকা</a:t>
            </a:r>
            <a:r>
              <a:rPr lang="bn-BD" sz="4800" dirty="0" smtClean="0">
                <a:solidFill>
                  <a:srgbClr val="0070C0"/>
                </a:solidFill>
                <a:latin typeface="NikoshBAN" pitchFamily="2" charset="0"/>
                <a:cs typeface="NikoshBAN" pitchFamily="2" charset="0"/>
              </a:rPr>
              <a:t>।</a:t>
            </a:r>
          </a:p>
          <a:p>
            <a:r>
              <a:rPr lang="bn-BD" sz="4000" dirty="0">
                <a:solidFill>
                  <a:srgbClr val="7030A0"/>
                </a:solidFill>
                <a:latin typeface="NikoshBAN" pitchFamily="2" charset="0"/>
                <a:cs typeface="NikoshBAN" pitchFamily="2" charset="0"/>
              </a:rPr>
              <a:t> </a:t>
            </a:r>
            <a:r>
              <a:rPr lang="bn-BD" sz="4000" dirty="0" smtClean="0">
                <a:solidFill>
                  <a:srgbClr val="7030A0"/>
                </a:solidFill>
                <a:latin typeface="NikoshBAN" pitchFamily="2" charset="0"/>
                <a:cs typeface="NikoshBAN" pitchFamily="2" charset="0"/>
              </a:rPr>
              <a:t>  </a:t>
            </a:r>
            <a:r>
              <a:rPr lang="bn-BD" sz="4800" dirty="0" smtClean="0">
                <a:solidFill>
                  <a:srgbClr val="7030A0"/>
                </a:solidFill>
                <a:latin typeface="NikoshBAN" pitchFamily="2" charset="0"/>
                <a:cs typeface="NikoshBAN" pitchFamily="2" charset="0"/>
              </a:rPr>
              <a:t>জানুঃ ১১  </a:t>
            </a:r>
            <a:r>
              <a:rPr lang="bn-BD" sz="4800" dirty="0" smtClean="0">
                <a:solidFill>
                  <a:srgbClr val="00B0F0"/>
                </a:solidFill>
                <a:latin typeface="NikoshBAN" pitchFamily="2" charset="0"/>
                <a:cs typeface="NikoshBAN" pitchFamily="2" charset="0"/>
              </a:rPr>
              <a:t>মাল বিক্রয় ১৩,০০০ টাকা</a:t>
            </a:r>
            <a:r>
              <a:rPr lang="bn-BD" sz="4800" dirty="0" smtClean="0">
                <a:solidFill>
                  <a:srgbClr val="0070C0"/>
                </a:solidFill>
                <a:latin typeface="NikoshBAN" pitchFamily="2" charset="0"/>
                <a:cs typeface="NikoshBAN" pitchFamily="2" charset="0"/>
              </a:rPr>
              <a:t>।</a:t>
            </a:r>
          </a:p>
          <a:p>
            <a:r>
              <a:rPr lang="bn-BD" sz="4800" dirty="0">
                <a:solidFill>
                  <a:srgbClr val="7030A0"/>
                </a:solidFill>
                <a:latin typeface="NikoshBAN" pitchFamily="2" charset="0"/>
                <a:cs typeface="NikoshBAN" pitchFamily="2" charset="0"/>
              </a:rPr>
              <a:t> </a:t>
            </a:r>
            <a:r>
              <a:rPr lang="bn-BD" sz="4800" dirty="0" smtClean="0">
                <a:solidFill>
                  <a:srgbClr val="7030A0"/>
                </a:solidFill>
                <a:latin typeface="NikoshBAN" pitchFamily="2" charset="0"/>
                <a:cs typeface="NikoshBAN" pitchFamily="2" charset="0"/>
              </a:rPr>
              <a:t> জানুঃ ২৪  </a:t>
            </a:r>
            <a:r>
              <a:rPr lang="bn-BD" sz="4800" dirty="0" smtClean="0">
                <a:solidFill>
                  <a:srgbClr val="00B0F0"/>
                </a:solidFill>
                <a:latin typeface="NikoshBAN" pitchFamily="2" charset="0"/>
                <a:cs typeface="NikoshBAN" pitchFamily="2" charset="0"/>
              </a:rPr>
              <a:t>কমিশন প্রদান ১,০০০ টাকা</a:t>
            </a:r>
            <a:r>
              <a:rPr lang="bn-BD" sz="4800" dirty="0" smtClean="0">
                <a:solidFill>
                  <a:srgbClr val="0070C0"/>
                </a:solidFill>
                <a:latin typeface="NikoshBAN" pitchFamily="2" charset="0"/>
                <a:cs typeface="NikoshBAN" pitchFamily="2" charset="0"/>
              </a:rPr>
              <a:t>।</a:t>
            </a:r>
            <a:endParaRPr lang="en-US" sz="4800" dirty="0">
              <a:solidFill>
                <a:srgbClr val="0070C0"/>
              </a:solidFill>
              <a:latin typeface="NikoshBAN" pitchFamily="2" charset="0"/>
              <a:cs typeface="NikoshBAN" pitchFamily="2" charset="0"/>
            </a:endParaRPr>
          </a:p>
        </p:txBody>
      </p:sp>
    </p:spTree>
    <p:extLst>
      <p:ext uri="{BB962C8B-B14F-4D97-AF65-F5344CB8AC3E}">
        <p14:creationId xmlns:p14="http://schemas.microsoft.com/office/powerpoint/2010/main" val="3965929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0" y="3629"/>
            <a:ext cx="9144000" cy="6217087"/>
          </a:xfrm>
          <a:prstGeom prst="rect">
            <a:avLst/>
          </a:prstGeom>
          <a:noFill/>
        </p:spPr>
        <p:txBody>
          <a:bodyPr wrap="square" rtlCol="0">
            <a:spAutoFit/>
          </a:bodyPr>
          <a:lstStyle/>
          <a:p>
            <a:r>
              <a:rPr lang="bn-BD" sz="19900" b="1" dirty="0" smtClean="0">
                <a:solidFill>
                  <a:srgbClr val="00B0F0"/>
                </a:solidFill>
                <a:latin typeface="NikoshBAN" pitchFamily="2" charset="0"/>
                <a:cs typeface="NikoshBAN" pitchFamily="2" charset="0"/>
              </a:rPr>
              <a:t>ধন্যবাদ</a:t>
            </a:r>
            <a:r>
              <a:rPr lang="bn-BD" sz="19900" dirty="0" smtClean="0">
                <a:solidFill>
                  <a:srgbClr val="00B0F0"/>
                </a:solidFill>
                <a:latin typeface="NikoshBAN" pitchFamily="2" charset="0"/>
                <a:cs typeface="NikoshBAN" pitchFamily="2" charset="0"/>
              </a:rPr>
              <a:t> </a:t>
            </a:r>
          </a:p>
          <a:p>
            <a:r>
              <a:rPr lang="bn-BD" sz="19900" dirty="0" smtClean="0">
                <a:solidFill>
                  <a:srgbClr val="00B0F0"/>
                </a:solidFill>
                <a:latin typeface="NikoshBAN" pitchFamily="2" charset="0"/>
                <a:cs typeface="NikoshBAN" pitchFamily="2" charset="0"/>
              </a:rPr>
              <a:t>    </a:t>
            </a:r>
            <a:r>
              <a:rPr lang="bn-BD" sz="19900" b="1" dirty="0" smtClean="0">
                <a:solidFill>
                  <a:srgbClr val="00B0F0"/>
                </a:solidFill>
                <a:latin typeface="NikoshBAN" pitchFamily="2" charset="0"/>
                <a:cs typeface="NikoshBAN" pitchFamily="2" charset="0"/>
              </a:rPr>
              <a:t>সবাইকে</a:t>
            </a:r>
            <a:endParaRPr lang="en-US" sz="19900" b="1" dirty="0">
              <a:solidFill>
                <a:srgbClr val="00B0F0"/>
              </a:solidFill>
              <a:latin typeface="NikoshBAN" pitchFamily="2" charset="0"/>
              <a:cs typeface="NikoshBAN" pitchFamily="2" charset="0"/>
            </a:endParaRPr>
          </a:p>
        </p:txBody>
      </p:sp>
    </p:spTree>
    <p:extLst>
      <p:ext uri="{BB962C8B-B14F-4D97-AF65-F5344CB8AC3E}">
        <p14:creationId xmlns:p14="http://schemas.microsoft.com/office/powerpoint/2010/main" val="17166515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055500"/>
            <a:ext cx="8229600" cy="440120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4800" dirty="0" smtClean="0">
                <a:solidFill>
                  <a:srgbClr val="FF0000"/>
                </a:solidFill>
                <a:latin typeface="NikoshBAN" pitchFamily="2" charset="0"/>
                <a:cs typeface="NikoshBAN" pitchFamily="2" charset="0"/>
              </a:rPr>
              <a:t>বিষয়</a:t>
            </a:r>
            <a:r>
              <a:rPr lang="en-US" sz="4800" dirty="0" smtClean="0">
                <a:solidFill>
                  <a:srgbClr val="FF0000"/>
                </a:solidFill>
                <a:latin typeface="NikoshBAN" pitchFamily="2" charset="0"/>
                <a:cs typeface="NikoshBAN" pitchFamily="2" charset="0"/>
              </a:rPr>
              <a:t> : </a:t>
            </a:r>
            <a:r>
              <a:rPr lang="bn-BD" sz="4800" dirty="0" smtClean="0">
                <a:solidFill>
                  <a:srgbClr val="FF0000"/>
                </a:solidFill>
                <a:latin typeface="NikoshBAN" pitchFamily="2" charset="0"/>
                <a:cs typeface="NikoshBAN" pitchFamily="2" charset="0"/>
              </a:rPr>
              <a:t>হিসাববিজ্ঞান</a:t>
            </a:r>
          </a:p>
          <a:p>
            <a:pPr algn="ctr"/>
            <a:r>
              <a:rPr lang="bn-BD" sz="4800" dirty="0" smtClean="0">
                <a:solidFill>
                  <a:srgbClr val="00B050"/>
                </a:solidFill>
                <a:latin typeface="NikoshBAN" pitchFamily="2" charset="0"/>
                <a:cs typeface="NikoshBAN" pitchFamily="2" charset="0"/>
              </a:rPr>
              <a:t>শ্রেণি</a:t>
            </a:r>
            <a:r>
              <a:rPr lang="en-US" sz="4800" dirty="0" smtClean="0">
                <a:solidFill>
                  <a:srgbClr val="00B050"/>
                </a:solidFill>
                <a:latin typeface="NikoshBAN" pitchFamily="2" charset="0"/>
                <a:cs typeface="NikoshBAN" pitchFamily="2" charset="0"/>
              </a:rPr>
              <a:t> :</a:t>
            </a:r>
            <a:r>
              <a:rPr lang="bn-BD" sz="4800" dirty="0" smtClean="0">
                <a:solidFill>
                  <a:srgbClr val="00B050"/>
                </a:solidFill>
                <a:latin typeface="NikoshBAN" pitchFamily="2" charset="0"/>
                <a:cs typeface="NikoshBAN" pitchFamily="2" charset="0"/>
              </a:rPr>
              <a:t> নবম</a:t>
            </a:r>
          </a:p>
          <a:p>
            <a:pPr algn="ctr"/>
            <a:r>
              <a:rPr lang="bn-BD" sz="4400" dirty="0" smtClean="0">
                <a:solidFill>
                  <a:srgbClr val="7030A0"/>
                </a:solidFill>
                <a:latin typeface="NikoshBAN" pitchFamily="2" charset="0"/>
                <a:cs typeface="NikoshBAN" pitchFamily="2" charset="0"/>
              </a:rPr>
              <a:t>অধ্যায় </a:t>
            </a:r>
            <a:r>
              <a:rPr lang="en-US" sz="4400" dirty="0" smtClean="0">
                <a:solidFill>
                  <a:srgbClr val="7030A0"/>
                </a:solidFill>
                <a:latin typeface="NikoshBAN" pitchFamily="2" charset="0"/>
                <a:cs typeface="NikoshBAN" pitchFamily="2" charset="0"/>
              </a:rPr>
              <a:t>:</a:t>
            </a:r>
            <a:r>
              <a:rPr lang="bn-BD" sz="4400" dirty="0" smtClean="0">
                <a:solidFill>
                  <a:srgbClr val="7030A0"/>
                </a:solidFill>
                <a:latin typeface="NikoshBAN" pitchFamily="2" charset="0"/>
                <a:cs typeface="NikoshBAN" pitchFamily="2" charset="0"/>
              </a:rPr>
              <a:t> সপ্তম</a:t>
            </a:r>
          </a:p>
          <a:p>
            <a:pPr algn="ctr"/>
            <a:r>
              <a:rPr lang="bn-BD" sz="4400" dirty="0" smtClean="0">
                <a:solidFill>
                  <a:schemeClr val="accent1"/>
                </a:solidFill>
                <a:latin typeface="NikoshBAN" pitchFamily="2" charset="0"/>
                <a:cs typeface="NikoshBAN" pitchFamily="2" charset="0"/>
              </a:rPr>
              <a:t>বিষয়বস্তু </a:t>
            </a:r>
            <a:r>
              <a:rPr lang="en-US" sz="4400" dirty="0" smtClean="0">
                <a:solidFill>
                  <a:schemeClr val="accent1"/>
                </a:solidFill>
                <a:latin typeface="NikoshBAN" pitchFamily="2" charset="0"/>
                <a:cs typeface="NikoshBAN" pitchFamily="2" charset="0"/>
              </a:rPr>
              <a:t>:</a:t>
            </a:r>
            <a:r>
              <a:rPr lang="bn-BD" sz="4400" dirty="0" smtClean="0">
                <a:solidFill>
                  <a:schemeClr val="accent1"/>
                </a:solidFill>
                <a:latin typeface="NikoshBAN" pitchFamily="2" charset="0"/>
                <a:cs typeface="NikoshBAN" pitchFamily="2" charset="0"/>
              </a:rPr>
              <a:t> খতিয়ান</a:t>
            </a:r>
          </a:p>
          <a:p>
            <a:pPr algn="ctr"/>
            <a:r>
              <a:rPr lang="bn-BD" sz="4800" dirty="0" smtClean="0">
                <a:solidFill>
                  <a:srgbClr val="00B0F0"/>
                </a:solidFill>
                <a:latin typeface="NikoshBAN" pitchFamily="2" charset="0"/>
                <a:cs typeface="NikoshBAN" pitchFamily="2" charset="0"/>
              </a:rPr>
              <a:t>সময়</a:t>
            </a:r>
            <a:r>
              <a:rPr lang="en-US" sz="4800" dirty="0" smtClean="0">
                <a:solidFill>
                  <a:srgbClr val="00B0F0"/>
                </a:solidFill>
                <a:latin typeface="NikoshBAN" pitchFamily="2" charset="0"/>
                <a:cs typeface="NikoshBAN" pitchFamily="2" charset="0"/>
              </a:rPr>
              <a:t> :</a:t>
            </a:r>
            <a:r>
              <a:rPr lang="bn-BD" sz="4800" dirty="0" smtClean="0">
                <a:solidFill>
                  <a:srgbClr val="00B0F0"/>
                </a:solidFill>
                <a:latin typeface="NikoshBAN" pitchFamily="2" charset="0"/>
                <a:cs typeface="NikoshBAN" pitchFamily="2" charset="0"/>
              </a:rPr>
              <a:t> ৫০ মিনিট</a:t>
            </a:r>
          </a:p>
          <a:p>
            <a:pPr algn="ctr"/>
            <a:r>
              <a:rPr lang="bn-BD" sz="4800" dirty="0" smtClean="0">
                <a:solidFill>
                  <a:srgbClr val="002060"/>
                </a:solidFill>
                <a:latin typeface="NikoshBAN" pitchFamily="2" charset="0"/>
                <a:cs typeface="NikoshBAN" pitchFamily="2" charset="0"/>
              </a:rPr>
              <a:t>তারিখ</a:t>
            </a:r>
            <a:r>
              <a:rPr lang="en-US" sz="4800" dirty="0" smtClean="0">
                <a:solidFill>
                  <a:srgbClr val="002060"/>
                </a:solidFill>
                <a:latin typeface="NikoshBAN" pitchFamily="2" charset="0"/>
                <a:cs typeface="NikoshBAN" pitchFamily="2" charset="0"/>
              </a:rPr>
              <a:t> :</a:t>
            </a:r>
            <a:r>
              <a:rPr lang="bn-BD" sz="4800" dirty="0" smtClean="0">
                <a:solidFill>
                  <a:srgbClr val="002060"/>
                </a:solidFill>
                <a:latin typeface="NikoshBAN" pitchFamily="2" charset="0"/>
                <a:cs typeface="NikoshBAN" pitchFamily="2" charset="0"/>
              </a:rPr>
              <a:t> </a:t>
            </a:r>
            <a:r>
              <a:rPr lang="bn-IN" sz="4800" dirty="0" smtClean="0">
                <a:solidFill>
                  <a:srgbClr val="002060"/>
                </a:solidFill>
                <a:latin typeface="NikoshBAN" pitchFamily="2" charset="0"/>
                <a:cs typeface="NikoshBAN" pitchFamily="2" charset="0"/>
              </a:rPr>
              <a:t>16</a:t>
            </a:r>
            <a:r>
              <a:rPr lang="bn-BD" sz="4800" dirty="0" smtClean="0">
                <a:solidFill>
                  <a:srgbClr val="002060"/>
                </a:solidFill>
                <a:latin typeface="NikoshBAN" pitchFamily="2" charset="0"/>
                <a:cs typeface="NikoshBAN" pitchFamily="2" charset="0"/>
              </a:rPr>
              <a:t>/</a:t>
            </a:r>
            <a:r>
              <a:rPr lang="bn-IN" sz="4800" dirty="0" smtClean="0">
                <a:solidFill>
                  <a:srgbClr val="002060"/>
                </a:solidFill>
                <a:latin typeface="NikoshBAN" pitchFamily="2" charset="0"/>
                <a:cs typeface="NikoshBAN" pitchFamily="2" charset="0"/>
              </a:rPr>
              <a:t>10</a:t>
            </a:r>
            <a:r>
              <a:rPr lang="bn-BD" sz="4800" dirty="0" smtClean="0">
                <a:solidFill>
                  <a:srgbClr val="002060"/>
                </a:solidFill>
                <a:latin typeface="NikoshBAN" pitchFamily="2" charset="0"/>
                <a:cs typeface="NikoshBAN" pitchFamily="2" charset="0"/>
              </a:rPr>
              <a:t>/২০১</a:t>
            </a:r>
            <a:r>
              <a:rPr lang="bn-IN" sz="4800" dirty="0" smtClean="0">
                <a:solidFill>
                  <a:srgbClr val="002060"/>
                </a:solidFill>
                <a:latin typeface="NikoshBAN" pitchFamily="2" charset="0"/>
                <a:cs typeface="NikoshBAN" pitchFamily="2" charset="0"/>
              </a:rPr>
              <a:t>9খ্রিঃ। </a:t>
            </a:r>
            <a:endParaRPr lang="en-US" sz="48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204963000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8077200" cy="707886"/>
          </a:xfrm>
          <a:prstGeom prst="rect">
            <a:avLst/>
          </a:prstGeom>
          <a:noFill/>
        </p:spPr>
        <p:txBody>
          <a:bodyPr wrap="square" rtlCol="0">
            <a:spAutoFit/>
          </a:bodyPr>
          <a:lstStyle/>
          <a:p>
            <a:endParaRPr lang="en-US" sz="4000">
              <a:latin typeface="NikoshBAN" pitchFamily="2" charset="0"/>
              <a:cs typeface="NikoshBAN" pitchFamily="2" charset="0"/>
            </a:endParaRPr>
          </a:p>
        </p:txBody>
      </p:sp>
      <p:sp>
        <p:nvSpPr>
          <p:cNvPr id="3" name="TextBox 2"/>
          <p:cNvSpPr txBox="1"/>
          <p:nvPr/>
        </p:nvSpPr>
        <p:spPr>
          <a:xfrm>
            <a:off x="609600" y="990600"/>
            <a:ext cx="8077200" cy="433965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6000" u="sng" dirty="0" smtClean="0">
                <a:solidFill>
                  <a:srgbClr val="FF0000"/>
                </a:solidFill>
                <a:latin typeface="NikoshBAN" pitchFamily="2" charset="0"/>
                <a:cs typeface="NikoshBAN" pitchFamily="2" charset="0"/>
              </a:rPr>
              <a:t>শিখনফল</a:t>
            </a:r>
            <a:r>
              <a:rPr lang="bn-BD" sz="4000" dirty="0" smtClean="0">
                <a:latin typeface="NikoshBAN" pitchFamily="2" charset="0"/>
                <a:cs typeface="NikoshBAN" pitchFamily="2" charset="0"/>
              </a:rPr>
              <a:t> </a:t>
            </a:r>
            <a:endParaRPr lang="en-US" sz="4000" dirty="0" smtClean="0">
              <a:latin typeface="NikoshBAN" pitchFamily="2" charset="0"/>
              <a:cs typeface="NikoshBAN" pitchFamily="2" charset="0"/>
            </a:endParaRPr>
          </a:p>
          <a:p>
            <a:pPr marL="571500" indent="-571500">
              <a:buFont typeface="Wingdings" pitchFamily="2" charset="2"/>
              <a:buChar char="Ø"/>
            </a:pPr>
            <a:r>
              <a:rPr lang="bn-BD" sz="4400" dirty="0" smtClean="0">
                <a:solidFill>
                  <a:srgbClr val="0070C0"/>
                </a:solidFill>
                <a:latin typeface="NikoshBAN" pitchFamily="2" charset="0"/>
                <a:cs typeface="NikoshBAN" pitchFamily="2" charset="0"/>
              </a:rPr>
              <a:t>খতিয়ান কি বলতে পারবে।</a:t>
            </a:r>
          </a:p>
          <a:p>
            <a:pPr marL="571500" indent="-571500">
              <a:buFont typeface="Wingdings" pitchFamily="2" charset="2"/>
              <a:buChar char="Ø"/>
            </a:pPr>
            <a:r>
              <a:rPr lang="bn-BD" sz="4400" dirty="0" smtClean="0">
                <a:solidFill>
                  <a:srgbClr val="0070C0"/>
                </a:solidFill>
                <a:latin typeface="NikoshBAN" pitchFamily="2" charset="0"/>
                <a:cs typeface="NikoshBAN" pitchFamily="2" charset="0"/>
              </a:rPr>
              <a:t>খতিয়ানের বৈশিষ্ট্য লিখতে পারবে।</a:t>
            </a:r>
          </a:p>
          <a:p>
            <a:pPr marL="571500" indent="-571500">
              <a:buFont typeface="Wingdings" pitchFamily="2" charset="2"/>
              <a:buChar char="Ø"/>
            </a:pPr>
            <a:r>
              <a:rPr lang="bn-BD" sz="4400" dirty="0" smtClean="0">
                <a:solidFill>
                  <a:srgbClr val="0070C0"/>
                </a:solidFill>
                <a:latin typeface="NikoshBAN" pitchFamily="2" charset="0"/>
                <a:cs typeface="NikoshBAN" pitchFamily="2" charset="0"/>
              </a:rPr>
              <a:t>খতিয়ানের গুরুত্ত্ব লিখতে পারবে।</a:t>
            </a:r>
          </a:p>
          <a:p>
            <a:pPr marL="571500" indent="-571500">
              <a:buFont typeface="Wingdings" pitchFamily="2" charset="2"/>
              <a:buChar char="Ø"/>
            </a:pPr>
            <a:r>
              <a:rPr lang="bn-BD" sz="4000" dirty="0" smtClean="0">
                <a:solidFill>
                  <a:srgbClr val="0070C0"/>
                </a:solidFill>
                <a:latin typeface="NikoshBAN" pitchFamily="2" charset="0"/>
                <a:cs typeface="NikoshBAN" pitchFamily="2" charset="0"/>
              </a:rPr>
              <a:t>জাবেদা ও খতিয়ানের পার্থক্য করতে পারবে।</a:t>
            </a:r>
          </a:p>
          <a:p>
            <a:pPr marL="571500" indent="-571500">
              <a:buFont typeface="Wingdings" pitchFamily="2" charset="2"/>
              <a:buChar char="Ø"/>
            </a:pPr>
            <a:r>
              <a:rPr lang="bn-BD" sz="4400" dirty="0" smtClean="0">
                <a:solidFill>
                  <a:srgbClr val="0070C0"/>
                </a:solidFill>
                <a:latin typeface="NikoshBAN" pitchFamily="2" charset="0"/>
                <a:cs typeface="NikoshBAN" pitchFamily="2" charset="0"/>
              </a:rPr>
              <a:t>খতিয়ান করতে পারবে।</a:t>
            </a:r>
            <a:endParaRPr lang="en-US" sz="4400" dirty="0">
              <a:solidFill>
                <a:srgbClr val="0070C0"/>
              </a:solidFill>
              <a:latin typeface="NikoshBAN" pitchFamily="2" charset="0"/>
              <a:cs typeface="NikoshBAN" pitchFamily="2" charset="0"/>
            </a:endParaRPr>
          </a:p>
        </p:txBody>
      </p:sp>
    </p:spTree>
    <p:extLst>
      <p:ext uri="{BB962C8B-B14F-4D97-AF65-F5344CB8AC3E}">
        <p14:creationId xmlns:p14="http://schemas.microsoft.com/office/powerpoint/2010/main" val="25820383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295400"/>
            <a:ext cx="7696200" cy="3970318"/>
          </a:xfrm>
          <a:prstGeom prst="rect">
            <a:avLst/>
          </a:prstGeom>
          <a:noFill/>
        </p:spPr>
        <p:txBody>
          <a:bodyPr wrap="square" rtlCol="0">
            <a:spAutoFit/>
          </a:bodyPr>
          <a:lstStyle/>
          <a:p>
            <a:pPr algn="ctr"/>
            <a:r>
              <a:rPr lang="bn-BD" sz="6000" u="sng" dirty="0" smtClean="0">
                <a:solidFill>
                  <a:srgbClr val="FF0000"/>
                </a:solidFill>
                <a:latin typeface="NikoshBAN" pitchFamily="2" charset="0"/>
                <a:cs typeface="NikoshBAN" pitchFamily="2" charset="0"/>
              </a:rPr>
              <a:t>পূর্বজ্ঞান যাচাই </a:t>
            </a:r>
            <a:endParaRPr lang="bn-BD" sz="4000" u="sng" dirty="0" smtClean="0">
              <a:latin typeface="NikoshBAN" pitchFamily="2" charset="0"/>
              <a:cs typeface="NikoshBAN" pitchFamily="2" charset="0"/>
            </a:endParaRPr>
          </a:p>
          <a:p>
            <a:pPr marL="571500" indent="-571500">
              <a:buFont typeface="Wingdings" pitchFamily="2" charset="2"/>
              <a:buChar char="v"/>
            </a:pPr>
            <a:r>
              <a:rPr lang="bn-BD" sz="4800" dirty="0" smtClean="0">
                <a:solidFill>
                  <a:srgbClr val="7030A0"/>
                </a:solidFill>
                <a:latin typeface="NikoshBAN" pitchFamily="2" charset="0"/>
                <a:cs typeface="NikoshBAN" pitchFamily="2" charset="0"/>
              </a:rPr>
              <a:t> লেনদেনের কয়টি পক্ষ থাকে ?</a:t>
            </a:r>
          </a:p>
          <a:p>
            <a:pPr marL="571500" indent="-571500">
              <a:buFont typeface="Wingdings" pitchFamily="2" charset="2"/>
              <a:buChar char="v"/>
            </a:pPr>
            <a:r>
              <a:rPr lang="bn-BD" sz="4800" dirty="0" smtClean="0">
                <a:solidFill>
                  <a:srgbClr val="7030A0"/>
                </a:solidFill>
                <a:latin typeface="NikoshBAN" pitchFamily="2" charset="0"/>
                <a:cs typeface="NikoshBAN" pitchFamily="2" charset="0"/>
              </a:rPr>
              <a:t> লেনদেন সর্বপ্রথম কোথায় লেখা হয়?</a:t>
            </a:r>
          </a:p>
          <a:p>
            <a:pPr marL="571500" indent="-571500">
              <a:buFont typeface="Wingdings" pitchFamily="2" charset="2"/>
              <a:buChar char="v"/>
            </a:pPr>
            <a:r>
              <a:rPr lang="bn-BD" sz="4800" dirty="0" smtClean="0">
                <a:solidFill>
                  <a:srgbClr val="7030A0"/>
                </a:solidFill>
                <a:latin typeface="NikoshBAN" pitchFamily="2" charset="0"/>
                <a:cs typeface="NikoshBAN" pitchFamily="2" charset="0"/>
              </a:rPr>
              <a:t> নগদ বিক্রয় জাবেদা কী ?</a:t>
            </a:r>
          </a:p>
          <a:p>
            <a:pPr marL="571500" indent="-571500">
              <a:buFont typeface="Wingdings" pitchFamily="2" charset="2"/>
              <a:buChar char="v"/>
            </a:pPr>
            <a:r>
              <a:rPr lang="bn-BD" sz="4800" dirty="0" smtClean="0">
                <a:solidFill>
                  <a:srgbClr val="7030A0"/>
                </a:solidFill>
                <a:latin typeface="NikoshBAN" pitchFamily="2" charset="0"/>
                <a:cs typeface="NikoshBAN" pitchFamily="2" charset="0"/>
              </a:rPr>
              <a:t> বাকীতে ক্রয় জাবেদা কী ?</a:t>
            </a:r>
            <a:endParaRPr lang="en-US" sz="4800"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1626575825"/>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114800"/>
            <a:ext cx="8534400" cy="1676400"/>
          </a:xfrm>
        </p:spPr>
        <p:txBody>
          <a:bodyPr>
            <a:normAutofit/>
          </a:bodyPr>
          <a:lstStyle/>
          <a:p>
            <a:pPr marL="0" indent="0" algn="ctr">
              <a:buNone/>
            </a:pPr>
            <a:r>
              <a:rPr lang="bn-BD" sz="5300" dirty="0" smtClean="0">
                <a:solidFill>
                  <a:srgbClr val="00B050"/>
                </a:solidFill>
                <a:latin typeface="NikoshBAN" pitchFamily="2" charset="0"/>
                <a:cs typeface="NikoshBAN" pitchFamily="2" charset="0"/>
              </a:rPr>
              <a:t>তাকের ইংরেজী প্রতিশব্দ কী তা জানো ?</a:t>
            </a:r>
            <a:br>
              <a:rPr lang="bn-BD" sz="5300" dirty="0" smtClean="0">
                <a:solidFill>
                  <a:srgbClr val="00B050"/>
                </a:solidFill>
                <a:latin typeface="NikoshBAN" pitchFamily="2" charset="0"/>
                <a:cs typeface="NikoshBAN" pitchFamily="2" charset="0"/>
              </a:rPr>
            </a:br>
            <a:r>
              <a:rPr lang="bn-BD" sz="5300" dirty="0" smtClean="0">
                <a:solidFill>
                  <a:srgbClr val="002060"/>
                </a:solidFill>
                <a:latin typeface="NikoshBAN" pitchFamily="2" charset="0"/>
                <a:cs typeface="NikoshBAN" pitchFamily="2" charset="0"/>
              </a:rPr>
              <a:t>উত্তর</a:t>
            </a:r>
            <a:r>
              <a:rPr lang="en-US" sz="5300" dirty="0" smtClean="0">
                <a:solidFill>
                  <a:srgbClr val="002060"/>
                </a:solidFill>
                <a:latin typeface="NikoshBAN" pitchFamily="2" charset="0"/>
                <a:cs typeface="NikoshBAN" pitchFamily="2" charset="0"/>
              </a:rPr>
              <a:t>: </a:t>
            </a:r>
            <a:r>
              <a:rPr lang="bn-BD" sz="5300" dirty="0" smtClean="0">
                <a:solidFill>
                  <a:srgbClr val="002060"/>
                </a:solidFill>
                <a:latin typeface="NikoshBAN" pitchFamily="2" charset="0"/>
                <a:cs typeface="NikoshBAN" pitchFamily="2" charset="0"/>
              </a:rPr>
              <a:t> </a:t>
            </a:r>
            <a:r>
              <a:rPr lang="en-US" dirty="0" smtClean="0">
                <a:solidFill>
                  <a:srgbClr val="FF0000"/>
                </a:solidFill>
                <a:latin typeface="NikoshBAN" pitchFamily="2" charset="0"/>
                <a:cs typeface="NikoshBAN" pitchFamily="2" charset="0"/>
              </a:rPr>
              <a:t>LEDGE</a:t>
            </a:r>
            <a:endParaRPr lang="en-US" dirty="0">
              <a:solidFill>
                <a:srgbClr val="FF0000"/>
              </a:solidFill>
              <a:latin typeface="NikoshBAN" pitchFamily="2" charset="0"/>
              <a:cs typeface="NikoshBAN" pitchFamily="2" charset="0"/>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05400" y="381000"/>
            <a:ext cx="3200400" cy="335280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975" y="381000"/>
            <a:ext cx="3429000" cy="3352800"/>
          </a:xfrm>
          <a:prstGeom prst="rect">
            <a:avLst/>
          </a:prstGeom>
        </p:spPr>
      </p:pic>
    </p:spTree>
    <p:extLst>
      <p:ext uri="{BB962C8B-B14F-4D97-AF65-F5344CB8AC3E}">
        <p14:creationId xmlns:p14="http://schemas.microsoft.com/office/powerpoint/2010/main" val="156233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295400"/>
            <a:ext cx="7315200" cy="3877985"/>
          </a:xfrm>
          <a:prstGeom prst="rect">
            <a:avLst/>
          </a:prstGeom>
          <a:solidFill>
            <a:schemeClr val="bg1"/>
          </a:solidFill>
          <a:ln>
            <a:solidFill>
              <a:schemeClr val="bg1"/>
            </a:solidFill>
          </a:ln>
        </p:spPr>
        <p:txBody>
          <a:bodyPr wrap="square" rtlCol="0">
            <a:spAutoFit/>
          </a:bodyPr>
          <a:lstStyle/>
          <a:p>
            <a:pPr algn="just"/>
            <a:r>
              <a:rPr lang="bn-BD" sz="4000" dirty="0" smtClean="0">
                <a:latin typeface="NikoshBAN" pitchFamily="2" charset="0"/>
                <a:cs typeface="NikoshBAN" pitchFamily="2" charset="0"/>
              </a:rPr>
              <a:t>        </a:t>
            </a:r>
            <a:r>
              <a:rPr lang="bn-BD" sz="4800" dirty="0" smtClean="0">
                <a:solidFill>
                  <a:srgbClr val="002060"/>
                </a:solidFill>
                <a:latin typeface="NikoshBAN" pitchFamily="2" charset="0"/>
                <a:cs typeface="NikoshBAN" pitchFamily="2" charset="0"/>
              </a:rPr>
              <a:t>তাকে যেমন জিনিসপত্র সাজিয়ে রাখা হয় তেমনি জাবেদা থেকে লেনদেনগুলো কোথায় সাজিয়ে লিখতে হয় ?</a:t>
            </a:r>
          </a:p>
          <a:p>
            <a:pPr algn="ctr"/>
            <a:r>
              <a:rPr lang="bn-BD" sz="5400" b="1" dirty="0" smtClean="0">
                <a:solidFill>
                  <a:srgbClr val="7030A0"/>
                </a:solidFill>
                <a:latin typeface="NikoshBAN" pitchFamily="2" charset="0"/>
                <a:cs typeface="NikoshBAN" pitchFamily="2" charset="0"/>
              </a:rPr>
              <a:t>উত্তর</a:t>
            </a:r>
            <a:r>
              <a:rPr lang="en-US" sz="5400" b="1" dirty="0" smtClean="0">
                <a:solidFill>
                  <a:srgbClr val="7030A0"/>
                </a:solidFill>
                <a:latin typeface="NikoshBAN" pitchFamily="2" charset="0"/>
                <a:cs typeface="NikoshBAN" pitchFamily="2" charset="0"/>
              </a:rPr>
              <a:t>:</a:t>
            </a:r>
            <a:r>
              <a:rPr lang="bn-BD" sz="5400" b="1" dirty="0" smtClean="0">
                <a:solidFill>
                  <a:srgbClr val="7030A0"/>
                </a:solidFill>
                <a:latin typeface="NikoshBAN" pitchFamily="2" charset="0"/>
                <a:cs typeface="NikoshBAN" pitchFamily="2" charset="0"/>
              </a:rPr>
              <a:t> </a:t>
            </a:r>
            <a:r>
              <a:rPr lang="en-US" sz="5400" b="1" dirty="0" smtClean="0">
                <a:solidFill>
                  <a:srgbClr val="7030A0"/>
                </a:solidFill>
                <a:latin typeface="NikoshBAN" pitchFamily="2" charset="0"/>
                <a:cs typeface="NikoshBAN" pitchFamily="2" charset="0"/>
              </a:rPr>
              <a:t> </a:t>
            </a:r>
            <a:r>
              <a:rPr lang="bn-BD" sz="5400" dirty="0" smtClean="0">
                <a:solidFill>
                  <a:srgbClr val="FF0000"/>
                </a:solidFill>
                <a:latin typeface="NikoshBAN" pitchFamily="2" charset="0"/>
                <a:cs typeface="NikoshBAN" pitchFamily="2" charset="0"/>
              </a:rPr>
              <a:t>খতিয়ানে</a:t>
            </a:r>
            <a:endParaRPr lang="en-US" sz="54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531188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997458"/>
            <a:ext cx="5867400" cy="2154436"/>
          </a:xfrm>
          <a:prstGeom prst="rect">
            <a:avLst/>
          </a:prstGeom>
          <a:noFill/>
        </p:spPr>
        <p:txBody>
          <a:bodyPr wrap="square" rtlCol="0">
            <a:spAutoFit/>
          </a:bodyPr>
          <a:lstStyle/>
          <a:p>
            <a:pPr algn="ctr"/>
            <a:r>
              <a:rPr lang="bn-BD" sz="5400" dirty="0" smtClean="0">
                <a:solidFill>
                  <a:srgbClr val="7030A0"/>
                </a:solidFill>
                <a:latin typeface="NikoshBAN" pitchFamily="2" charset="0"/>
                <a:cs typeface="NikoshBAN" pitchFamily="2" charset="0"/>
              </a:rPr>
              <a:t>আজকের পাঠ </a:t>
            </a:r>
            <a:r>
              <a:rPr lang="en-US" sz="5400" dirty="0" smtClean="0">
                <a:solidFill>
                  <a:srgbClr val="7030A0"/>
                </a:solidFill>
                <a:latin typeface="NikoshBAN" pitchFamily="2" charset="0"/>
                <a:cs typeface="NikoshBAN" pitchFamily="2" charset="0"/>
              </a:rPr>
              <a:t>:</a:t>
            </a:r>
          </a:p>
          <a:p>
            <a:pPr algn="ctr"/>
            <a:r>
              <a:rPr lang="bn-BD" sz="8000" dirty="0" smtClean="0">
                <a:solidFill>
                  <a:srgbClr val="FF0000"/>
                </a:solidFill>
                <a:latin typeface="NikoshBAN" pitchFamily="2" charset="0"/>
                <a:cs typeface="NikoshBAN" pitchFamily="2" charset="0"/>
              </a:rPr>
              <a:t>খতিয়ান</a:t>
            </a:r>
            <a:endParaRPr lang="en-US" sz="80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10051263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14400"/>
            <a:ext cx="8458200" cy="4524315"/>
          </a:xfrm>
          <a:prstGeom prst="rect">
            <a:avLst/>
          </a:prstGeom>
          <a:noFill/>
        </p:spPr>
        <p:txBody>
          <a:bodyPr wrap="square" rtlCol="0">
            <a:spAutoFit/>
          </a:bodyPr>
          <a:lstStyle/>
          <a:p>
            <a:pPr algn="just"/>
            <a:r>
              <a:rPr lang="bn-BD" sz="4800" dirty="0" smtClean="0">
                <a:solidFill>
                  <a:schemeClr val="accent2">
                    <a:lumMod val="75000"/>
                  </a:schemeClr>
                </a:solidFill>
                <a:latin typeface="NikoshBAN" pitchFamily="2" charset="0"/>
                <a:cs typeface="NikoshBAN" pitchFamily="2" charset="0"/>
              </a:rPr>
              <a:t>    </a:t>
            </a:r>
            <a:r>
              <a:rPr lang="bn-BD" sz="4800" dirty="0" smtClean="0">
                <a:solidFill>
                  <a:srgbClr val="00B050"/>
                </a:solidFill>
                <a:latin typeface="NikoshBAN" pitchFamily="2" charset="0"/>
                <a:cs typeface="NikoshBAN" pitchFamily="2" charset="0"/>
              </a:rPr>
              <a:t>লেনদেন প্রাথমিকভাবে জাবেদায় লেখা হয় এবং জাবেদা হতে </a:t>
            </a:r>
            <a:r>
              <a:rPr lang="bn-BD" sz="4800" dirty="0" smtClean="0">
                <a:solidFill>
                  <a:srgbClr val="FF0000"/>
                </a:solidFill>
                <a:latin typeface="NikoshBAN" pitchFamily="2" charset="0"/>
                <a:cs typeface="NikoshBAN" pitchFamily="2" charset="0"/>
              </a:rPr>
              <a:t>সারিবদ্ধ</a:t>
            </a:r>
            <a:r>
              <a:rPr lang="bn-BD" sz="4800" dirty="0" smtClean="0">
                <a:solidFill>
                  <a:schemeClr val="accent2">
                    <a:lumMod val="75000"/>
                  </a:schemeClr>
                </a:solidFill>
                <a:latin typeface="NikoshBAN" pitchFamily="2" charset="0"/>
                <a:cs typeface="NikoshBAN" pitchFamily="2" charset="0"/>
              </a:rPr>
              <a:t> </a:t>
            </a:r>
            <a:r>
              <a:rPr lang="bn-BD" sz="4800" dirty="0" smtClean="0">
                <a:solidFill>
                  <a:srgbClr val="00B050"/>
                </a:solidFill>
                <a:latin typeface="NikoshBAN" pitchFamily="2" charset="0"/>
                <a:cs typeface="NikoshBAN" pitchFamily="2" charset="0"/>
              </a:rPr>
              <a:t>ও</a:t>
            </a:r>
            <a:r>
              <a:rPr lang="bn-BD" sz="4800" dirty="0" smtClean="0">
                <a:solidFill>
                  <a:schemeClr val="accent2">
                    <a:lumMod val="75000"/>
                  </a:schemeClr>
                </a:solidFill>
                <a:latin typeface="NikoshBAN" pitchFamily="2" charset="0"/>
                <a:cs typeface="NikoshBAN" pitchFamily="2" charset="0"/>
              </a:rPr>
              <a:t> </a:t>
            </a:r>
            <a:r>
              <a:rPr lang="bn-BD" sz="4800" dirty="0" smtClean="0">
                <a:solidFill>
                  <a:srgbClr val="FF0000"/>
                </a:solidFill>
                <a:latin typeface="NikoshBAN" pitchFamily="2" charset="0"/>
                <a:cs typeface="NikoshBAN" pitchFamily="2" charset="0"/>
              </a:rPr>
              <a:t>শ্রেণীবদ্ধ</a:t>
            </a:r>
            <a:r>
              <a:rPr lang="bn-BD" sz="4800" dirty="0" smtClean="0">
                <a:solidFill>
                  <a:srgbClr val="00B050"/>
                </a:solidFill>
                <a:latin typeface="NikoshBAN" pitchFamily="2" charset="0"/>
                <a:cs typeface="NikoshBAN" pitchFamily="2" charset="0"/>
              </a:rPr>
              <a:t>ভাবে </a:t>
            </a:r>
            <a:r>
              <a:rPr lang="bn-BD" sz="4800" dirty="0" smtClean="0">
                <a:solidFill>
                  <a:srgbClr val="FF0000"/>
                </a:solidFill>
                <a:latin typeface="NikoshBAN" pitchFamily="2" charset="0"/>
                <a:cs typeface="NikoshBAN" pitchFamily="2" charset="0"/>
              </a:rPr>
              <a:t>ভিন্ন ভিন্ন শিরোনামের </a:t>
            </a:r>
            <a:r>
              <a:rPr lang="bn-BD" sz="4800" dirty="0" smtClean="0">
                <a:solidFill>
                  <a:srgbClr val="00B050"/>
                </a:solidFill>
                <a:latin typeface="NikoshBAN" pitchFamily="2" charset="0"/>
                <a:cs typeface="NikoshBAN" pitchFamily="2" charset="0"/>
              </a:rPr>
              <a:t>অধীনে সাজিয়ে যে </a:t>
            </a:r>
            <a:r>
              <a:rPr lang="bn-BD" sz="4800" dirty="0" smtClean="0">
                <a:solidFill>
                  <a:srgbClr val="FF0000"/>
                </a:solidFill>
                <a:latin typeface="NikoshBAN" pitchFamily="2" charset="0"/>
                <a:cs typeface="NikoshBAN" pitchFamily="2" charset="0"/>
              </a:rPr>
              <a:t>স্থায়ী/পাকা বই</a:t>
            </a:r>
            <a:r>
              <a:rPr lang="bn-BD" sz="4800" dirty="0" smtClean="0">
                <a:solidFill>
                  <a:srgbClr val="00B050"/>
                </a:solidFill>
                <a:latin typeface="NikoshBAN" pitchFamily="2" charset="0"/>
                <a:cs typeface="NikoshBAN" pitchFamily="2" charset="0"/>
              </a:rPr>
              <a:t>তে</a:t>
            </a:r>
            <a:r>
              <a:rPr lang="bn-BD" sz="4800" dirty="0" smtClean="0">
                <a:solidFill>
                  <a:schemeClr val="accent2">
                    <a:lumMod val="75000"/>
                  </a:schemeClr>
                </a:solidFill>
                <a:latin typeface="NikoshBAN" pitchFamily="2" charset="0"/>
                <a:cs typeface="NikoshBAN" pitchFamily="2" charset="0"/>
              </a:rPr>
              <a:t> </a:t>
            </a:r>
            <a:r>
              <a:rPr lang="bn-BD" sz="4800" dirty="0" smtClean="0">
                <a:solidFill>
                  <a:srgbClr val="00B050"/>
                </a:solidFill>
                <a:latin typeface="NikoshBAN" pitchFamily="2" charset="0"/>
                <a:cs typeface="NikoshBAN" pitchFamily="2" charset="0"/>
              </a:rPr>
              <a:t>লেখা হয় তাকে খতিয়ান বলে। প্রতিটি খতিয়ানের </a:t>
            </a:r>
            <a:r>
              <a:rPr lang="bn-BD" sz="4800" dirty="0" smtClean="0">
                <a:solidFill>
                  <a:srgbClr val="FF0000"/>
                </a:solidFill>
                <a:latin typeface="NikoshBAN" pitchFamily="2" charset="0"/>
                <a:cs typeface="NikoshBAN" pitchFamily="2" charset="0"/>
              </a:rPr>
              <a:t>উদ্বৃত্ত নির্ণয় </a:t>
            </a:r>
            <a:r>
              <a:rPr lang="bn-BD" sz="4800" dirty="0" smtClean="0">
                <a:solidFill>
                  <a:srgbClr val="00B050"/>
                </a:solidFill>
                <a:latin typeface="NikoshBAN" pitchFamily="2" charset="0"/>
                <a:cs typeface="NikoshBAN" pitchFamily="2" charset="0"/>
              </a:rPr>
              <a:t>করে তা দ্বারা </a:t>
            </a:r>
            <a:r>
              <a:rPr lang="bn-BD" sz="4800" dirty="0" smtClean="0">
                <a:solidFill>
                  <a:srgbClr val="FF0000"/>
                </a:solidFill>
                <a:latin typeface="NikoshBAN" pitchFamily="2" charset="0"/>
                <a:cs typeface="NikoshBAN" pitchFamily="2" charset="0"/>
              </a:rPr>
              <a:t>রেওয়ামিল তৈরী </a:t>
            </a:r>
            <a:r>
              <a:rPr lang="bn-BD" sz="4800" dirty="0" smtClean="0">
                <a:solidFill>
                  <a:srgbClr val="00B050"/>
                </a:solidFill>
                <a:latin typeface="NikoshBAN" pitchFamily="2" charset="0"/>
                <a:cs typeface="NikoshBAN" pitchFamily="2" charset="0"/>
              </a:rPr>
              <a:t>করা হয়।</a:t>
            </a:r>
            <a:endParaRPr lang="en-US" sz="4800" dirty="0">
              <a:solidFill>
                <a:srgbClr val="00B050"/>
              </a:solidFill>
              <a:latin typeface="NikoshBAN" pitchFamily="2" charset="0"/>
              <a:cs typeface="NikoshBAN" pitchFamily="2" charset="0"/>
            </a:endParaRPr>
          </a:p>
        </p:txBody>
      </p:sp>
    </p:spTree>
    <p:extLst>
      <p:ext uri="{BB962C8B-B14F-4D97-AF65-F5344CB8AC3E}">
        <p14:creationId xmlns:p14="http://schemas.microsoft.com/office/powerpoint/2010/main" val="2661111061"/>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1203</TotalTime>
  <Words>458</Words>
  <Application>Microsoft Office PowerPoint</Application>
  <PresentationFormat>On-screen Show (4:3)</PresentationFormat>
  <Paragraphs>128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Flow</vt:lpstr>
      <vt:lpstr>PowerPoint Presentation</vt:lpstr>
      <vt:lpstr>PowerPoint Presentation</vt:lpstr>
      <vt:lpstr>PowerPoint Presentation</vt:lpstr>
      <vt:lpstr>PowerPoint Presentation</vt:lpstr>
      <vt:lpstr>PowerPoint Presentation</vt:lpstr>
      <vt:lpstr>তাকের ইংরেজী প্রতিশব্দ কী তা জানো ? উত্তর:  LEDGE</vt:lpstr>
      <vt:lpstr>PowerPoint Presentation</vt:lpstr>
      <vt:lpstr>PowerPoint Presentation</vt:lpstr>
      <vt:lpstr>PowerPoint Presentation</vt:lpstr>
      <vt:lpstr>PowerPoint Presentation</vt:lpstr>
      <vt:lpstr>খতিয়ানের ছক ২ প্রকার : ‘T’-ছক ও ‘চলমান জের’ ছক। ‘T’- ছক</vt:lpstr>
      <vt:lpstr>‘চলমান জের’ – ছক</vt:lpstr>
      <vt:lpstr>দলীয় কাজ                                      সময় : ০৭ মিনিট</vt:lpstr>
      <vt:lpstr>PowerPoint Presentation</vt:lpstr>
      <vt:lpstr>PowerPoint Presentation</vt:lpstr>
      <vt:lpstr>  জাবেদা বই           খতিয়ান বই</vt:lpstr>
      <vt:lpstr>জোড়ায় কাজ :                           সময় : ০৩ মিনিট।</vt:lpstr>
      <vt:lpstr>PowerPoint Presentation</vt:lpstr>
      <vt:lpstr>একক কাজ                                          সময় : ০১মিনিট</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MD.MIZANUR RAHMAN</cp:lastModifiedBy>
  <cp:revision>115</cp:revision>
  <dcterms:created xsi:type="dcterms:W3CDTF">2006-08-16T00:00:00Z</dcterms:created>
  <dcterms:modified xsi:type="dcterms:W3CDTF">2019-10-20T18:14:39Z</dcterms:modified>
</cp:coreProperties>
</file>