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3" r:id="rId9"/>
    <p:sldId id="269" r:id="rId10"/>
    <p:sldId id="264" r:id="rId11"/>
    <p:sldId id="268" r:id="rId12"/>
    <p:sldId id="265" r:id="rId13"/>
    <p:sldId id="267" r:id="rId14"/>
    <p:sldId id="266" r:id="rId15"/>
    <p:sldId id="274" r:id="rId16"/>
    <p:sldId id="273" r:id="rId17"/>
    <p:sldId id="270" r:id="rId18"/>
    <p:sldId id="271" r:id="rId19"/>
    <p:sldId id="276" r:id="rId20"/>
    <p:sldId id="27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4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6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CBC2D-6806-4CE1-BEE9-8BCC5DBACF6A}" type="datetimeFigureOut">
              <a:rPr lang="en-US" smtClean="0"/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9D83-1255-44C5-B235-C443D4DE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0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9" y="311727"/>
            <a:ext cx="10328564" cy="6255328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 rot="19097355">
            <a:off x="742487" y="1579257"/>
            <a:ext cx="4254413" cy="1166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পাঠে সবাইকে স্বাগতম।</a:t>
            </a:r>
          </a:p>
          <a:p>
            <a:pPr algn="ctr"/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6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(Food availability)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বলে।পর্যাপ্ত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করে।আর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১.দেশজ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২.খাদ্যের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৩.খাদ্য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৪.খাদ্য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78406"/>
            <a:ext cx="4961709" cy="4183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1578407"/>
            <a:ext cx="5033690" cy="4183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68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ক্রয়যোগ্যতা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(Food access)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5287618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জনগোষ্টী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যেমন-দান,হস্তান্তর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ক্রয়যোগ্যতা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ক্রয়যোগ্যতা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ক্রয়যোগ্যতা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ক্রয়যোগ্যতা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১.জনগনের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বৃদ্ধিকল্পে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২.দ্রব্যমূল্য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৩.নিজ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৪.খাদ্য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৫.সামাজিক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করা,ইত্যাদি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ক্রয়যোগ্যতা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বাড়ানো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365125"/>
            <a:ext cx="11118573" cy="721553"/>
          </a:xfrm>
          <a:solidFill>
            <a:schemeClr val="bg1">
              <a:lumMod val="95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 err="1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7030A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1103"/>
            <a:ext cx="5112026" cy="22715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1651103"/>
            <a:ext cx="4621696" cy="2271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20196"/>
            <a:ext cx="5112026" cy="2239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4146266"/>
            <a:ext cx="4621696" cy="2413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0087" y="1311964"/>
            <a:ext cx="11118574" cy="54267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89373" y="2210265"/>
            <a:ext cx="553998" cy="37664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রন্ধন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অক্ষুন্ন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019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224"/>
            <a:ext cx="9144000" cy="746194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(Food utilization)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98713"/>
            <a:ext cx="9144000" cy="5261113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u="sng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pPr algn="l"/>
            <a:r>
              <a:rPr lang="en-US" u="sng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সদ্ব্যবহার।আর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ভোগকৃত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পুষ্টি-প্রতিক্রিয়া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সুনিশ্চিত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পুষ্টি-প্রতিক্রিয়া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করণে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সংমিশ্রিত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স্বাস্থ্যসম্মতভাবে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রন্ধন,সংরক্ষণ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সরবরাহের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পয়ঃনিষ্কাশন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বৈচিত্রপূর্ণ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ভোগকৃত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(৬)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মানষিক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শারিরিক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(৭)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আহার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(৮)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D23F729-D464-4517-AA34-FC86014F1C70}"/>
              </a:ext>
            </a:extLst>
          </p:cNvPr>
          <p:cNvSpPr/>
          <p:nvPr/>
        </p:nvSpPr>
        <p:spPr>
          <a:xfrm>
            <a:off x="1709531" y="1736036"/>
            <a:ext cx="238539" cy="2650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836FC6B-CDBC-4E7A-8655-FCF7960F70EF}"/>
              </a:ext>
            </a:extLst>
          </p:cNvPr>
          <p:cNvSpPr/>
          <p:nvPr/>
        </p:nvSpPr>
        <p:spPr>
          <a:xfrm>
            <a:off x="1948070" y="1736035"/>
            <a:ext cx="238539" cy="26504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E464-7FF4-4C70-A231-9A1171A64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4AF49-19E8-4D8C-B1A2-B2CB08182A3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প্রশ্নঃখাদ্যে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Both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আমদা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।(২)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(৩)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।(৪)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252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67E9-00B4-4060-AAD0-0F49E81E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25943" cy="6108246"/>
          </a:xfrm>
          <a:ln w="57150">
            <a:solidFill>
              <a:srgbClr val="7030A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E3066-B872-452C-B7BB-70CD41F4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87" y="651256"/>
            <a:ext cx="5022847" cy="2777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9060A-02D6-4C65-A8C4-FE1E3F515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651256"/>
            <a:ext cx="5587999" cy="2777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736366-5526-4612-B934-01AFD20A6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15" y="3695628"/>
            <a:ext cx="3263220" cy="2511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7FDC2A-A463-4C43-90DA-D3911266A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08" y="3695627"/>
            <a:ext cx="4047216" cy="2511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635BBB-0695-4649-AB74-A4CFC0125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715130"/>
            <a:ext cx="3193601" cy="249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5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A65C-BB71-4A4C-B074-11E76E8C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5F282-00CA-4C83-965E-2AED85CB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  <a:blipFill>
            <a:blip r:embed="rId3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ক্ষিণ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্বয়ংসম্প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এক-তৃতীয়াংশ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অনিরাপত্তার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ির্ধারকের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just">
              <a:buNone/>
            </a:pPr>
            <a:r>
              <a:rPr lang="en-US" sz="40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প্রাপ্যতাঃ</a:t>
            </a:r>
            <a:r>
              <a:rPr lang="en-US" sz="40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মদানি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াহায্যের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ির্ভর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্রধান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শস্যগুল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ধান,গম,আলু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৯০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ে।তবে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্থিতি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C954-F0BE-47F6-B0FB-B4EAAAACF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1334"/>
            <a:ext cx="9144000" cy="984733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06BC2-C661-41C0-86F1-8CD5AF00E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6765"/>
            <a:ext cx="9144000" cy="4638892"/>
          </a:xfr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দ্যের</a:t>
            </a:r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০%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রিদ্র।এ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ক্রয়যোগ্যতা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নাজুক।ত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র্যক্রমের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দ্যের</a:t>
            </a:r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ারঃ</a:t>
            </a:r>
            <a:r>
              <a:rPr lang="en-US" sz="4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আ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সদ্ব্যব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না।আব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তোষজনক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িমোচন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E9D9-4570-4061-BBDD-BBBBC8BB04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66CC-4D75-496E-B13C-CEE0A9CA2933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শ্নঃখাদ্য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(ক)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(খ)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যোগীতা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(গ)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(ঘ)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9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4" y="365126"/>
            <a:ext cx="10986248" cy="787814"/>
          </a:xfr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bn-IN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dirty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" y="1563758"/>
            <a:ext cx="4916557" cy="2319130"/>
          </a:xfr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8" y="1563759"/>
            <a:ext cx="5019261" cy="23191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" y="4293706"/>
            <a:ext cx="4916557" cy="24251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24434" y="1452282"/>
            <a:ext cx="10986248" cy="540571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88010" y="2043952"/>
            <a:ext cx="564188" cy="40206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পর্যাপ্ত যোগান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4293705"/>
            <a:ext cx="5074023" cy="24251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17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5D8-B2CD-4D7A-A97C-F25F5404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531"/>
            <a:ext cx="10515600" cy="1431584"/>
          </a:xfr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66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03B5-B050-476B-BA87-1A303A788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8"/>
            <a:ext cx="10515600" cy="421753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উন্নতিকল্পে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2746FF-C03E-4ECD-B7E2-66AB4967E738}"/>
              </a:ext>
            </a:extLst>
          </p:cNvPr>
          <p:cNvGrpSpPr/>
          <p:nvPr/>
        </p:nvGrpSpPr>
        <p:grpSpPr>
          <a:xfrm>
            <a:off x="7141028" y="478574"/>
            <a:ext cx="3077029" cy="1283380"/>
            <a:chOff x="6095999" y="365126"/>
            <a:chExt cx="3077029" cy="1274988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722EB3D4-60F2-4093-881E-8063F3847720}"/>
                </a:ext>
              </a:extLst>
            </p:cNvPr>
            <p:cNvSpPr/>
            <p:nvPr/>
          </p:nvSpPr>
          <p:spPr>
            <a:xfrm>
              <a:off x="6095999" y="365126"/>
              <a:ext cx="3077029" cy="418646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DB9A89-A599-4797-89B8-1B4E16B95392}"/>
                </a:ext>
              </a:extLst>
            </p:cNvPr>
            <p:cNvSpPr/>
            <p:nvPr/>
          </p:nvSpPr>
          <p:spPr>
            <a:xfrm>
              <a:off x="6458856" y="783772"/>
              <a:ext cx="2380343" cy="8563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9D0F4F-84FA-4EE7-AA24-6B2826FA7A28}"/>
                </a:ext>
              </a:extLst>
            </p:cNvPr>
            <p:cNvSpPr/>
            <p:nvPr/>
          </p:nvSpPr>
          <p:spPr>
            <a:xfrm>
              <a:off x="7387770" y="943430"/>
              <a:ext cx="522514" cy="59508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0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0C486-F35D-4064-A5B2-FB0166A7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362856"/>
            <a:ext cx="11219542" cy="6495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CC2B4-B0B3-43AD-B50E-7A7E940E9FA4}"/>
              </a:ext>
            </a:extLst>
          </p:cNvPr>
          <p:cNvSpPr txBox="1"/>
          <p:nvPr/>
        </p:nvSpPr>
        <p:spPr>
          <a:xfrm>
            <a:off x="4644571" y="1291771"/>
            <a:ext cx="402045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0485"/>
            <a:ext cx="9144000" cy="9888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3513"/>
            <a:ext cx="9144000" cy="462500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96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</a:t>
            </a:r>
            <a:endParaRPr lang="bn-IN" sz="6000" b="1" dirty="0">
              <a:ln w="2857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60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</a:t>
            </a:r>
            <a:r>
              <a:rPr lang="bn-IN" sz="60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6000" b="1" dirty="0">
              <a:ln w="2857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  <p:bldP spid="3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6629"/>
            <a:ext cx="10515600" cy="3760334"/>
          </a:xfr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০১/ খাদ্য নিরাপত্তা কী তা বলতে পারবে।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০২/ খাদ্য নিরাপত্তার উপাদাগুলো কী তা লিখতে পারবে।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০৩/বাংলাদেশের খাদ্য নিরাপত্তা পরিস্থিতি ব্যাখ্যা করতে পারবে?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4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4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025" y="222069"/>
            <a:ext cx="11425711" cy="731519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025" y="1193937"/>
            <a:ext cx="11425711" cy="5185955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8" y="1530510"/>
            <a:ext cx="4151762" cy="2142036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8" y="4009118"/>
            <a:ext cx="4151762" cy="2138998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483473"/>
            <a:ext cx="3875315" cy="2142037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Left Arrow Callout 12"/>
          <p:cNvSpPr/>
          <p:nvPr/>
        </p:nvSpPr>
        <p:spPr>
          <a:xfrm>
            <a:off x="10785204" y="1483472"/>
            <a:ext cx="812699" cy="2142036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অর্থ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Callout 13"/>
          <p:cNvSpPr/>
          <p:nvPr/>
        </p:nvSpPr>
        <p:spPr>
          <a:xfrm>
            <a:off x="5218480" y="1483472"/>
            <a:ext cx="914400" cy="2142037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খাদ্যের যোগান</a:t>
            </a:r>
            <a:endParaRPr lang="en-US" sz="2400" b="1" dirty="0"/>
          </a:p>
        </p:txBody>
      </p:sp>
      <p:sp>
        <p:nvSpPr>
          <p:cNvPr id="5" name="Left Arrow Callout 4"/>
          <p:cNvSpPr/>
          <p:nvPr/>
        </p:nvSpPr>
        <p:spPr>
          <a:xfrm>
            <a:off x="5203672" y="4009118"/>
            <a:ext cx="929208" cy="2138997"/>
          </a:xfrm>
          <a:prstGeom prst="leftArrowCallout">
            <a:avLst>
              <a:gd name="adj1" fmla="val 22688"/>
              <a:gd name="adj2" fmla="val 19286"/>
              <a:gd name="adj3" fmla="val 26429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009117"/>
            <a:ext cx="3875315" cy="213899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Left Arrow Callout 7"/>
          <p:cNvSpPr/>
          <p:nvPr/>
        </p:nvSpPr>
        <p:spPr>
          <a:xfrm>
            <a:off x="10734353" y="4009117"/>
            <a:ext cx="863550" cy="2063081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শরীর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3" grpId="0" animBg="1"/>
      <p:bldP spid="1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ধারণা।এ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।“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যখন দেশের সকল মানুষ তাদের সুস্থ ও কর্মময় জীবন-যাপনের জন্য সব সময় সামাজিক অর্থনৈতিকভাবে পর্যাপ্ত নিরাপদ ও মানসম্মত খাদ্যে প্রবেশাধিকার লাভ করে তখন তাকে জাতীয় পর্যায়ে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</a:p>
          <a:p>
            <a:pPr marL="0" indent="0" algn="just">
              <a:buNone/>
            </a:pP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সকল মানুষের জন্য সব সময় মৌলিক খাদ্য যা তাদের প্রয়োজন তার প্রাপ্তির ভৌত এবং অর্থনৈতিক অধিকারের নিশ্চয়তা দেয়।”</a:t>
            </a:r>
          </a:p>
          <a:p>
            <a:pPr marL="0" indent="0" algn="just">
              <a:buNone/>
            </a:pP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World food summit-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 বিরাজ করলে কর্মক্ষম স্বাস্থ্যসম্মত জীবনযাপনের জন্য সব মানুষ সবসময় বাহ্যিক ও  অর্থনৈতিক দিক থেকে পর্যাপ্ত,নিরাপদ এবং পুষ্টিকর খাদ্য প্রাপ্তির পায় যার দ্বারা খাদ্য চাহিদা পূরণ ও খাদ্য-পছন্দ মেটানো যায়।”</a:t>
            </a:r>
          </a:p>
          <a:p>
            <a:pPr marL="0" indent="0" algn="just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	সুতরাং বলা যায়,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এমন এক অবস্থা নির্দেশ করে যেখানে দেশের সব মানুষ সবসময় বাহ্যিক ও  অর্থনৈতিক দিক থেকে তাদের প্রয়োজনমতো খাদ্য সংগ্রহের ক্ষমতা রাখে।”</a:t>
            </a: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27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9924-97D2-4EFF-8916-4027E6F3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10"/>
            <a:ext cx="10515600" cy="1325563"/>
          </a:xfr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72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72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72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C791C-CAF5-4C77-B5A5-CF36B3E32379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কৃষিপণ্যের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পযুক্ত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ৃষি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১.খাদ্যের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(Food availability)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২.খাদ্যের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ক্রয়যোগ্যতা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(Food access)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৩.খাদ্যের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(Food utilization)</a:t>
            </a:r>
          </a:p>
        </p:txBody>
      </p:sp>
    </p:spTree>
    <p:extLst>
      <p:ext uri="{BB962C8B-B14F-4D97-AF65-F5344CB8AC3E}">
        <p14:creationId xmlns:p14="http://schemas.microsoft.com/office/powerpoint/2010/main" val="30050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8913"/>
            <a:ext cx="4967514" cy="22787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8913"/>
            <a:ext cx="5344886" cy="227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26785"/>
            <a:ext cx="4967514" cy="2078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4" y="4225185"/>
            <a:ext cx="5344886" cy="2078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085" y="3214435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দেশজ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উঁৎপাদন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6041" y="32511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318" y="584227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8879" y="4273471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924</Words>
  <Application>Microsoft Office PowerPoint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নিচের ছবিগুলো লক্ষ্য করি</vt:lpstr>
      <vt:lpstr>শিরোনাম </vt:lpstr>
      <vt:lpstr>শিখনফল</vt:lpstr>
      <vt:lpstr>নিচের ছবিগুলো লক্ষ্য করি </vt:lpstr>
      <vt:lpstr>খাদ্য নিরাপত্তা কী ?</vt:lpstr>
      <vt:lpstr>একক কাজ</vt:lpstr>
      <vt:lpstr>খাদ্য নিরাপত্তার দিক সমূহ</vt:lpstr>
      <vt:lpstr>নিচের ছবিগুলো লক্ষ্য করি</vt:lpstr>
      <vt:lpstr>খাদ্যের প্রাপ্যতা(Food availability)</vt:lpstr>
      <vt:lpstr>নিচের ছবিগুলো লক্ষ্য করি</vt:lpstr>
      <vt:lpstr>খাদ্যের ক্রয়যোগ্যতা(Food access)</vt:lpstr>
      <vt:lpstr>নিচের ছবিগুলো লক্ষ্য করি</vt:lpstr>
      <vt:lpstr>খাদ্যের সদ্ব্যবহার(Food utilization)</vt:lpstr>
      <vt:lpstr>জোড়ায় কাজ</vt:lpstr>
      <vt:lpstr>PowerPoint Presentation</vt:lpstr>
      <vt:lpstr>বাংলাদেশের খাদ্য নিরাপত্তা পরিস্থিতি</vt:lpstr>
      <vt:lpstr>বাংলাদেশের খাদ্য নিরাপত্তা পরিস্থিতি</vt:lpstr>
      <vt:lpstr>মূল্যায়ণ</vt:lpstr>
      <vt:lpstr>          বাড়ির কাজ            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sadekul islam</cp:lastModifiedBy>
  <cp:revision>142</cp:revision>
  <dcterms:created xsi:type="dcterms:W3CDTF">2019-06-27T10:37:52Z</dcterms:created>
  <dcterms:modified xsi:type="dcterms:W3CDTF">2019-10-21T17:24:39Z</dcterms:modified>
</cp:coreProperties>
</file>