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3"/>
  </p:notesMasterIdLst>
  <p:sldIdLst>
    <p:sldId id="257" r:id="rId2"/>
    <p:sldId id="260" r:id="rId3"/>
    <p:sldId id="261" r:id="rId4"/>
    <p:sldId id="273" r:id="rId5"/>
    <p:sldId id="280" r:id="rId6"/>
    <p:sldId id="265" r:id="rId7"/>
    <p:sldId id="263" r:id="rId8"/>
    <p:sldId id="264" r:id="rId9"/>
    <p:sldId id="259" r:id="rId10"/>
    <p:sldId id="272" r:id="rId11"/>
    <p:sldId id="266" r:id="rId12"/>
    <p:sldId id="267" r:id="rId13"/>
    <p:sldId id="268" r:id="rId14"/>
    <p:sldId id="269" r:id="rId15"/>
    <p:sldId id="270" r:id="rId16"/>
    <p:sldId id="281" r:id="rId17"/>
    <p:sldId id="271" r:id="rId18"/>
    <p:sldId id="278" r:id="rId19"/>
    <p:sldId id="274" r:id="rId20"/>
    <p:sldId id="275" r:id="rId21"/>
    <p:sldId id="276" r:id="rId22"/>
  </p:sldIdLst>
  <p:sldSz cx="9906000" cy="6858000" type="A4"/>
  <p:notesSz cx="6858000" cy="9144000"/>
  <p:defaultTextStyle>
    <a:defPPr>
      <a:defRPr lang="en-US"/>
    </a:defPPr>
    <a:lvl1pPr marL="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3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6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2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9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5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2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2CAA"/>
    <a:srgbClr val="00FF00"/>
    <a:srgbClr val="33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441" autoAdjust="0"/>
    <p:restoredTop sz="94660"/>
  </p:normalViewPr>
  <p:slideViewPr>
    <p:cSldViewPr>
      <p:cViewPr>
        <p:scale>
          <a:sx n="66" d="100"/>
          <a:sy n="66" d="100"/>
        </p:scale>
        <p:origin x="-642" y="-25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4204A4-A8DA-46C6-932F-7DDA3E7B0F1C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2C4C29-F928-4D04-9132-E40B044B4FB9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IN" sz="2800" b="1" dirty="0" smtClean="0">
              <a:solidFill>
                <a:schemeClr val="accent3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rPr>
            <a:t>এই পাঠ শেষে শিক্ষার্থী</a:t>
          </a:r>
          <a:r>
            <a:rPr lang="en-US" sz="2800" b="1" dirty="0" smtClean="0">
              <a:solidFill>
                <a:schemeClr val="accent3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rPr>
            <a:t>রা</a:t>
          </a:r>
          <a:r>
            <a:rPr lang="bn-IN" sz="2800" b="1" dirty="0" smtClean="0">
              <a:solidFill>
                <a:schemeClr val="accent3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rPr>
            <a:t>-</a:t>
          </a:r>
        </a:p>
      </dgm:t>
    </dgm:pt>
    <dgm:pt modelId="{DB9A2880-0C8A-4E89-8044-A1C9669BED29}" type="parTrans" cxnId="{17412568-3E25-4F8C-A611-0F30A018B2A6}">
      <dgm:prSet/>
      <dgm:spPr/>
      <dgm:t>
        <a:bodyPr/>
        <a:lstStyle/>
        <a:p>
          <a:endParaRPr lang="en-US"/>
        </a:p>
      </dgm:t>
    </dgm:pt>
    <dgm:pt modelId="{44CCCE25-BBDE-4123-B663-0DF46298A691}" type="sibTrans" cxnId="{17412568-3E25-4F8C-A611-0F30A018B2A6}">
      <dgm:prSet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3CF7F519-F325-4B1B-8E2B-0858DEBA9142}">
      <dgm:prSet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IN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হজের ধার</a:t>
          </a:r>
          <a:r>
            <a:rPr lang="en-US" b="1" dirty="0" err="1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ণা</a:t>
          </a:r>
          <a:r>
            <a:rPr lang="en-US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  </a:t>
          </a:r>
          <a:r>
            <a:rPr lang="bn-IN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বর্ণনা করতে পারবে।</a:t>
          </a:r>
          <a:endParaRPr lang="en-US" b="1" dirty="0" smtClean="0">
            <a:solidFill>
              <a:srgbClr val="00B050"/>
            </a:solidFill>
            <a:latin typeface="NikoshBAN" pitchFamily="2" charset="0"/>
            <a:cs typeface="NikoshBAN" pitchFamily="2" charset="0"/>
          </a:endParaRPr>
        </a:p>
      </dgm:t>
    </dgm:pt>
    <dgm:pt modelId="{5C2267A8-9F29-4701-A5E4-E9B293A5EE32}" type="parTrans" cxnId="{4FD70ED5-57AD-4D53-8A8B-FFF6FAE92337}">
      <dgm:prSet/>
      <dgm:spPr/>
      <dgm:t>
        <a:bodyPr/>
        <a:lstStyle/>
        <a:p>
          <a:endParaRPr lang="en-US"/>
        </a:p>
      </dgm:t>
    </dgm:pt>
    <dgm:pt modelId="{38ACACFE-EB08-4B42-BB0A-7E899DFB3B16}" type="sibTrans" cxnId="{4FD70ED5-57AD-4D53-8A8B-FFF6FAE92337}">
      <dgm:prSet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8CD7EAD5-0F34-438A-AC70-649830801011}">
      <dgm:prSet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IN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হজের ফরজ</a:t>
          </a:r>
          <a:r>
            <a:rPr lang="en-US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 ও </a:t>
          </a:r>
          <a:r>
            <a:rPr lang="bn-IN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ওয়াজিবসমূহ</a:t>
          </a:r>
          <a:r>
            <a:rPr lang="en-US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bn-IN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বর্ণনা</a:t>
          </a:r>
          <a:r>
            <a:rPr lang="en-US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bn-IN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করতে পারবে</a:t>
          </a:r>
          <a:r>
            <a:rPr lang="bn-IN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।</a:t>
          </a:r>
          <a:endParaRPr lang="en-US" dirty="0"/>
        </a:p>
      </dgm:t>
    </dgm:pt>
    <dgm:pt modelId="{F7711255-0FBF-4366-918A-B31213A954C8}" type="parTrans" cxnId="{B725B876-CE67-46E3-A855-1E65A38D285B}">
      <dgm:prSet/>
      <dgm:spPr/>
      <dgm:t>
        <a:bodyPr/>
        <a:lstStyle/>
        <a:p>
          <a:endParaRPr lang="en-US"/>
        </a:p>
      </dgm:t>
    </dgm:pt>
    <dgm:pt modelId="{DF775478-2AE6-4FD1-B741-1752C48B49A1}" type="sibTrans" cxnId="{B725B876-CE67-46E3-A855-1E65A38D285B}">
      <dgm:prSet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543202AD-705F-412C-8866-1991847F40D4}">
      <dgm:prSet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সাম্য ও বিশ্বভ্রাতৃত্ব প্রতিষ্ঠায় হজের ভূমিকা ব্যাখ্যা করতে পারবে।</a:t>
          </a:r>
        </a:p>
      </dgm:t>
    </dgm:pt>
    <dgm:pt modelId="{FCD3EDAA-AB4A-4F60-9938-A27F580EE326}" type="parTrans" cxnId="{28811A99-454C-4500-88C1-4315095C346C}">
      <dgm:prSet/>
      <dgm:spPr/>
      <dgm:t>
        <a:bodyPr/>
        <a:lstStyle/>
        <a:p>
          <a:endParaRPr lang="en-US"/>
        </a:p>
      </dgm:t>
    </dgm:pt>
    <dgm:pt modelId="{735A319A-6B4C-4A7F-B877-B3F8ED9D85F7}" type="sibTrans" cxnId="{28811A99-454C-4500-88C1-4315095C346C}">
      <dgm:prSet/>
      <dgm:spPr/>
      <dgm:t>
        <a:bodyPr/>
        <a:lstStyle/>
        <a:p>
          <a:endParaRPr lang="en-US"/>
        </a:p>
      </dgm:t>
    </dgm:pt>
    <dgm:pt modelId="{14768258-E486-409F-9CD7-FB82039E8B5E}" type="pres">
      <dgm:prSet presAssocID="{CA4204A4-A8DA-46C6-932F-7DDA3E7B0F1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3DEECB-DE49-4C81-A496-5533FD06CE47}" type="pres">
      <dgm:prSet presAssocID="{CA4204A4-A8DA-46C6-932F-7DDA3E7B0F1C}" presName="dummyMaxCanvas" presStyleCnt="0">
        <dgm:presLayoutVars/>
      </dgm:prSet>
      <dgm:spPr/>
    </dgm:pt>
    <dgm:pt modelId="{87D8EF3C-7377-4C41-AFA8-0E397208AABA}" type="pres">
      <dgm:prSet presAssocID="{CA4204A4-A8DA-46C6-932F-7DDA3E7B0F1C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7CFEE7-9046-4114-A989-CE9464595F0C}" type="pres">
      <dgm:prSet presAssocID="{CA4204A4-A8DA-46C6-932F-7DDA3E7B0F1C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173057-9869-4D94-9CEC-1BB984598B93}" type="pres">
      <dgm:prSet presAssocID="{CA4204A4-A8DA-46C6-932F-7DDA3E7B0F1C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B84737-A514-4EEA-9A98-38E4E01EDD4E}" type="pres">
      <dgm:prSet presAssocID="{CA4204A4-A8DA-46C6-932F-7DDA3E7B0F1C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298AC4-7EE5-406F-82A9-1AB810257DB6}" type="pres">
      <dgm:prSet presAssocID="{CA4204A4-A8DA-46C6-932F-7DDA3E7B0F1C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10B6C6-8306-4B5F-8107-0BEEC4CF0719}" type="pres">
      <dgm:prSet presAssocID="{CA4204A4-A8DA-46C6-932F-7DDA3E7B0F1C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3DCFCD-7304-482C-A1C9-7244AC6D98AE}" type="pres">
      <dgm:prSet presAssocID="{CA4204A4-A8DA-46C6-932F-7DDA3E7B0F1C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762A36-3542-4FF3-ACE6-DC0537B3F411}" type="pres">
      <dgm:prSet presAssocID="{CA4204A4-A8DA-46C6-932F-7DDA3E7B0F1C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740E1B-C29A-4B69-9ABF-FFCB8028BB0F}" type="pres">
      <dgm:prSet presAssocID="{CA4204A4-A8DA-46C6-932F-7DDA3E7B0F1C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D376D0-AF59-4F9B-9CF3-CB43242D9C46}" type="pres">
      <dgm:prSet presAssocID="{CA4204A4-A8DA-46C6-932F-7DDA3E7B0F1C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7C89B8-355A-4973-B592-3143731C307F}" type="pres">
      <dgm:prSet presAssocID="{CA4204A4-A8DA-46C6-932F-7DDA3E7B0F1C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96E4D7-4668-492E-8F41-3160282936D0}" type="presOf" srcId="{543202AD-705F-412C-8866-1991847F40D4}" destId="{5E7C89B8-355A-4973-B592-3143731C307F}" srcOrd="1" destOrd="0" presId="urn:microsoft.com/office/officeart/2005/8/layout/vProcess5"/>
    <dgm:cxn modelId="{17412568-3E25-4F8C-A611-0F30A018B2A6}" srcId="{CA4204A4-A8DA-46C6-932F-7DDA3E7B0F1C}" destId="{812C4C29-F928-4D04-9132-E40B044B4FB9}" srcOrd="0" destOrd="0" parTransId="{DB9A2880-0C8A-4E89-8044-A1C9669BED29}" sibTransId="{44CCCE25-BBDE-4123-B663-0DF46298A691}"/>
    <dgm:cxn modelId="{DD759FEE-A9E1-438C-B514-9464CCDA38C4}" type="presOf" srcId="{44CCCE25-BBDE-4123-B663-0DF46298A691}" destId="{A8298AC4-7EE5-406F-82A9-1AB810257DB6}" srcOrd="0" destOrd="0" presId="urn:microsoft.com/office/officeart/2005/8/layout/vProcess5"/>
    <dgm:cxn modelId="{5E8855FD-E3EB-4EF0-A771-371E08F8CDF1}" type="presOf" srcId="{3CF7F519-F325-4B1B-8E2B-0858DEBA9142}" destId="{697CFEE7-9046-4114-A989-CE9464595F0C}" srcOrd="0" destOrd="0" presId="urn:microsoft.com/office/officeart/2005/8/layout/vProcess5"/>
    <dgm:cxn modelId="{28811A99-454C-4500-88C1-4315095C346C}" srcId="{CA4204A4-A8DA-46C6-932F-7DDA3E7B0F1C}" destId="{543202AD-705F-412C-8866-1991847F40D4}" srcOrd="3" destOrd="0" parTransId="{FCD3EDAA-AB4A-4F60-9938-A27F580EE326}" sibTransId="{735A319A-6B4C-4A7F-B877-B3F8ED9D85F7}"/>
    <dgm:cxn modelId="{C6BAD2AD-FAFA-44EB-A37D-FBA1AFEB97F8}" type="presOf" srcId="{543202AD-705F-412C-8866-1991847F40D4}" destId="{B2B84737-A514-4EEA-9A98-38E4E01EDD4E}" srcOrd="0" destOrd="0" presId="urn:microsoft.com/office/officeart/2005/8/layout/vProcess5"/>
    <dgm:cxn modelId="{B725B876-CE67-46E3-A855-1E65A38D285B}" srcId="{CA4204A4-A8DA-46C6-932F-7DDA3E7B0F1C}" destId="{8CD7EAD5-0F34-438A-AC70-649830801011}" srcOrd="2" destOrd="0" parTransId="{F7711255-0FBF-4366-918A-B31213A954C8}" sibTransId="{DF775478-2AE6-4FD1-B741-1752C48B49A1}"/>
    <dgm:cxn modelId="{1BA08CB8-A87E-4B8E-90D2-E528C3561291}" type="presOf" srcId="{812C4C29-F928-4D04-9132-E40B044B4FB9}" destId="{87D8EF3C-7377-4C41-AFA8-0E397208AABA}" srcOrd="0" destOrd="0" presId="urn:microsoft.com/office/officeart/2005/8/layout/vProcess5"/>
    <dgm:cxn modelId="{64A04DB5-638A-48C6-9548-B369C2CA4FB3}" type="presOf" srcId="{8CD7EAD5-0F34-438A-AC70-649830801011}" destId="{69D376D0-AF59-4F9B-9CF3-CB43242D9C46}" srcOrd="1" destOrd="0" presId="urn:microsoft.com/office/officeart/2005/8/layout/vProcess5"/>
    <dgm:cxn modelId="{08CEC270-F718-4CA9-966D-3D50FE2CE251}" type="presOf" srcId="{812C4C29-F928-4D04-9132-E40B044B4FB9}" destId="{FB762A36-3542-4FF3-ACE6-DC0537B3F411}" srcOrd="1" destOrd="0" presId="urn:microsoft.com/office/officeart/2005/8/layout/vProcess5"/>
    <dgm:cxn modelId="{72ECF99E-A0D4-45EC-A338-991CF0225BBE}" type="presOf" srcId="{DF775478-2AE6-4FD1-B741-1752C48B49A1}" destId="{563DCFCD-7304-482C-A1C9-7244AC6D98AE}" srcOrd="0" destOrd="0" presId="urn:microsoft.com/office/officeart/2005/8/layout/vProcess5"/>
    <dgm:cxn modelId="{7494B418-78D1-4A09-8A50-BF055EACAC1D}" type="presOf" srcId="{3CF7F519-F325-4B1B-8E2B-0858DEBA9142}" destId="{77740E1B-C29A-4B69-9ABF-FFCB8028BB0F}" srcOrd="1" destOrd="0" presId="urn:microsoft.com/office/officeart/2005/8/layout/vProcess5"/>
    <dgm:cxn modelId="{D80B77E6-E15B-44DB-9EB7-4520860003CA}" type="presOf" srcId="{CA4204A4-A8DA-46C6-932F-7DDA3E7B0F1C}" destId="{14768258-E486-409F-9CD7-FB82039E8B5E}" srcOrd="0" destOrd="0" presId="urn:microsoft.com/office/officeart/2005/8/layout/vProcess5"/>
    <dgm:cxn modelId="{4FD70ED5-57AD-4D53-8A8B-FFF6FAE92337}" srcId="{CA4204A4-A8DA-46C6-932F-7DDA3E7B0F1C}" destId="{3CF7F519-F325-4B1B-8E2B-0858DEBA9142}" srcOrd="1" destOrd="0" parTransId="{5C2267A8-9F29-4701-A5E4-E9B293A5EE32}" sibTransId="{38ACACFE-EB08-4B42-BB0A-7E899DFB3B16}"/>
    <dgm:cxn modelId="{7D11DA3E-8461-4711-8184-006116910CDB}" type="presOf" srcId="{38ACACFE-EB08-4B42-BB0A-7E899DFB3B16}" destId="{F410B6C6-8306-4B5F-8107-0BEEC4CF0719}" srcOrd="0" destOrd="0" presId="urn:microsoft.com/office/officeart/2005/8/layout/vProcess5"/>
    <dgm:cxn modelId="{D1F915A3-BA7C-4B4B-A379-E2C6AD2070CF}" type="presOf" srcId="{8CD7EAD5-0F34-438A-AC70-649830801011}" destId="{16173057-9869-4D94-9CEC-1BB984598B93}" srcOrd="0" destOrd="0" presId="urn:microsoft.com/office/officeart/2005/8/layout/vProcess5"/>
    <dgm:cxn modelId="{37B2CB18-E1AF-4DEF-9536-DC50069A94EB}" type="presParOf" srcId="{14768258-E486-409F-9CD7-FB82039E8B5E}" destId="{1A3DEECB-DE49-4C81-A496-5533FD06CE47}" srcOrd="0" destOrd="0" presId="urn:microsoft.com/office/officeart/2005/8/layout/vProcess5"/>
    <dgm:cxn modelId="{6CA07A8A-E301-4861-A5CE-66EECD2A9D1C}" type="presParOf" srcId="{14768258-E486-409F-9CD7-FB82039E8B5E}" destId="{87D8EF3C-7377-4C41-AFA8-0E397208AABA}" srcOrd="1" destOrd="0" presId="urn:microsoft.com/office/officeart/2005/8/layout/vProcess5"/>
    <dgm:cxn modelId="{36F726B2-397F-4C90-B0DC-9114682D616B}" type="presParOf" srcId="{14768258-E486-409F-9CD7-FB82039E8B5E}" destId="{697CFEE7-9046-4114-A989-CE9464595F0C}" srcOrd="2" destOrd="0" presId="urn:microsoft.com/office/officeart/2005/8/layout/vProcess5"/>
    <dgm:cxn modelId="{AB740698-1F8D-4324-BD17-ADB877172930}" type="presParOf" srcId="{14768258-E486-409F-9CD7-FB82039E8B5E}" destId="{16173057-9869-4D94-9CEC-1BB984598B93}" srcOrd="3" destOrd="0" presId="urn:microsoft.com/office/officeart/2005/8/layout/vProcess5"/>
    <dgm:cxn modelId="{FE63865D-F420-4218-B3D2-3027257B8F09}" type="presParOf" srcId="{14768258-E486-409F-9CD7-FB82039E8B5E}" destId="{B2B84737-A514-4EEA-9A98-38E4E01EDD4E}" srcOrd="4" destOrd="0" presId="urn:microsoft.com/office/officeart/2005/8/layout/vProcess5"/>
    <dgm:cxn modelId="{729ADA46-FE52-4249-B640-85E951B360EF}" type="presParOf" srcId="{14768258-E486-409F-9CD7-FB82039E8B5E}" destId="{A8298AC4-7EE5-406F-82A9-1AB810257DB6}" srcOrd="5" destOrd="0" presId="urn:microsoft.com/office/officeart/2005/8/layout/vProcess5"/>
    <dgm:cxn modelId="{BC0AF9BD-1166-4386-A793-C1810A1CE2F8}" type="presParOf" srcId="{14768258-E486-409F-9CD7-FB82039E8B5E}" destId="{F410B6C6-8306-4B5F-8107-0BEEC4CF0719}" srcOrd="6" destOrd="0" presId="urn:microsoft.com/office/officeart/2005/8/layout/vProcess5"/>
    <dgm:cxn modelId="{193C5CB8-78EB-45B9-9CF8-DF3C3F6B63F1}" type="presParOf" srcId="{14768258-E486-409F-9CD7-FB82039E8B5E}" destId="{563DCFCD-7304-482C-A1C9-7244AC6D98AE}" srcOrd="7" destOrd="0" presId="urn:microsoft.com/office/officeart/2005/8/layout/vProcess5"/>
    <dgm:cxn modelId="{2A2DDF5F-9864-462C-96CA-2C4B8C171373}" type="presParOf" srcId="{14768258-E486-409F-9CD7-FB82039E8B5E}" destId="{FB762A36-3542-4FF3-ACE6-DC0537B3F411}" srcOrd="8" destOrd="0" presId="urn:microsoft.com/office/officeart/2005/8/layout/vProcess5"/>
    <dgm:cxn modelId="{ABDD7371-6E2F-40BD-BB36-876C97F9EDA0}" type="presParOf" srcId="{14768258-E486-409F-9CD7-FB82039E8B5E}" destId="{77740E1B-C29A-4B69-9ABF-FFCB8028BB0F}" srcOrd="9" destOrd="0" presId="urn:microsoft.com/office/officeart/2005/8/layout/vProcess5"/>
    <dgm:cxn modelId="{D27C5176-D1A0-48F3-97A2-F2E6B38E08CF}" type="presParOf" srcId="{14768258-E486-409F-9CD7-FB82039E8B5E}" destId="{69D376D0-AF59-4F9B-9CF3-CB43242D9C46}" srcOrd="10" destOrd="0" presId="urn:microsoft.com/office/officeart/2005/8/layout/vProcess5"/>
    <dgm:cxn modelId="{4F463891-F9DD-4056-946F-6C62A4F522AB}" type="presParOf" srcId="{14768258-E486-409F-9CD7-FB82039E8B5E}" destId="{5E7C89B8-355A-4973-B592-3143731C307F}" srcOrd="11" destOrd="0" presId="urn:microsoft.com/office/officeart/2005/8/layout/vProcess5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53C39B-B969-44DA-9103-D289A6E7272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6587E0-4191-43D3-BB2E-3F55EC45555F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 anchor="ctr"/>
        <a:lstStyle/>
        <a:p>
          <a:r>
            <a:rPr lang="bn-BD" sz="36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দলীয় </a:t>
          </a:r>
          <a:r>
            <a:rPr lang="en-US" sz="36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কাজ </a:t>
          </a:r>
        </a:p>
      </dgm:t>
    </dgm:pt>
    <dgm:pt modelId="{756414C4-6E27-46B2-98DF-B19DD82D5865}" type="parTrans" cxnId="{5B733D88-52BE-4E5A-AB9B-BC7ADFEF4F22}">
      <dgm:prSet/>
      <dgm:spPr/>
      <dgm:t>
        <a:bodyPr/>
        <a:lstStyle/>
        <a:p>
          <a:endParaRPr lang="en-US" sz="2000"/>
        </a:p>
      </dgm:t>
    </dgm:pt>
    <dgm:pt modelId="{6BF36550-462D-4579-A3F7-BFBE87504355}" type="sibTrans" cxnId="{5B733D88-52BE-4E5A-AB9B-BC7ADFEF4F22}">
      <dgm:prSet/>
      <dgm:spPr/>
      <dgm:t>
        <a:bodyPr/>
        <a:lstStyle/>
        <a:p>
          <a:endParaRPr lang="en-US" sz="2000"/>
        </a:p>
      </dgm:t>
    </dgm:pt>
    <dgm:pt modelId="{2A6D54EB-C28D-4C1F-83C3-AD5CE1220523}">
      <dgm:prSet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3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শিক্ষার্থীরা ( A থেকে T পর্যন্ত ) ২০টি দলে ভাগ হয়ে হজের ফরজ এবং ওয়াজিবগুলো পরস্পরের মধ্যে আলোচনা কর।  </a:t>
          </a:r>
          <a:endParaRPr lang="en-US" sz="32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gm:t>
    </dgm:pt>
    <dgm:pt modelId="{B5F9AA6F-0A24-4051-8484-04A1A15ECDD9}" type="parTrans" cxnId="{493F846B-1A52-4F84-9764-2992B0B550C4}">
      <dgm:prSet/>
      <dgm:spPr/>
      <dgm:t>
        <a:bodyPr/>
        <a:lstStyle/>
        <a:p>
          <a:endParaRPr lang="en-US" sz="2000"/>
        </a:p>
      </dgm:t>
    </dgm:pt>
    <dgm:pt modelId="{C02E2ECC-D02A-4C0E-8BDF-1B8E0ABA3F36}" type="sibTrans" cxnId="{493F846B-1A52-4F84-9764-2992B0B550C4}">
      <dgm:prSet/>
      <dgm:spPr/>
      <dgm:t>
        <a:bodyPr/>
        <a:lstStyle/>
        <a:p>
          <a:endParaRPr lang="en-US" sz="2000"/>
        </a:p>
      </dgm:t>
    </dgm:pt>
    <dgm:pt modelId="{0DD0E6D8-48A3-4CC6-9578-3217AD7E41A1}" type="pres">
      <dgm:prSet presAssocID="{7653C39B-B969-44DA-9103-D289A6E7272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259D1C-429B-4211-A444-692903E52BB0}" type="pres">
      <dgm:prSet presAssocID="{2A6D54EB-C28D-4C1F-83C3-AD5CE1220523}" presName="boxAndChildren" presStyleCnt="0"/>
      <dgm:spPr/>
    </dgm:pt>
    <dgm:pt modelId="{AA269D35-D2A1-447D-B2E0-7EB01AECA230}" type="pres">
      <dgm:prSet presAssocID="{2A6D54EB-C28D-4C1F-83C3-AD5CE1220523}" presName="parentTextBox" presStyleLbl="node1" presStyleIdx="0" presStyleCnt="2"/>
      <dgm:spPr/>
      <dgm:t>
        <a:bodyPr/>
        <a:lstStyle/>
        <a:p>
          <a:endParaRPr lang="en-US"/>
        </a:p>
      </dgm:t>
    </dgm:pt>
    <dgm:pt modelId="{491668E2-4B91-4AC4-9AAF-764AA6D1F873}" type="pres">
      <dgm:prSet presAssocID="{6BF36550-462D-4579-A3F7-BFBE87504355}" presName="sp" presStyleCnt="0"/>
      <dgm:spPr/>
    </dgm:pt>
    <dgm:pt modelId="{0B077CC7-78EC-44E6-9B8C-AFB323E21ACF}" type="pres">
      <dgm:prSet presAssocID="{4E6587E0-4191-43D3-BB2E-3F55EC45555F}" presName="arrowAndChildren" presStyleCnt="0"/>
      <dgm:spPr/>
    </dgm:pt>
    <dgm:pt modelId="{92A78B0A-3121-49FA-A4DB-54018E0BD206}" type="pres">
      <dgm:prSet presAssocID="{4E6587E0-4191-43D3-BB2E-3F55EC45555F}" presName="parentTextArrow" presStyleLbl="node1" presStyleIdx="1" presStyleCnt="2" custScaleY="38192"/>
      <dgm:spPr/>
      <dgm:t>
        <a:bodyPr/>
        <a:lstStyle/>
        <a:p>
          <a:endParaRPr lang="en-US"/>
        </a:p>
      </dgm:t>
    </dgm:pt>
  </dgm:ptLst>
  <dgm:cxnLst>
    <dgm:cxn modelId="{18C7B1FE-FB40-405D-AFA3-3CA72D0DF06C}" type="presOf" srcId="{7653C39B-B969-44DA-9103-D289A6E72720}" destId="{0DD0E6D8-48A3-4CC6-9578-3217AD7E41A1}" srcOrd="0" destOrd="0" presId="urn:microsoft.com/office/officeart/2005/8/layout/process4"/>
    <dgm:cxn modelId="{493F846B-1A52-4F84-9764-2992B0B550C4}" srcId="{7653C39B-B969-44DA-9103-D289A6E72720}" destId="{2A6D54EB-C28D-4C1F-83C3-AD5CE1220523}" srcOrd="1" destOrd="0" parTransId="{B5F9AA6F-0A24-4051-8484-04A1A15ECDD9}" sibTransId="{C02E2ECC-D02A-4C0E-8BDF-1B8E0ABA3F36}"/>
    <dgm:cxn modelId="{EF94C281-B7E3-4F1A-905C-4DD7BC0370DE}" type="presOf" srcId="{2A6D54EB-C28D-4C1F-83C3-AD5CE1220523}" destId="{AA269D35-D2A1-447D-B2E0-7EB01AECA230}" srcOrd="0" destOrd="0" presId="urn:microsoft.com/office/officeart/2005/8/layout/process4"/>
    <dgm:cxn modelId="{B54158E7-9024-49AF-A07A-970DDC191546}" type="presOf" srcId="{4E6587E0-4191-43D3-BB2E-3F55EC45555F}" destId="{92A78B0A-3121-49FA-A4DB-54018E0BD206}" srcOrd="0" destOrd="0" presId="urn:microsoft.com/office/officeart/2005/8/layout/process4"/>
    <dgm:cxn modelId="{5B733D88-52BE-4E5A-AB9B-BC7ADFEF4F22}" srcId="{7653C39B-B969-44DA-9103-D289A6E72720}" destId="{4E6587E0-4191-43D3-BB2E-3F55EC45555F}" srcOrd="0" destOrd="0" parTransId="{756414C4-6E27-46B2-98DF-B19DD82D5865}" sibTransId="{6BF36550-462D-4579-A3F7-BFBE87504355}"/>
    <dgm:cxn modelId="{3674D471-3B0C-4657-9BF9-117A1C2E6640}" type="presParOf" srcId="{0DD0E6D8-48A3-4CC6-9578-3217AD7E41A1}" destId="{98259D1C-429B-4211-A444-692903E52BB0}" srcOrd="0" destOrd="0" presId="urn:microsoft.com/office/officeart/2005/8/layout/process4"/>
    <dgm:cxn modelId="{5F362A44-9F0F-4F5F-BE5F-B6DD74FDD159}" type="presParOf" srcId="{98259D1C-429B-4211-A444-692903E52BB0}" destId="{AA269D35-D2A1-447D-B2E0-7EB01AECA230}" srcOrd="0" destOrd="0" presId="urn:microsoft.com/office/officeart/2005/8/layout/process4"/>
    <dgm:cxn modelId="{AF77A268-2BF8-4A55-8339-116359A41D23}" type="presParOf" srcId="{0DD0E6D8-48A3-4CC6-9578-3217AD7E41A1}" destId="{491668E2-4B91-4AC4-9AAF-764AA6D1F873}" srcOrd="1" destOrd="0" presId="urn:microsoft.com/office/officeart/2005/8/layout/process4"/>
    <dgm:cxn modelId="{E370D3D0-7994-4A88-A652-0C911C9974FC}" type="presParOf" srcId="{0DD0E6D8-48A3-4CC6-9578-3217AD7E41A1}" destId="{0B077CC7-78EC-44E6-9B8C-AFB323E21ACF}" srcOrd="2" destOrd="0" presId="urn:microsoft.com/office/officeart/2005/8/layout/process4"/>
    <dgm:cxn modelId="{43725293-CBB8-402C-9CF7-DAC243DD35EC}" type="presParOf" srcId="{0B077CC7-78EC-44E6-9B8C-AFB323E21ACF}" destId="{92A78B0A-3121-49FA-A4DB-54018E0BD206}" srcOrd="0" destOrd="0" presId="urn:microsoft.com/office/officeart/2005/8/layout/process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DA31A1-ED48-4A26-AF55-6AD375CDBD69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DC608744-92D8-40B9-AC9A-6348CEB160E1}">
      <dgm:prSet phldrT="[Text]"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IN" sz="2400" dirty="0" smtClean="0">
              <a:solidFill>
                <a:srgbClr val="00FF00"/>
              </a:solidFill>
              <a:latin typeface="NikoshBAN" pitchFamily="2" charset="0"/>
              <a:cs typeface="NikoshBAN" pitchFamily="2" charset="0"/>
            </a:rPr>
            <a:t>হজ</a:t>
          </a:r>
          <a:r>
            <a:rPr lang="en-US" sz="2400" dirty="0" smtClean="0">
              <a:solidFill>
                <a:srgbClr val="00FF00"/>
              </a:solidFill>
              <a:latin typeface="NikoshBAN" pitchFamily="2" charset="0"/>
              <a:cs typeface="NikoshBAN" pitchFamily="2" charset="0"/>
            </a:rPr>
            <a:t> কাকে বলে? </a:t>
          </a:r>
          <a:endParaRPr lang="en-US" sz="2400" dirty="0"/>
        </a:p>
      </dgm:t>
    </dgm:pt>
    <dgm:pt modelId="{B461A5EF-AAE7-441C-8815-E9C4C9BCC59C}" type="parTrans" cxnId="{08AA77D1-15BD-4813-9DA2-0335ADE1F97B}">
      <dgm:prSet/>
      <dgm:spPr/>
      <dgm:t>
        <a:bodyPr/>
        <a:lstStyle/>
        <a:p>
          <a:endParaRPr lang="en-US" sz="2400"/>
        </a:p>
      </dgm:t>
    </dgm:pt>
    <dgm:pt modelId="{70664CF7-ADAF-4B40-AED6-74BF8B4C9BF8}" type="sibTrans" cxnId="{08AA77D1-15BD-4813-9DA2-0335ADE1F97B}">
      <dgm:prSet/>
      <dgm:spPr/>
      <dgm:t>
        <a:bodyPr/>
        <a:lstStyle/>
        <a:p>
          <a:endParaRPr lang="en-US" sz="2400"/>
        </a:p>
      </dgm:t>
    </dgm:pt>
    <dgm:pt modelId="{1D880130-CEB6-4B3F-B9D7-97045EDC6FE3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rgbClr val="00FF00"/>
              </a:solidFill>
              <a:latin typeface="NikoshBAN" pitchFamily="2" charset="0"/>
              <a:cs typeface="NikoshBAN" pitchFamily="2" charset="0"/>
            </a:rPr>
            <a:t>হজ কোন প্রকারের ইবাদত?</a:t>
          </a:r>
        </a:p>
      </dgm:t>
    </dgm:pt>
    <dgm:pt modelId="{DDF3D666-2355-4B67-818D-61F7401451D1}" type="parTrans" cxnId="{5D2A45C7-146F-467D-A161-5DC671CECE16}">
      <dgm:prSet/>
      <dgm:spPr/>
      <dgm:t>
        <a:bodyPr/>
        <a:lstStyle/>
        <a:p>
          <a:endParaRPr lang="en-US" sz="2400"/>
        </a:p>
      </dgm:t>
    </dgm:pt>
    <dgm:pt modelId="{07271708-6D51-409B-A37A-25D749F7E1A1}" type="sibTrans" cxnId="{5D2A45C7-146F-467D-A161-5DC671CECE16}">
      <dgm:prSet/>
      <dgm:spPr/>
      <dgm:t>
        <a:bodyPr/>
        <a:lstStyle/>
        <a:p>
          <a:endParaRPr lang="en-US" sz="2400"/>
        </a:p>
      </dgm:t>
    </dgm:pt>
    <dgm:pt modelId="{45A9A58B-C963-4853-BAFF-8AA95DEDF417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rgbClr val="00FF00"/>
              </a:solidFill>
              <a:latin typeface="NikoshBAN" pitchFamily="2" charset="0"/>
              <a:cs typeface="NikoshBAN" pitchFamily="2" charset="0"/>
            </a:rPr>
            <a:t>হজের ফরজ কয়টি ও কী কী? </a:t>
          </a:r>
        </a:p>
      </dgm:t>
    </dgm:pt>
    <dgm:pt modelId="{3215A6FA-549E-4980-B40B-EE9CCD867198}" type="parTrans" cxnId="{E70B2E12-A091-4D4A-9F97-DD8A0E2EC861}">
      <dgm:prSet/>
      <dgm:spPr/>
      <dgm:t>
        <a:bodyPr/>
        <a:lstStyle/>
        <a:p>
          <a:endParaRPr lang="en-US" sz="2400"/>
        </a:p>
      </dgm:t>
    </dgm:pt>
    <dgm:pt modelId="{BAA1AD94-3330-4C4D-B7FC-C88375B08E81}" type="sibTrans" cxnId="{E70B2E12-A091-4D4A-9F97-DD8A0E2EC861}">
      <dgm:prSet/>
      <dgm:spPr/>
      <dgm:t>
        <a:bodyPr/>
        <a:lstStyle/>
        <a:p>
          <a:endParaRPr lang="en-US" sz="2400"/>
        </a:p>
      </dgm:t>
    </dgm:pt>
    <dgm:pt modelId="{9965F335-33E5-4A21-B6E0-B68BEE452D13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rgbClr val="00FF00"/>
              </a:solidFill>
              <a:latin typeface="NikoshBAN" pitchFamily="2" charset="0"/>
              <a:cs typeface="NikoshBAN" pitchFamily="2" charset="0"/>
            </a:rPr>
            <a:t>হজের ৭টি ওয়াজিব বল।</a:t>
          </a:r>
        </a:p>
      </dgm:t>
    </dgm:pt>
    <dgm:pt modelId="{0828A8E7-4E73-4C74-8615-96361525423B}" type="parTrans" cxnId="{4D7750B7-1089-4C02-8CDA-ABC00CC16F85}">
      <dgm:prSet/>
      <dgm:spPr/>
      <dgm:t>
        <a:bodyPr/>
        <a:lstStyle/>
        <a:p>
          <a:endParaRPr lang="en-US" sz="2400"/>
        </a:p>
      </dgm:t>
    </dgm:pt>
    <dgm:pt modelId="{FE0A1290-7522-4DC6-8EDB-22DC9A30AA70}" type="sibTrans" cxnId="{4D7750B7-1089-4C02-8CDA-ABC00CC16F85}">
      <dgm:prSet/>
      <dgm:spPr/>
      <dgm:t>
        <a:bodyPr/>
        <a:lstStyle/>
        <a:p>
          <a:endParaRPr lang="en-US" sz="2400"/>
        </a:p>
      </dgm:t>
    </dgm:pt>
    <dgm:pt modelId="{5E106DD3-BB22-4843-8DB9-69C2B9B2D63E}" type="pres">
      <dgm:prSet presAssocID="{A0DA31A1-ED48-4A26-AF55-6AD375CDBD69}" presName="compositeShape" presStyleCnt="0">
        <dgm:presLayoutVars>
          <dgm:dir/>
          <dgm:resizeHandles/>
        </dgm:presLayoutVars>
      </dgm:prSet>
      <dgm:spPr/>
    </dgm:pt>
    <dgm:pt modelId="{83514999-CEAE-460F-B17D-C6AD87353384}" type="pres">
      <dgm:prSet presAssocID="{A0DA31A1-ED48-4A26-AF55-6AD375CDBD69}" presName="pyramid" presStyleLbl="node1" presStyleIdx="0" presStyleCnt="1" custScaleY="88843" custLinFactNeighborX="20716" custLinFactNeighborY="-1859"/>
      <dgm:spPr>
        <a:solidFill>
          <a:srgbClr val="00B050"/>
        </a:solidFill>
      </dgm:spPr>
    </dgm:pt>
    <dgm:pt modelId="{53F2E3E9-0E46-47BB-8D8D-D8CC61902B7C}" type="pres">
      <dgm:prSet presAssocID="{A0DA31A1-ED48-4A26-AF55-6AD375CDBD69}" presName="theList" presStyleCnt="0"/>
      <dgm:spPr/>
    </dgm:pt>
    <dgm:pt modelId="{103A4E9A-7331-40F9-A517-0BE167EA2494}" type="pres">
      <dgm:prSet presAssocID="{1D880130-CEB6-4B3F-B9D7-97045EDC6FE3}" presName="aNode" presStyleLbl="fgAcc1" presStyleIdx="0" presStyleCnt="4" custScaleX="161625" custLinFactNeighborX="-191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F894B0-7976-477C-8D3B-433289DB3A67}" type="pres">
      <dgm:prSet presAssocID="{1D880130-CEB6-4B3F-B9D7-97045EDC6FE3}" presName="aSpace" presStyleCnt="0"/>
      <dgm:spPr/>
    </dgm:pt>
    <dgm:pt modelId="{2B6C2F8F-8DE4-4279-9004-522C0B7FD1A5}" type="pres">
      <dgm:prSet presAssocID="{DC608744-92D8-40B9-AC9A-6348CEB160E1}" presName="aNode" presStyleLbl="fgAcc1" presStyleIdx="1" presStyleCnt="4" custScaleX="161625" custLinFactNeighborX="-191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705A84-3C35-4BF4-934E-72DBF81967B8}" type="pres">
      <dgm:prSet presAssocID="{DC608744-92D8-40B9-AC9A-6348CEB160E1}" presName="aSpace" presStyleCnt="0"/>
      <dgm:spPr/>
    </dgm:pt>
    <dgm:pt modelId="{68B689EF-53E7-4199-B5B5-4D33A720BEF9}" type="pres">
      <dgm:prSet presAssocID="{45A9A58B-C963-4853-BAFF-8AA95DEDF417}" presName="aNode" presStyleLbl="fgAcc1" presStyleIdx="2" presStyleCnt="4" custScaleX="160040" custLinFactNeighborX="-199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EDAF79-D877-4EBF-8F2E-6066368156E8}" type="pres">
      <dgm:prSet presAssocID="{45A9A58B-C963-4853-BAFF-8AA95DEDF417}" presName="aSpace" presStyleCnt="0"/>
      <dgm:spPr/>
    </dgm:pt>
    <dgm:pt modelId="{4A42AB6B-9CD4-4450-87D1-D2DB18E6D737}" type="pres">
      <dgm:prSet presAssocID="{9965F335-33E5-4A21-B6E0-B68BEE452D13}" presName="aNode" presStyleLbl="fgAcc1" presStyleIdx="3" presStyleCnt="4" custScaleX="160851" custLinFactNeighborX="-19552" custLinFactNeighborY="113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2B7C86-2176-4C23-AB5C-AF5683F2EBA1}" type="pres">
      <dgm:prSet presAssocID="{9965F335-33E5-4A21-B6E0-B68BEE452D13}" presName="aSpace" presStyleCnt="0"/>
      <dgm:spPr/>
    </dgm:pt>
  </dgm:ptLst>
  <dgm:cxnLst>
    <dgm:cxn modelId="{40973670-014B-48EE-9DF5-E44EA7742989}" type="presOf" srcId="{A0DA31A1-ED48-4A26-AF55-6AD375CDBD69}" destId="{5E106DD3-BB22-4843-8DB9-69C2B9B2D63E}" srcOrd="0" destOrd="0" presId="urn:microsoft.com/office/officeart/2005/8/layout/pyramid2"/>
    <dgm:cxn modelId="{E70B2E12-A091-4D4A-9F97-DD8A0E2EC861}" srcId="{A0DA31A1-ED48-4A26-AF55-6AD375CDBD69}" destId="{45A9A58B-C963-4853-BAFF-8AA95DEDF417}" srcOrd="2" destOrd="0" parTransId="{3215A6FA-549E-4980-B40B-EE9CCD867198}" sibTransId="{BAA1AD94-3330-4C4D-B7FC-C88375B08E81}"/>
    <dgm:cxn modelId="{5D2A45C7-146F-467D-A161-5DC671CECE16}" srcId="{A0DA31A1-ED48-4A26-AF55-6AD375CDBD69}" destId="{1D880130-CEB6-4B3F-B9D7-97045EDC6FE3}" srcOrd="0" destOrd="0" parTransId="{DDF3D666-2355-4B67-818D-61F7401451D1}" sibTransId="{07271708-6D51-409B-A37A-25D749F7E1A1}"/>
    <dgm:cxn modelId="{4D7750B7-1089-4C02-8CDA-ABC00CC16F85}" srcId="{A0DA31A1-ED48-4A26-AF55-6AD375CDBD69}" destId="{9965F335-33E5-4A21-B6E0-B68BEE452D13}" srcOrd="3" destOrd="0" parTransId="{0828A8E7-4E73-4C74-8615-96361525423B}" sibTransId="{FE0A1290-7522-4DC6-8EDB-22DC9A30AA70}"/>
    <dgm:cxn modelId="{FCD886DC-53EA-4002-86EC-D6601F0BBDA3}" type="presOf" srcId="{45A9A58B-C963-4853-BAFF-8AA95DEDF417}" destId="{68B689EF-53E7-4199-B5B5-4D33A720BEF9}" srcOrd="0" destOrd="0" presId="urn:microsoft.com/office/officeart/2005/8/layout/pyramid2"/>
    <dgm:cxn modelId="{18568D8F-22E2-45E6-8526-C089E3A02606}" type="presOf" srcId="{9965F335-33E5-4A21-B6E0-B68BEE452D13}" destId="{4A42AB6B-9CD4-4450-87D1-D2DB18E6D737}" srcOrd="0" destOrd="0" presId="urn:microsoft.com/office/officeart/2005/8/layout/pyramid2"/>
    <dgm:cxn modelId="{E0602743-BAA3-4D5B-9462-5E7231CE8C19}" type="presOf" srcId="{DC608744-92D8-40B9-AC9A-6348CEB160E1}" destId="{2B6C2F8F-8DE4-4279-9004-522C0B7FD1A5}" srcOrd="0" destOrd="0" presId="urn:microsoft.com/office/officeart/2005/8/layout/pyramid2"/>
    <dgm:cxn modelId="{08AA77D1-15BD-4813-9DA2-0335ADE1F97B}" srcId="{A0DA31A1-ED48-4A26-AF55-6AD375CDBD69}" destId="{DC608744-92D8-40B9-AC9A-6348CEB160E1}" srcOrd="1" destOrd="0" parTransId="{B461A5EF-AAE7-441C-8815-E9C4C9BCC59C}" sibTransId="{70664CF7-ADAF-4B40-AED6-74BF8B4C9BF8}"/>
    <dgm:cxn modelId="{1AFF03A4-9257-4314-9E85-321977CA5970}" type="presOf" srcId="{1D880130-CEB6-4B3F-B9D7-97045EDC6FE3}" destId="{103A4E9A-7331-40F9-A517-0BE167EA2494}" srcOrd="0" destOrd="0" presId="urn:microsoft.com/office/officeart/2005/8/layout/pyramid2"/>
    <dgm:cxn modelId="{B5F4B27B-52EC-4D68-A36C-C24BA952232C}" type="presParOf" srcId="{5E106DD3-BB22-4843-8DB9-69C2B9B2D63E}" destId="{83514999-CEAE-460F-B17D-C6AD87353384}" srcOrd="0" destOrd="0" presId="urn:microsoft.com/office/officeart/2005/8/layout/pyramid2"/>
    <dgm:cxn modelId="{60F8537B-8C6F-403D-BC55-E3E4C6D2E54C}" type="presParOf" srcId="{5E106DD3-BB22-4843-8DB9-69C2B9B2D63E}" destId="{53F2E3E9-0E46-47BB-8D8D-D8CC61902B7C}" srcOrd="1" destOrd="0" presId="urn:microsoft.com/office/officeart/2005/8/layout/pyramid2"/>
    <dgm:cxn modelId="{6F86F19B-0D46-4CFD-B894-FA4AFB83B8BC}" type="presParOf" srcId="{53F2E3E9-0E46-47BB-8D8D-D8CC61902B7C}" destId="{103A4E9A-7331-40F9-A517-0BE167EA2494}" srcOrd="0" destOrd="0" presId="urn:microsoft.com/office/officeart/2005/8/layout/pyramid2"/>
    <dgm:cxn modelId="{3C0A5E1D-A6F4-47F2-9053-3ABE32D32A7D}" type="presParOf" srcId="{53F2E3E9-0E46-47BB-8D8D-D8CC61902B7C}" destId="{20F894B0-7976-477C-8D3B-433289DB3A67}" srcOrd="1" destOrd="0" presId="urn:microsoft.com/office/officeart/2005/8/layout/pyramid2"/>
    <dgm:cxn modelId="{9CAE5D07-427C-4136-A0A5-A0559F73D414}" type="presParOf" srcId="{53F2E3E9-0E46-47BB-8D8D-D8CC61902B7C}" destId="{2B6C2F8F-8DE4-4279-9004-522C0B7FD1A5}" srcOrd="2" destOrd="0" presId="urn:microsoft.com/office/officeart/2005/8/layout/pyramid2"/>
    <dgm:cxn modelId="{8BA43528-F94F-4E3D-BA42-CCEA059388FA}" type="presParOf" srcId="{53F2E3E9-0E46-47BB-8D8D-D8CC61902B7C}" destId="{83705A84-3C35-4BF4-934E-72DBF81967B8}" srcOrd="3" destOrd="0" presId="urn:microsoft.com/office/officeart/2005/8/layout/pyramid2"/>
    <dgm:cxn modelId="{32EEDFAD-56E5-418A-AAA2-766F59657897}" type="presParOf" srcId="{53F2E3E9-0E46-47BB-8D8D-D8CC61902B7C}" destId="{68B689EF-53E7-4199-B5B5-4D33A720BEF9}" srcOrd="4" destOrd="0" presId="urn:microsoft.com/office/officeart/2005/8/layout/pyramid2"/>
    <dgm:cxn modelId="{8396CBDA-95EE-454F-A262-3812A075E9DC}" type="presParOf" srcId="{53F2E3E9-0E46-47BB-8D8D-D8CC61902B7C}" destId="{70EDAF79-D877-4EBF-8F2E-6066368156E8}" srcOrd="5" destOrd="0" presId="urn:microsoft.com/office/officeart/2005/8/layout/pyramid2"/>
    <dgm:cxn modelId="{34CC1A42-4C45-4E47-A811-6F6E606FE6A9}" type="presParOf" srcId="{53F2E3E9-0E46-47BB-8D8D-D8CC61902B7C}" destId="{4A42AB6B-9CD4-4450-87D1-D2DB18E6D737}" srcOrd="6" destOrd="0" presId="urn:microsoft.com/office/officeart/2005/8/layout/pyramid2"/>
    <dgm:cxn modelId="{0FAE4954-2E2E-47FF-9069-239A1A9E4737}" type="presParOf" srcId="{53F2E3E9-0E46-47BB-8D8D-D8CC61902B7C}" destId="{4D2B7C86-2176-4C23-AB5C-AF5683F2EBA1}" srcOrd="7" destOrd="0" presId="urn:microsoft.com/office/officeart/2005/8/layout/pyramid2"/>
  </dgm:cxnLst>
  <dgm:bg>
    <a:solidFill>
      <a:schemeClr val="bg1">
        <a:lumMod val="75000"/>
      </a:schemeClr>
    </a:solidFill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D8EF3C-7377-4C41-AFA8-0E397208AABA}">
      <dsp:nvSpPr>
        <dsp:cNvPr id="0" name=""/>
        <dsp:cNvSpPr/>
      </dsp:nvSpPr>
      <dsp:spPr>
        <a:xfrm>
          <a:off x="0" y="0"/>
          <a:ext cx="6217920" cy="1071033"/>
        </a:xfrm>
        <a:prstGeom prst="roundRect">
          <a:avLst>
            <a:gd name="adj" fmla="val 10000"/>
          </a:avLst>
        </a:prstGeom>
        <a:solidFill>
          <a:schemeClr val="dk1"/>
        </a:solidFill>
        <a:ln w="254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 smtClean="0">
              <a:solidFill>
                <a:schemeClr val="accent3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rPr>
            <a:t>এই পাঠ শেষে শিক্ষার্থী</a:t>
          </a:r>
          <a:r>
            <a:rPr lang="en-US" sz="2800" b="1" kern="1200" dirty="0" smtClean="0">
              <a:solidFill>
                <a:schemeClr val="accent3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rPr>
            <a:t>রা</a:t>
          </a:r>
          <a:r>
            <a:rPr lang="bn-IN" sz="2800" b="1" kern="1200" dirty="0" smtClean="0">
              <a:solidFill>
                <a:schemeClr val="accent3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rPr>
            <a:t>-</a:t>
          </a:r>
        </a:p>
      </dsp:txBody>
      <dsp:txXfrm>
        <a:off x="31369" y="31369"/>
        <a:ext cx="4971690" cy="1008295"/>
      </dsp:txXfrm>
    </dsp:sp>
    <dsp:sp modelId="{697CFEE7-9046-4114-A989-CE9464595F0C}">
      <dsp:nvSpPr>
        <dsp:cNvPr id="0" name=""/>
        <dsp:cNvSpPr/>
      </dsp:nvSpPr>
      <dsp:spPr>
        <a:xfrm>
          <a:off x="520750" y="1265766"/>
          <a:ext cx="6217920" cy="1071033"/>
        </a:xfrm>
        <a:prstGeom prst="roundRect">
          <a:avLst>
            <a:gd name="adj" fmla="val 10000"/>
          </a:avLst>
        </a:prstGeom>
        <a:solidFill>
          <a:schemeClr val="dk1"/>
        </a:solidFill>
        <a:ln w="254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100" b="1" kern="12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হজের ধারনা</a:t>
          </a:r>
          <a:r>
            <a:rPr lang="en-US" sz="2100" b="1" kern="12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bn-IN" sz="2100" b="1" kern="12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ও পটভূমি</a:t>
          </a:r>
          <a:r>
            <a:rPr lang="en-US" sz="2100" b="1" kern="12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bn-IN" sz="2100" b="1" kern="12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বর্ণনা করতে পারবে।</a:t>
          </a:r>
          <a:endParaRPr lang="en-US" sz="2100" b="1" kern="1200" dirty="0" smtClean="0">
            <a:solidFill>
              <a:srgbClr val="00B050"/>
            </a:solidFill>
            <a:latin typeface="NikoshBAN" pitchFamily="2" charset="0"/>
            <a:cs typeface="NikoshBAN" pitchFamily="2" charset="0"/>
          </a:endParaRPr>
        </a:p>
      </dsp:txBody>
      <dsp:txXfrm>
        <a:off x="552119" y="1297135"/>
        <a:ext cx="4938259" cy="1008295"/>
      </dsp:txXfrm>
    </dsp:sp>
    <dsp:sp modelId="{16173057-9869-4D94-9CEC-1BB984598B93}">
      <dsp:nvSpPr>
        <dsp:cNvPr id="0" name=""/>
        <dsp:cNvSpPr/>
      </dsp:nvSpPr>
      <dsp:spPr>
        <a:xfrm>
          <a:off x="1033729" y="2531533"/>
          <a:ext cx="6217920" cy="1071033"/>
        </a:xfrm>
        <a:prstGeom prst="roundRect">
          <a:avLst>
            <a:gd name="adj" fmla="val 10000"/>
          </a:avLst>
        </a:prstGeom>
        <a:solidFill>
          <a:schemeClr val="dk1"/>
        </a:solidFill>
        <a:ln w="254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100" b="1" kern="12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হজের ফরজ</a:t>
          </a:r>
          <a:r>
            <a:rPr lang="en-US" sz="2100" b="1" kern="12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 ও </a:t>
          </a:r>
          <a:r>
            <a:rPr lang="bn-IN" sz="2100" b="1" kern="12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ওয়াজিবসমূহ</a:t>
          </a:r>
          <a:r>
            <a:rPr lang="en-US" sz="2100" b="1" kern="12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bn-IN" sz="2100" b="1" kern="12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বর্ণনা</a:t>
          </a:r>
          <a:r>
            <a:rPr lang="en-US" sz="2100" b="1" kern="12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bn-IN" sz="2100" b="1" kern="12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করতে পারবে।</a:t>
          </a:r>
          <a:endParaRPr lang="en-US" sz="2100" kern="1200" dirty="0"/>
        </a:p>
      </dsp:txBody>
      <dsp:txXfrm>
        <a:off x="1065098" y="2562902"/>
        <a:ext cx="4946031" cy="1008295"/>
      </dsp:txXfrm>
    </dsp:sp>
    <dsp:sp modelId="{B2B84737-A514-4EEA-9A98-38E4E01EDD4E}">
      <dsp:nvSpPr>
        <dsp:cNvPr id="0" name=""/>
        <dsp:cNvSpPr/>
      </dsp:nvSpPr>
      <dsp:spPr>
        <a:xfrm>
          <a:off x="1554479" y="3797300"/>
          <a:ext cx="6217920" cy="1071033"/>
        </a:xfrm>
        <a:prstGeom prst="roundRect">
          <a:avLst>
            <a:gd name="adj" fmla="val 10000"/>
          </a:avLst>
        </a:prstGeom>
        <a:solidFill>
          <a:schemeClr val="dk1"/>
        </a:solidFill>
        <a:ln w="254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সাম্য ও বিশ্বভ্রাতৃত্ব প্রতিষ্ঠায় হজের ভূমিকা ব্যাখ্যা করতে পারবে।</a:t>
          </a:r>
        </a:p>
      </dsp:txBody>
      <dsp:txXfrm>
        <a:off x="1585848" y="3828669"/>
        <a:ext cx="4938259" cy="1008295"/>
      </dsp:txXfrm>
    </dsp:sp>
    <dsp:sp modelId="{A8298AC4-7EE5-406F-82A9-1AB810257DB6}">
      <dsp:nvSpPr>
        <dsp:cNvPr id="0" name=""/>
        <dsp:cNvSpPr/>
      </dsp:nvSpPr>
      <dsp:spPr>
        <a:xfrm>
          <a:off x="5521748" y="820314"/>
          <a:ext cx="696171" cy="696171"/>
        </a:xfrm>
        <a:prstGeom prst="downArrow">
          <a:avLst>
            <a:gd name="adj1" fmla="val 55000"/>
            <a:gd name="adj2" fmla="val 45000"/>
          </a:avLst>
        </a:prstGeom>
        <a:gradFill rotWithShape="1">
          <a:gsLst>
            <a:gs pos="0">
              <a:schemeClr val="dk1">
                <a:tint val="98000"/>
                <a:shade val="25000"/>
                <a:satMod val="250000"/>
              </a:schemeClr>
            </a:gs>
            <a:gs pos="68000">
              <a:schemeClr val="dk1">
                <a:tint val="86000"/>
                <a:satMod val="115000"/>
              </a:schemeClr>
            </a:gs>
            <a:gs pos="100000">
              <a:schemeClr val="dk1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dk1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dk1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 dirty="0"/>
        </a:p>
      </dsp:txBody>
      <dsp:txXfrm>
        <a:off x="5678386" y="820314"/>
        <a:ext cx="382895" cy="523869"/>
      </dsp:txXfrm>
    </dsp:sp>
    <dsp:sp modelId="{F410B6C6-8306-4B5F-8107-0BEEC4CF0719}">
      <dsp:nvSpPr>
        <dsp:cNvPr id="0" name=""/>
        <dsp:cNvSpPr/>
      </dsp:nvSpPr>
      <dsp:spPr>
        <a:xfrm>
          <a:off x="6042499" y="2086081"/>
          <a:ext cx="696171" cy="696171"/>
        </a:xfrm>
        <a:prstGeom prst="downArrow">
          <a:avLst>
            <a:gd name="adj1" fmla="val 55000"/>
            <a:gd name="adj2" fmla="val 45000"/>
          </a:avLst>
        </a:prstGeom>
        <a:gradFill rotWithShape="1">
          <a:gsLst>
            <a:gs pos="0">
              <a:schemeClr val="dk1">
                <a:tint val="98000"/>
                <a:shade val="25000"/>
                <a:satMod val="250000"/>
              </a:schemeClr>
            </a:gs>
            <a:gs pos="68000">
              <a:schemeClr val="dk1">
                <a:tint val="86000"/>
                <a:satMod val="115000"/>
              </a:schemeClr>
            </a:gs>
            <a:gs pos="100000">
              <a:schemeClr val="dk1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dk1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dk1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 dirty="0"/>
        </a:p>
      </dsp:txBody>
      <dsp:txXfrm>
        <a:off x="6199137" y="2086081"/>
        <a:ext cx="382895" cy="523869"/>
      </dsp:txXfrm>
    </dsp:sp>
    <dsp:sp modelId="{563DCFCD-7304-482C-A1C9-7244AC6D98AE}">
      <dsp:nvSpPr>
        <dsp:cNvPr id="0" name=""/>
        <dsp:cNvSpPr/>
      </dsp:nvSpPr>
      <dsp:spPr>
        <a:xfrm>
          <a:off x="6555477" y="3351847"/>
          <a:ext cx="696171" cy="696171"/>
        </a:xfrm>
        <a:prstGeom prst="downArrow">
          <a:avLst>
            <a:gd name="adj1" fmla="val 55000"/>
            <a:gd name="adj2" fmla="val 45000"/>
          </a:avLst>
        </a:prstGeom>
        <a:gradFill rotWithShape="1">
          <a:gsLst>
            <a:gs pos="0">
              <a:schemeClr val="dk1">
                <a:tint val="98000"/>
                <a:shade val="25000"/>
                <a:satMod val="250000"/>
              </a:schemeClr>
            </a:gs>
            <a:gs pos="68000">
              <a:schemeClr val="dk1">
                <a:tint val="86000"/>
                <a:satMod val="115000"/>
              </a:schemeClr>
            </a:gs>
            <a:gs pos="100000">
              <a:schemeClr val="dk1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dk1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dk1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 dirty="0"/>
        </a:p>
      </dsp:txBody>
      <dsp:txXfrm>
        <a:off x="6712115" y="3351847"/>
        <a:ext cx="382895" cy="5238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269D35-D2A1-447D-B2E0-7EB01AECA230}">
      <dsp:nvSpPr>
        <dsp:cNvPr id="0" name=""/>
        <dsp:cNvSpPr/>
      </dsp:nvSpPr>
      <dsp:spPr>
        <a:xfrm>
          <a:off x="0" y="1297737"/>
          <a:ext cx="6604000" cy="2266082"/>
        </a:xfrm>
        <a:prstGeom prst="rect">
          <a:avLst/>
        </a:prstGeom>
        <a:gradFill rotWithShape="1">
          <a:gsLst>
            <a:gs pos="0">
              <a:schemeClr val="dk1">
                <a:tint val="98000"/>
                <a:shade val="25000"/>
                <a:satMod val="250000"/>
              </a:schemeClr>
            </a:gs>
            <a:gs pos="68000">
              <a:schemeClr val="dk1">
                <a:tint val="86000"/>
                <a:satMod val="115000"/>
              </a:schemeClr>
            </a:gs>
            <a:gs pos="100000">
              <a:schemeClr val="dk1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dk1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dk1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শিক্ষার্থীরা ( A থেকে T পর্যন্ত ) ২০টি দলে ভাগ হয়ে হজের ফরজ এবং ওয়াজিবগুলো পরস্পরের মধ্যে আলোচনা কর।  </a:t>
          </a:r>
          <a:endParaRPr lang="en-US" sz="3200" kern="12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sp:txBody>
      <dsp:txXfrm>
        <a:off x="0" y="1297737"/>
        <a:ext cx="6604000" cy="2266082"/>
      </dsp:txXfrm>
    </dsp:sp>
    <dsp:sp modelId="{92A78B0A-3121-49FA-A4DB-54018E0BD206}">
      <dsp:nvSpPr>
        <dsp:cNvPr id="0" name=""/>
        <dsp:cNvSpPr/>
      </dsp:nvSpPr>
      <dsp:spPr>
        <a:xfrm rot="10800000">
          <a:off x="0" y="647"/>
          <a:ext cx="6604000" cy="1331080"/>
        </a:xfrm>
        <a:prstGeom prst="upArrowCallout">
          <a:avLst/>
        </a:prstGeom>
        <a:solidFill>
          <a:schemeClr val="accent5"/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শ্রেণির কাজ </a:t>
          </a:r>
        </a:p>
      </dsp:txBody>
      <dsp:txXfrm rot="10800000">
        <a:off x="0" y="647"/>
        <a:ext cx="6604000" cy="8648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514999-CEAE-460F-B17D-C6AD87353384}">
      <dsp:nvSpPr>
        <dsp:cNvPr id="0" name=""/>
        <dsp:cNvSpPr/>
      </dsp:nvSpPr>
      <dsp:spPr>
        <a:xfrm>
          <a:off x="1115033" y="144547"/>
          <a:ext cx="3886200" cy="3452616"/>
        </a:xfrm>
        <a:prstGeom prst="triangl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3A4E9A-7331-40F9-A517-0BE167EA2494}">
      <dsp:nvSpPr>
        <dsp:cNvPr id="0" name=""/>
        <dsp:cNvSpPr/>
      </dsp:nvSpPr>
      <dsp:spPr>
        <a:xfrm>
          <a:off x="990621" y="388999"/>
          <a:ext cx="4082695" cy="690711"/>
        </a:xfrm>
        <a:prstGeom prst="roundRect">
          <a:avLst/>
        </a:prstGeom>
        <a:solidFill>
          <a:schemeClr val="dk1"/>
        </a:solidFill>
        <a:ln w="254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00FF00"/>
              </a:solidFill>
              <a:latin typeface="NikoshBAN" pitchFamily="2" charset="0"/>
              <a:cs typeface="NikoshBAN" pitchFamily="2" charset="0"/>
            </a:rPr>
            <a:t>হজ কোন প্রকারের ইবাদত?</a:t>
          </a:r>
        </a:p>
      </dsp:txBody>
      <dsp:txXfrm>
        <a:off x="1024339" y="422717"/>
        <a:ext cx="4015259" cy="623275"/>
      </dsp:txXfrm>
    </dsp:sp>
    <dsp:sp modelId="{2B6C2F8F-8DE4-4279-9004-522C0B7FD1A5}">
      <dsp:nvSpPr>
        <dsp:cNvPr id="0" name=""/>
        <dsp:cNvSpPr/>
      </dsp:nvSpPr>
      <dsp:spPr>
        <a:xfrm>
          <a:off x="990621" y="1166049"/>
          <a:ext cx="4082695" cy="690711"/>
        </a:xfrm>
        <a:prstGeom prst="roundRect">
          <a:avLst/>
        </a:prstGeom>
        <a:solidFill>
          <a:schemeClr val="dk1"/>
        </a:solidFill>
        <a:ln w="254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solidFill>
                <a:srgbClr val="00FF00"/>
              </a:solidFill>
              <a:latin typeface="NikoshBAN" pitchFamily="2" charset="0"/>
              <a:cs typeface="NikoshBAN" pitchFamily="2" charset="0"/>
            </a:rPr>
            <a:t>হজ</a:t>
          </a:r>
          <a:r>
            <a:rPr lang="en-US" sz="2400" kern="1200" dirty="0" smtClean="0">
              <a:solidFill>
                <a:srgbClr val="00FF00"/>
              </a:solidFill>
              <a:latin typeface="NikoshBAN" pitchFamily="2" charset="0"/>
              <a:cs typeface="NikoshBAN" pitchFamily="2" charset="0"/>
            </a:rPr>
            <a:t> কাকে বলে? </a:t>
          </a:r>
          <a:endParaRPr lang="en-US" sz="2400" kern="1200" dirty="0"/>
        </a:p>
      </dsp:txBody>
      <dsp:txXfrm>
        <a:off x="1024339" y="1199767"/>
        <a:ext cx="4015259" cy="623275"/>
      </dsp:txXfrm>
    </dsp:sp>
    <dsp:sp modelId="{68B689EF-53E7-4199-B5B5-4D33A720BEF9}">
      <dsp:nvSpPr>
        <dsp:cNvPr id="0" name=""/>
        <dsp:cNvSpPr/>
      </dsp:nvSpPr>
      <dsp:spPr>
        <a:xfrm>
          <a:off x="990609" y="1943100"/>
          <a:ext cx="4042658" cy="690711"/>
        </a:xfrm>
        <a:prstGeom prst="roundRect">
          <a:avLst/>
        </a:prstGeom>
        <a:solidFill>
          <a:schemeClr val="dk1"/>
        </a:solidFill>
        <a:ln w="254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00FF00"/>
              </a:solidFill>
              <a:latin typeface="NikoshBAN" pitchFamily="2" charset="0"/>
              <a:cs typeface="NikoshBAN" pitchFamily="2" charset="0"/>
            </a:rPr>
            <a:t>হজের ফরজ কয়টি ও কী কী? </a:t>
          </a:r>
        </a:p>
      </dsp:txBody>
      <dsp:txXfrm>
        <a:off x="1024327" y="1976818"/>
        <a:ext cx="3975222" cy="623275"/>
      </dsp:txXfrm>
    </dsp:sp>
    <dsp:sp modelId="{4A42AB6B-9CD4-4450-87D1-D2DB18E6D737}">
      <dsp:nvSpPr>
        <dsp:cNvPr id="0" name=""/>
        <dsp:cNvSpPr/>
      </dsp:nvSpPr>
      <dsp:spPr>
        <a:xfrm>
          <a:off x="990621" y="2729975"/>
          <a:ext cx="4063144" cy="690711"/>
        </a:xfrm>
        <a:prstGeom prst="roundRect">
          <a:avLst/>
        </a:prstGeom>
        <a:solidFill>
          <a:schemeClr val="dk1"/>
        </a:solidFill>
        <a:ln w="254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00FF00"/>
              </a:solidFill>
              <a:latin typeface="NikoshBAN" pitchFamily="2" charset="0"/>
              <a:cs typeface="NikoshBAN" pitchFamily="2" charset="0"/>
            </a:rPr>
            <a:t>হজের ৭টি ওয়াজিব বল।</a:t>
          </a:r>
        </a:p>
      </dsp:txBody>
      <dsp:txXfrm>
        <a:off x="1024339" y="2763693"/>
        <a:ext cx="3995708" cy="6232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BFD71E-C5BC-4B79-AADD-810EF23EC3DE}">
      <dsp:nvSpPr>
        <dsp:cNvPr id="0" name=""/>
        <dsp:cNvSpPr/>
      </dsp:nvSpPr>
      <dsp:spPr>
        <a:xfrm>
          <a:off x="0" y="1170624"/>
          <a:ext cx="7493000" cy="3162300"/>
        </a:xfrm>
        <a:prstGeom prst="rect">
          <a:avLst/>
        </a:prstGeom>
        <a:gradFill rotWithShape="1">
          <a:gsLst>
            <a:gs pos="0">
              <a:schemeClr val="dk1">
                <a:tint val="98000"/>
                <a:shade val="25000"/>
                <a:satMod val="250000"/>
              </a:schemeClr>
            </a:gs>
            <a:gs pos="68000">
              <a:schemeClr val="dk1">
                <a:tint val="86000"/>
                <a:satMod val="115000"/>
              </a:schemeClr>
            </a:gs>
            <a:gs pos="100000">
              <a:schemeClr val="dk1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dk1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dk1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320040" tIns="320040" rIns="320040" bIns="32004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হ</a:t>
          </a:r>
          <a:r>
            <a:rPr lang="bn-IN" sz="4500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জের তাৎপর্য ও ফজিলত </a:t>
          </a:r>
          <a:r>
            <a:rPr lang="en-US" sz="4500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সম্পর্কে ১০টি বাক্য খাতায় লিখে আনবে।</a:t>
          </a:r>
          <a:endParaRPr lang="en-US" sz="4500" kern="12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sp:txBody>
      <dsp:txXfrm>
        <a:off x="0" y="1170624"/>
        <a:ext cx="7493000" cy="3162300"/>
      </dsp:txXfrm>
    </dsp:sp>
    <dsp:sp modelId="{34F683EA-907F-4A42-B694-CB2160FFA0A2}">
      <dsp:nvSpPr>
        <dsp:cNvPr id="0" name=""/>
        <dsp:cNvSpPr/>
      </dsp:nvSpPr>
      <dsp:spPr>
        <a:xfrm rot="10800000">
          <a:off x="0" y="83571"/>
          <a:ext cx="7493000" cy="1216050"/>
        </a:xfrm>
        <a:prstGeom prst="upArrowCallout">
          <a:avLst/>
        </a:prstGeom>
        <a:gradFill rotWithShape="1">
          <a:gsLst>
            <a:gs pos="0">
              <a:schemeClr val="dk1">
                <a:tint val="98000"/>
                <a:shade val="25000"/>
                <a:satMod val="250000"/>
              </a:schemeClr>
            </a:gs>
            <a:gs pos="68000">
              <a:schemeClr val="dk1">
                <a:tint val="86000"/>
                <a:satMod val="115000"/>
              </a:schemeClr>
            </a:gs>
            <a:gs pos="100000">
              <a:schemeClr val="dk1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dk1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dk1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rPr>
            <a:t>বাড়ির কাজ</a:t>
          </a:r>
        </a:p>
      </dsp:txBody>
      <dsp:txXfrm rot="10800000">
        <a:off x="0" y="83571"/>
        <a:ext cx="7493000" cy="7901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CE9E7-67DF-4248-B800-08366C065EA3}" type="datetimeFigureOut">
              <a:rPr lang="en-US" smtClean="0"/>
              <a:pPr/>
              <a:t>10/21/2019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F1F51-4DA5-4F7E-A7C0-77FCFA31CA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6025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5" algn="l" defTabSz="9143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30" algn="l" defTabSz="9143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95" algn="l" defTabSz="9143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60" algn="l" defTabSz="9143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25" algn="l" defTabSz="9143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90" algn="l" defTabSz="9143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55" algn="l" defTabSz="9143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20" algn="l" defTabSz="9143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F1F51-4DA5-4F7E-A7C0-77FCFA31CA4D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77852" y="1371600"/>
            <a:ext cx="8505953" cy="1828800"/>
          </a:xfrm>
          <a:ln>
            <a:noFill/>
          </a:ln>
        </p:spPr>
        <p:txBody>
          <a:bodyPr vert="horz" tIns="0" rIns="18287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77850" y="3228536"/>
            <a:ext cx="8509254" cy="1752600"/>
          </a:xfrm>
        </p:spPr>
        <p:txBody>
          <a:bodyPr lIns="0" rIns="18287"/>
          <a:lstStyle>
            <a:lvl1pPr marL="0" marR="45716" indent="0" algn="r">
              <a:buNone/>
              <a:defRPr>
                <a:solidFill>
                  <a:schemeClr val="tx1"/>
                </a:solidFill>
              </a:defRPr>
            </a:lvl1pPr>
            <a:lvl2pPr marL="457165" indent="0" algn="ctr">
              <a:buNone/>
            </a:lvl2pPr>
            <a:lvl3pPr marL="914330" indent="0" algn="ctr">
              <a:buNone/>
            </a:lvl3pPr>
            <a:lvl4pPr marL="1371495" indent="0" algn="ctr">
              <a:buNone/>
            </a:lvl4pPr>
            <a:lvl5pPr marL="1828660" indent="0" algn="ctr">
              <a:buNone/>
            </a:lvl5pPr>
            <a:lvl6pPr marL="2285825" indent="0" algn="ctr">
              <a:buNone/>
            </a:lvl6pPr>
            <a:lvl7pPr marL="2742990" indent="0" algn="ctr">
              <a:buNone/>
            </a:lvl7pPr>
            <a:lvl8pPr marL="3200155" indent="0" algn="ctr">
              <a:buNone/>
            </a:lvl8pPr>
            <a:lvl9pPr marL="365732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4AA0-E254-4695-830C-9387CAA9EC71}" type="datetimeFigureOut">
              <a:rPr lang="en-US" smtClean="0"/>
              <a:pPr/>
              <a:t>10/21/2019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4967-C86F-46D5-A82C-27AA34EEEF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4AA0-E254-4695-830C-9387CAA9EC71}" type="datetimeFigureOut">
              <a:rPr lang="en-US" smtClean="0"/>
              <a:pPr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4967-C86F-46D5-A82C-27AA34EEEF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914402"/>
            <a:ext cx="222885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914402"/>
            <a:ext cx="652145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4AA0-E254-4695-830C-9387CAA9EC71}" type="datetimeFigureOut">
              <a:rPr lang="en-US" smtClean="0"/>
              <a:pPr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4967-C86F-46D5-A82C-27AA34EEEF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4AA0-E254-4695-830C-9387CAA9EC71}" type="datetimeFigureOut">
              <a:rPr lang="en-US" smtClean="0"/>
              <a:pPr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4967-C86F-46D5-A82C-27AA34EEEF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548" y="1316736"/>
            <a:ext cx="84201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4548" y="2704668"/>
            <a:ext cx="8420100" cy="1509712"/>
          </a:xfrm>
        </p:spPr>
        <p:txBody>
          <a:bodyPr lIns="45716" rIns="45716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4AA0-E254-4695-830C-9387CAA9EC71}" type="datetimeFigureOut">
              <a:rPr lang="en-US" smtClean="0"/>
              <a:pPr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4967-C86F-46D5-A82C-27AA34EEEF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704088"/>
            <a:ext cx="8915401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2" y="1920085"/>
            <a:ext cx="4375149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2" y="1920085"/>
            <a:ext cx="4375149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4AA0-E254-4695-830C-9387CAA9EC71}" type="datetimeFigureOut">
              <a:rPr lang="en-US" smtClean="0"/>
              <a:pPr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4967-C86F-46D5-A82C-27AA34EEEF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704088"/>
            <a:ext cx="8915401" cy="1143000"/>
          </a:xfrm>
        </p:spPr>
        <p:txBody>
          <a:bodyPr tIns="45716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855248"/>
            <a:ext cx="4376870" cy="659352"/>
          </a:xfrm>
        </p:spPr>
        <p:txBody>
          <a:bodyPr lIns="45716" tIns="0" rIns="45716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8" y="1859758"/>
            <a:ext cx="4378590" cy="654842"/>
          </a:xfrm>
        </p:spPr>
        <p:txBody>
          <a:bodyPr lIns="45716" tIns="0" rIns="45716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2514604"/>
            <a:ext cx="437687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8" y="2514604"/>
            <a:ext cx="437859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4AA0-E254-4695-830C-9387CAA9EC71}" type="datetimeFigureOut">
              <a:rPr lang="en-US" smtClean="0"/>
              <a:pPr/>
              <a:t>10/21/2019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4967-C86F-46D5-A82C-27AA34EEEF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704088"/>
            <a:ext cx="8997950" cy="1143000"/>
          </a:xfrm>
        </p:spPr>
        <p:txBody>
          <a:bodyPr vert="horz" tIns="45716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4AA0-E254-4695-830C-9387CAA9EC71}" type="datetimeFigureOut">
              <a:rPr lang="en-US" smtClean="0"/>
              <a:pPr/>
              <a:t>10/21/2019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4967-C86F-46D5-A82C-27AA34EEEF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4AA0-E254-4695-830C-9387CAA9EC71}" type="datetimeFigureOut">
              <a:rPr lang="en-US" smtClean="0"/>
              <a:pPr/>
              <a:t>10/21/2019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4967-C86F-46D5-A82C-27AA34EEEF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2" y="514352"/>
            <a:ext cx="2971801" cy="1162051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42952" y="1676400"/>
            <a:ext cx="2971801" cy="4572000"/>
          </a:xfrm>
        </p:spPr>
        <p:txBody>
          <a:bodyPr lIns="18287" rIns="18287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72972" y="1676400"/>
            <a:ext cx="5537729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4AA0-E254-4695-830C-9387CAA9EC71}" type="datetimeFigureOut">
              <a:rPr lang="en-US" smtClean="0"/>
              <a:pPr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4967-C86F-46D5-A82C-27AA34EEEF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429566" y="1108078"/>
            <a:ext cx="569595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671145" y="5359769"/>
            <a:ext cx="168402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177001"/>
            <a:ext cx="2397252" cy="1582621"/>
          </a:xfrm>
        </p:spPr>
        <p:txBody>
          <a:bodyPr vert="horz" lIns="45716" tIns="45716" rIns="45716" bIns="45716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404" y="2828785"/>
            <a:ext cx="2393949" cy="2179320"/>
          </a:xfrm>
        </p:spPr>
        <p:txBody>
          <a:bodyPr lIns="64003" rIns="45716" bIns="45716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4AA0-E254-4695-830C-9387CAA9EC71}" type="datetimeFigureOut">
              <a:rPr lang="en-US" smtClean="0"/>
              <a:pPr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50300" y="6356357"/>
            <a:ext cx="660400" cy="365125"/>
          </a:xfrm>
        </p:spPr>
        <p:txBody>
          <a:bodyPr/>
          <a:lstStyle/>
          <a:p>
            <a:fld id="{2DF44967-C86F-46D5-A82C-27AA34EEEF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776276" y="1199518"/>
            <a:ext cx="500253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0318" y="5816606"/>
            <a:ext cx="992663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3" tIns="45716" rIns="91433" bIns="45716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746625" y="6219826"/>
            <a:ext cx="5159375" cy="63817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3" tIns="45716" rIns="91433" bIns="45716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0318" y="-7142"/>
            <a:ext cx="992663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3" tIns="45716" rIns="91433" bIns="45716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746625" y="-7143"/>
            <a:ext cx="5159375" cy="63817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3" tIns="45716" rIns="91433" bIns="45716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95302" y="704088"/>
            <a:ext cx="8915401" cy="1143000"/>
          </a:xfrm>
          <a:prstGeom prst="rect">
            <a:avLst/>
          </a:prstGeom>
        </p:spPr>
        <p:txBody>
          <a:bodyPr vert="horz" lIns="0" tIns="45716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95302" y="1935480"/>
            <a:ext cx="8915401" cy="4389120"/>
          </a:xfrm>
          <a:prstGeom prst="rect">
            <a:avLst/>
          </a:prstGeom>
        </p:spPr>
        <p:txBody>
          <a:bodyPr vert="horz" lIns="91433" tIns="45716" rIns="91433" bIns="45716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95300" y="6356357"/>
            <a:ext cx="2311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3D4AA0-E254-4695-830C-9387CAA9EC71}" type="datetimeFigureOut">
              <a:rPr lang="en-US" smtClean="0"/>
              <a:pPr/>
              <a:t>10/21/2019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889250" y="6356357"/>
            <a:ext cx="3632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585200" y="6356357"/>
            <a:ext cx="8255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F44967-C86F-46D5-A82C-27AA34EEEFE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20601" y="202408"/>
            <a:ext cx="9945594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299" indent="-274299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31" indent="-246869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0" indent="-246869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629" indent="-21029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929" indent="-21029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228" indent="-21029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094" indent="-182866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393" indent="-182866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691" indent="-182866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5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2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gif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microsoft.com/office/2007/relationships/diagramDrawing" Target="../diagrams/drawing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3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609600"/>
            <a:ext cx="8375978" cy="5867400"/>
          </a:xfrm>
          <a:prstGeom prst="roundRect">
            <a:avLst/>
          </a:prstGeom>
          <a:ln>
            <a:solidFill>
              <a:srgbClr val="7030A0"/>
            </a:solidFill>
          </a:ln>
        </p:spPr>
      </p:pic>
      <p:sp>
        <p:nvSpPr>
          <p:cNvPr id="7" name="Rectangle 6"/>
          <p:cNvSpPr/>
          <p:nvPr/>
        </p:nvSpPr>
        <p:spPr>
          <a:xfrm rot="20607997">
            <a:off x="1682405" y="1656136"/>
            <a:ext cx="6276157" cy="3631755"/>
          </a:xfrm>
          <a:prstGeom prst="rect">
            <a:avLst/>
          </a:prstGeom>
          <a:noFill/>
        </p:spPr>
        <p:txBody>
          <a:bodyPr wrap="square" lIns="91433" tIns="45716" rIns="91433" bIns="45716">
            <a:spAutoFit/>
          </a:bodyPr>
          <a:lstStyle/>
          <a:p>
            <a:pPr algn="ctr"/>
            <a:r>
              <a:rPr lang="en-US" sz="115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সবাইকে </a:t>
            </a:r>
            <a:r>
              <a:rPr lang="bn-IN" sz="115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স্বাগতম</a:t>
            </a:r>
            <a:endParaRPr lang="en-US" sz="115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381001"/>
            <a:ext cx="5715000" cy="58476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33" tIns="45716" rIns="91433" bIns="45716" rtlCol="0">
            <a:spAutoFit/>
          </a:bodyPr>
          <a:lstStyle/>
          <a:p>
            <a:pPr algn="ctr"/>
            <a:r>
              <a:rPr lang="bn-IN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হজের </a:t>
            </a:r>
            <a:r>
              <a:rPr lang="en-US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৭ </a:t>
            </a:r>
            <a:r>
              <a:rPr lang="bn-IN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টি ওয়াজিব</a:t>
            </a:r>
            <a:endParaRPr lang="en-US" sz="32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minai.jp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1828800" y="1752600"/>
            <a:ext cx="6035323" cy="3581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00200" y="5877588"/>
            <a:ext cx="6477000" cy="52321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lIns="91433" tIns="45716" rIns="91433" bIns="45716" rtlCol="0">
            <a:spAutoFit/>
          </a:bodyPr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১) মুযদালিফায় অবস্থান করা।</a:t>
            </a:r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40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0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600201"/>
            <a:ext cx="4451580" cy="2133599"/>
          </a:xfrm>
          <a:prstGeom prst="rect">
            <a:avLst/>
          </a:prstGeom>
        </p:spPr>
      </p:pic>
      <p:pic>
        <p:nvPicPr>
          <p:cNvPr id="3" name="Picture 2" descr="4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00653" y="1447800"/>
            <a:ext cx="4422320" cy="2286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66800" y="5410200"/>
            <a:ext cx="7467600" cy="5232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lIns="91433" tIns="45716" rIns="91433" bIns="45716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IN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) সাফা ও মারওয়া পাহাড়ের মাঝখানে দৌ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ঁ</a:t>
            </a:r>
            <a:r>
              <a:rPr lang="bn-IN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ড়ানো।</a:t>
            </a:r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381001"/>
            <a:ext cx="5715000" cy="58476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33" tIns="45716" rIns="91433" bIns="45716" rtlCol="0">
            <a:spAutoFit/>
          </a:bodyPr>
          <a:lstStyle/>
          <a:p>
            <a:pPr algn="ctr"/>
            <a:r>
              <a:rPr lang="bn-IN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হজের ওয়াজিব</a:t>
            </a:r>
            <a:endParaRPr lang="en-US" sz="32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40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40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0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.jp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98025" y="1066800"/>
            <a:ext cx="4627747" cy="2362200"/>
          </a:xfrm>
          <a:prstGeom prst="rect">
            <a:avLst/>
          </a:prstGeom>
        </p:spPr>
      </p:pic>
      <p:pic>
        <p:nvPicPr>
          <p:cNvPr id="3" name="Picture 2" descr="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1066801"/>
            <a:ext cx="4928538" cy="2362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4000" y="4186543"/>
            <a:ext cx="6400800" cy="52321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 lIns="91433" tIns="45716" rIns="91433" bIns="45716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৩ </a:t>
            </a:r>
            <a:r>
              <a:rPr lang="bn-IN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) শয়তানকে কংকর নিক্ষেপ করা।</a:t>
            </a:r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228600"/>
            <a:ext cx="5715000" cy="58476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33" tIns="45716" rIns="91433" bIns="45716" rtlCol="0">
            <a:spAutoFit/>
          </a:bodyPr>
          <a:lstStyle/>
          <a:p>
            <a:pPr algn="ctr"/>
            <a:r>
              <a:rPr lang="bn-IN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হজের ওয়াজিব</a:t>
            </a:r>
            <a:endParaRPr lang="en-US" sz="32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9052" y="1295400"/>
            <a:ext cx="7016748" cy="3886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0" y="5344188"/>
            <a:ext cx="3581400" cy="52321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 lIns="91433" tIns="45716" rIns="91433" bIns="45716" rtlCol="0">
            <a:spAutoFit/>
          </a:bodyPr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৪) তাওয়াফে বিদা। </a:t>
            </a:r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381001"/>
            <a:ext cx="5715000" cy="58476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33" tIns="45716" rIns="91433" bIns="45716" rtlCol="0">
            <a:spAutoFit/>
          </a:bodyPr>
          <a:lstStyle/>
          <a:p>
            <a:pPr algn="ctr"/>
            <a:r>
              <a:rPr lang="bn-IN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হজের ওয়াজিব</a:t>
            </a:r>
            <a:endParaRPr lang="en-US" sz="32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1219200"/>
            <a:ext cx="7664116" cy="4114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24200" y="5648988"/>
            <a:ext cx="3962400" cy="52321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 lIns="91433" tIns="45716" rIns="91433" bIns="45716" rtlCol="0">
            <a:spAutoFit/>
          </a:bodyPr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৫) মাথা মুড়ানো।</a:t>
            </a:r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381001"/>
            <a:ext cx="5715000" cy="58476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33" tIns="45716" rIns="91433" bIns="45716" rtlCol="0">
            <a:spAutoFit/>
          </a:bodyPr>
          <a:lstStyle/>
          <a:p>
            <a:pPr algn="ctr"/>
            <a:r>
              <a:rPr lang="bn-IN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হজের ওয়াজিব</a:t>
            </a:r>
            <a:endParaRPr lang="en-US" sz="32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5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1828800"/>
            <a:ext cx="3487957" cy="2209800"/>
          </a:xfrm>
          <a:prstGeom prst="rect">
            <a:avLst/>
          </a:prstGeom>
        </p:spPr>
      </p:pic>
      <p:pic>
        <p:nvPicPr>
          <p:cNvPr id="4" name="Picture 3" descr="5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17923" y="1752600"/>
            <a:ext cx="3735053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02003" y="4648200"/>
            <a:ext cx="2946397" cy="738656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 lIns="91433" tIns="45716" rIns="91433" bIns="45716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IN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৬) কুরবানি করা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76600" y="5715000"/>
            <a:ext cx="2971800" cy="533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৭) দম দেওয়া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381001"/>
            <a:ext cx="5715000" cy="58476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33" tIns="45716" rIns="91433" bIns="45716" rtlCol="0">
            <a:spAutoFit/>
          </a:bodyPr>
          <a:lstStyle/>
          <a:p>
            <a:pPr algn="ctr"/>
            <a:r>
              <a:rPr lang="bn-IN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হজের ওয়াজিব</a:t>
            </a:r>
            <a:endParaRPr lang="en-US" sz="32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431423"/>
            <a:ext cx="9753600" cy="58169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সাম্য ও বিশ্বভ্রাতৃত্ব প্রতিষ্ঠায় হজের ভূমিকা-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হজের মহাসম্মেলনে পৃথিবীর সব শ্রেণির মানুষ এসে সমবেত হয়।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বিভিন্ন দেশ থেকে আসা হাজিদের শারীরিক অবকাঠামো, ভাষা ও সংস্কৃতি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ভিন্ন কিন্তু হজে এসে সবাই একই ধরনের কাপড় পরিধান করে।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সবার মুখের একই ধ্বনিতে আকাশ বাতাস মুখরিত করে তোলে।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মক্কা মদিনায় একত্র হয়ে একই ইমামের পেছনে নামায আদায় করে।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বিশ্বশান্তি স্থাপনে এবং জাতিসমূহের পারস্পরিক দ্বন্দ্ব, কলহ মিটিয়ে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ভালোবাসা, বন্ধুত্ব স্থাপনের বিশেষ সুযোগ পায়।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ফলে মুসলিম জনতা ভাষা, জাতি, দেশ ও গোত্রের কৃত্রিম বৈষম্য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ভেঙে দিয়ে বিশ্বভ্রাতৃত্ব স্থাপনের বিরাট সুযোগ পায়। 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4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4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4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4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60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6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600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6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600" decel="10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6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600" decel="100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6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600" decel="100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600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00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00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600" decel="100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600" decel="100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00" decel="100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00" decel="100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600" decel="100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600" decel="100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00" decel="100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00" decel="100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600" decel="100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600" decel="100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00" decel="100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00" decel="100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="" xmlns:p14="http://schemas.microsoft.com/office/powerpoint/2010/main" val="3596712849"/>
              </p:ext>
            </p:extLst>
          </p:nvPr>
        </p:nvGraphicFramePr>
        <p:xfrm>
          <a:off x="838200" y="1921933"/>
          <a:ext cx="7772400" cy="3564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600200" y="2743200"/>
          <a:ext cx="58674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oup 8"/>
          <p:cNvGrpSpPr/>
          <p:nvPr/>
        </p:nvGrpSpPr>
        <p:grpSpPr>
          <a:xfrm>
            <a:off x="1676400" y="304800"/>
            <a:ext cx="6400800" cy="2209800"/>
            <a:chOff x="1338308" y="929900"/>
            <a:chExt cx="5867401" cy="1441381"/>
          </a:xfrm>
        </p:grpSpPr>
        <p:grpSp>
          <p:nvGrpSpPr>
            <p:cNvPr id="9" name="Group 9"/>
            <p:cNvGrpSpPr/>
            <p:nvPr/>
          </p:nvGrpSpPr>
          <p:grpSpPr>
            <a:xfrm>
              <a:off x="1338308" y="929900"/>
              <a:ext cx="5867401" cy="1441380"/>
              <a:chOff x="1371600" y="1147399"/>
              <a:chExt cx="6453882" cy="2213718"/>
            </a:xfrm>
          </p:grpSpPr>
          <p:pic>
            <p:nvPicPr>
              <p:cNvPr id="11" name="Picture 3" descr="C:\Documents and Settings\Lab 47\My Documents\My Pictures\New Folder (2)\Teacher_4.gif"/>
              <p:cNvPicPr>
                <a:picLocks noChangeAspect="1" noChangeArrowheads="1" noCrop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880609" y="1147399"/>
                <a:ext cx="1074800" cy="1827161"/>
              </a:xfrm>
              <a:prstGeom prst="rect">
                <a:avLst/>
              </a:prstGeom>
              <a:noFill/>
            </p:spPr>
          </p:pic>
          <p:pic>
            <p:nvPicPr>
              <p:cNvPr id="12" name="Picture 2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71210" y="1371600"/>
                <a:ext cx="2954272" cy="1989517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  <a:scene3d>
                <a:camera prst="perspectiveHeroicExtremeLeftFacing"/>
                <a:lightRig rig="threePt" dir="t"/>
              </a:scene3d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" name="Picture 3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71600" y="1447800"/>
                <a:ext cx="2432810" cy="1725121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  <a:scene3d>
                <a:camera prst="isometricOffAxis1Right"/>
                <a:lightRig rig="threePt" dir="t"/>
              </a:scene3d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cxnSp>
          <p:nvCxnSpPr>
            <p:cNvPr id="10" name="Straight Connector 9"/>
            <p:cNvCxnSpPr/>
            <p:nvPr/>
          </p:nvCxnSpPr>
          <p:spPr>
            <a:xfrm>
              <a:off x="2379373" y="2362200"/>
              <a:ext cx="3411827" cy="9081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 rot="18501494">
            <a:off x="-331715" y="668474"/>
            <a:ext cx="253538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bn-BD" sz="4400" b="1" dirty="0">
                <a:ln w="1905"/>
                <a:gradFill>
                  <a:gsLst>
                    <a:gs pos="0">
                      <a:srgbClr val="7D3C4A">
                        <a:shade val="20000"/>
                        <a:satMod val="200000"/>
                      </a:srgbClr>
                    </a:gs>
                    <a:gs pos="78000">
                      <a:srgbClr val="7D3C4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D3C4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54114"/>
            <a:ext cx="335280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712CAA"/>
                </a:solidFill>
                <a:latin typeface="NikoshBAN"/>
                <a:cs typeface="NikoshBAN" pitchFamily="2" charset="0"/>
              </a:rPr>
              <a:t>মূল্যায়ন  </a:t>
            </a:r>
            <a:endParaRPr lang="en-US" sz="4000" b="1" dirty="0">
              <a:solidFill>
                <a:srgbClr val="712CAA"/>
              </a:solidFill>
              <a:latin typeface="NikoshBAN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77838" y="990600"/>
            <a:ext cx="2592376" cy="5539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হজ শব্দের অর্থ কী?</a:t>
            </a:r>
          </a:p>
        </p:txBody>
      </p:sp>
      <p:sp>
        <p:nvSpPr>
          <p:cNvPr id="5" name="Oval 4"/>
          <p:cNvSpPr/>
          <p:nvPr/>
        </p:nvSpPr>
        <p:spPr>
          <a:xfrm>
            <a:off x="228600" y="1650617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ক</a:t>
            </a:r>
            <a:endParaRPr lang="en-US" dirty="0">
              <a:latin typeface="NikoshBAN"/>
            </a:endParaRPr>
          </a:p>
        </p:txBody>
      </p:sp>
      <p:sp>
        <p:nvSpPr>
          <p:cNvPr id="6" name="Oval 5"/>
          <p:cNvSpPr/>
          <p:nvPr/>
        </p:nvSpPr>
        <p:spPr>
          <a:xfrm>
            <a:off x="3200400" y="1676400"/>
            <a:ext cx="5334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খ </a:t>
            </a:r>
            <a:endParaRPr lang="en-US" dirty="0">
              <a:latin typeface="NikoshBAN"/>
            </a:endParaRPr>
          </a:p>
        </p:txBody>
      </p:sp>
      <p:sp>
        <p:nvSpPr>
          <p:cNvPr id="7" name="Oval 6"/>
          <p:cNvSpPr/>
          <p:nvPr/>
        </p:nvSpPr>
        <p:spPr>
          <a:xfrm>
            <a:off x="6553200" y="1676400"/>
            <a:ext cx="533400" cy="48298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গ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1676400"/>
            <a:ext cx="2057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বিরত থাকা </a:t>
            </a:r>
            <a:endParaRPr lang="en-US" dirty="0">
              <a:latin typeface="NikoshB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62800" y="16764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দোয়া করা </a:t>
            </a:r>
            <a:endParaRPr lang="en-US" dirty="0">
              <a:latin typeface="NikoshB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26710" y="1702183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সংকল্প করা </a:t>
            </a:r>
            <a:endParaRPr lang="en-US" dirty="0">
              <a:latin typeface="NikoshBAN"/>
            </a:endParaRPr>
          </a:p>
        </p:txBody>
      </p:sp>
      <p:sp>
        <p:nvSpPr>
          <p:cNvPr id="11" name="L-Shape 10"/>
          <p:cNvSpPr/>
          <p:nvPr/>
        </p:nvSpPr>
        <p:spPr>
          <a:xfrm rot="19343143">
            <a:off x="3009772" y="1503706"/>
            <a:ext cx="724507" cy="371171"/>
          </a:xfrm>
          <a:prstGeom prst="corne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28600" y="3124200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ক</a:t>
            </a:r>
            <a:endParaRPr lang="en-US" dirty="0">
              <a:latin typeface="NikoshBAN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276600" y="3048000"/>
            <a:ext cx="5334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খ </a:t>
            </a:r>
            <a:endParaRPr lang="en-US" dirty="0">
              <a:latin typeface="NikoshBAN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553200" y="3124200"/>
            <a:ext cx="5334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গ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14400" y="3124200"/>
            <a:ext cx="2057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আরবি </a:t>
            </a:r>
            <a:endParaRPr lang="en-US" dirty="0">
              <a:latin typeface="NikoshBAN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62800" y="31242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ফার্সি </a:t>
            </a:r>
            <a:endParaRPr lang="en-US" dirty="0">
              <a:latin typeface="NikoshBAN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86200" y="31242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উর্দু </a:t>
            </a:r>
            <a:endParaRPr lang="en-US" dirty="0">
              <a:latin typeface="NikoshBAN"/>
            </a:endParaRPr>
          </a:p>
        </p:txBody>
      </p:sp>
      <p:sp>
        <p:nvSpPr>
          <p:cNvPr id="18" name="L-Shape 17"/>
          <p:cNvSpPr/>
          <p:nvPr/>
        </p:nvSpPr>
        <p:spPr>
          <a:xfrm rot="19343143">
            <a:off x="175851" y="2958672"/>
            <a:ext cx="828311" cy="358940"/>
          </a:xfrm>
          <a:prstGeom prst="corne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581400" y="2362200"/>
            <a:ext cx="3124200" cy="5539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হজ কোন ধরনের শব্দ?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429000" y="3789402"/>
            <a:ext cx="3124200" cy="5539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হজের ফরজ কয়টি?</a:t>
            </a:r>
          </a:p>
        </p:txBody>
      </p:sp>
      <p:sp>
        <p:nvSpPr>
          <p:cNvPr id="21" name="Oval 20"/>
          <p:cNvSpPr/>
          <p:nvPr/>
        </p:nvSpPr>
        <p:spPr>
          <a:xfrm>
            <a:off x="228600" y="4572000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ক</a:t>
            </a:r>
            <a:endParaRPr lang="en-US" dirty="0">
              <a:latin typeface="NikoshBAN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14400" y="4572000"/>
            <a:ext cx="213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৫টি </a:t>
            </a:r>
            <a:endParaRPr lang="en-US" dirty="0">
              <a:latin typeface="NikoshBAN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276600" y="4572000"/>
            <a:ext cx="5334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খ </a:t>
            </a:r>
            <a:endParaRPr lang="en-US" dirty="0">
              <a:latin typeface="NikoshBAN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886200" y="45720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৪টি </a:t>
            </a:r>
            <a:endParaRPr lang="en-US" dirty="0">
              <a:latin typeface="NikoshBAN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6553200" y="4572000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গ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239000" y="45720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৩টি  </a:t>
            </a:r>
            <a:endParaRPr lang="en-US" dirty="0">
              <a:latin typeface="NikoshBAN"/>
            </a:endParaRPr>
          </a:p>
        </p:txBody>
      </p:sp>
      <p:sp>
        <p:nvSpPr>
          <p:cNvPr id="27" name="L-Shape 26"/>
          <p:cNvSpPr/>
          <p:nvPr/>
        </p:nvSpPr>
        <p:spPr>
          <a:xfrm rot="19343143">
            <a:off x="6576650" y="4406472"/>
            <a:ext cx="828311" cy="358940"/>
          </a:xfrm>
          <a:prstGeom prst="corne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2895600" y="5313402"/>
            <a:ext cx="3733800" cy="5539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হজ ইসলামের কত তম স্তম্ভ?</a:t>
            </a:r>
          </a:p>
        </p:txBody>
      </p:sp>
      <p:sp>
        <p:nvSpPr>
          <p:cNvPr id="30" name="Oval 29"/>
          <p:cNvSpPr/>
          <p:nvPr/>
        </p:nvSpPr>
        <p:spPr>
          <a:xfrm>
            <a:off x="228600" y="6096000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ক</a:t>
            </a:r>
            <a:endParaRPr lang="en-US" dirty="0">
              <a:latin typeface="NikoshBAN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90600" y="6096000"/>
            <a:ext cx="213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তৃতীয় </a:t>
            </a:r>
            <a:endParaRPr lang="en-US" dirty="0">
              <a:latin typeface="NikoshBAN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3352800" y="6019800"/>
            <a:ext cx="5334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খ </a:t>
            </a:r>
            <a:endParaRPr lang="en-US" dirty="0">
              <a:latin typeface="NikoshBAN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114800" y="60198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চতুর্থ </a:t>
            </a:r>
            <a:endParaRPr lang="en-US" dirty="0">
              <a:latin typeface="NikoshBAN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6705600" y="6019800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গ</a:t>
            </a:r>
            <a:endParaRPr lang="en-US" dirty="0"/>
          </a:p>
        </p:txBody>
      </p:sp>
      <p:sp>
        <p:nvSpPr>
          <p:cNvPr id="35" name="L-Shape 34"/>
          <p:cNvSpPr/>
          <p:nvPr/>
        </p:nvSpPr>
        <p:spPr>
          <a:xfrm rot="19343143">
            <a:off x="6805251" y="5854273"/>
            <a:ext cx="828311" cy="358940"/>
          </a:xfrm>
          <a:prstGeom prst="corne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7391400" y="60960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পঞ্চম  </a:t>
            </a:r>
            <a:endParaRPr lang="en-US" dirty="0">
              <a:latin typeface="NikoshBAN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>
                      <p:stCondLst>
                        <p:cond delay="0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295400"/>
            <a:ext cx="9677400" cy="30469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1433" tIns="45716" rIns="91433" bIns="45716" rtlCol="0">
            <a:spAutoFit/>
          </a:bodyPr>
          <a:lstStyle/>
          <a:p>
            <a:r>
              <a:rPr lang="bn-IN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মুহাম্মদ আবদুল আলীম</a:t>
            </a:r>
          </a:p>
          <a:p>
            <a:r>
              <a:rPr lang="bn-IN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r>
              <a:rPr lang="bn-IN" sz="32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চরকানাই বহুমুখী উচ্চ বিদ্যালয়</a:t>
            </a:r>
            <a:endParaRPr lang="en-US" sz="3200" dirty="0" smtClean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পটিয়া, চট্টগ্রাম।</a:t>
            </a:r>
            <a:endParaRPr lang="bn-IN" sz="3200" dirty="0" smtClean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মোবাইল নং-</a:t>
            </a:r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০১৮৩৮-৯৩৭৭০৭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ই-মেইল : 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abdulalimctg001@gmail.com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508726"/>
            <a:ext cx="5943600" cy="181587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1433" tIns="45716" rIns="91433" bIns="45716" rtlCol="0">
            <a:spAutoFit/>
          </a:bodyPr>
          <a:lstStyle/>
          <a:p>
            <a:r>
              <a:rPr lang="bn-IN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:</a:t>
            </a:r>
            <a:r>
              <a:rPr lang="bn-IN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অষ্টম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শাখা  :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bn-IN" sz="2800" dirty="0" smtClean="0">
              <a:solidFill>
                <a:srgbClr val="00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:</a:t>
            </a:r>
            <a:r>
              <a:rPr lang="bn-IN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28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ও নৈতিক</a:t>
            </a:r>
            <a:r>
              <a:rPr lang="bn-IN" sz="28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শিক্ষা</a:t>
            </a:r>
          </a:p>
          <a:p>
            <a:r>
              <a:rPr lang="bn-IN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:</a:t>
            </a:r>
            <a:r>
              <a:rPr lang="bn-IN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৪০ মিনিট</a:t>
            </a:r>
            <a:endParaRPr lang="en-US" sz="2800" dirty="0">
              <a:solidFill>
                <a:srgbClr val="00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43200" y="152400"/>
            <a:ext cx="2945023" cy="923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3" tIns="45716" rIns="91433" bIns="45716">
            <a:spAutoFit/>
          </a:bodyPr>
          <a:lstStyle/>
          <a:p>
            <a:pPr algn="ctr"/>
            <a:r>
              <a:rPr lang="bn-IN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5" name="Picture 4" descr="IMG_6165.JPG"/>
          <p:cNvPicPr>
            <a:picLocks noChangeAspect="1"/>
          </p:cNvPicPr>
          <p:nvPr/>
        </p:nvPicPr>
        <p:blipFill>
          <a:blip r:embed="rId3" cstate="print"/>
          <a:srcRect l="20833" t="3750" r="21666" b="8750"/>
          <a:stretch>
            <a:fillRect/>
          </a:stretch>
        </p:blipFill>
        <p:spPr>
          <a:xfrm>
            <a:off x="6888363" y="1295400"/>
            <a:ext cx="2941437" cy="3048000"/>
          </a:xfrm>
          <a:prstGeom prst="rect">
            <a:avLst/>
          </a:prstGeom>
          <a:ln w="38100">
            <a:solidFill>
              <a:schemeClr val="accent2">
                <a:lumMod val="20000"/>
                <a:lumOff val="80000"/>
              </a:schemeClr>
            </a:solidFill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40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4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4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4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400" decel="100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400" decel="100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400" decel="100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400" decel="100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400" decel="100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400" decel="100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400" decel="100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400" decel="100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400" decel="100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400" decel="100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400" decel="100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400" decel="100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043654"/>
            <a:ext cx="7467600" cy="528094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124200" y="1905000"/>
            <a:ext cx="398859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6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</a:p>
        </p:txBody>
      </p:sp>
      <p:sp>
        <p:nvSpPr>
          <p:cNvPr id="6" name="Rectangle 5"/>
          <p:cNvSpPr/>
          <p:nvPr/>
        </p:nvSpPr>
        <p:spPr>
          <a:xfrm>
            <a:off x="1447800" y="3773269"/>
            <a:ext cx="6324600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</a:t>
            </a:r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জের তাৎপর্য ও ফজিলত 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সম্পর্কে ১০টি বাক্য খাতায় লিখে আনবে।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839450"/>
            <a:ext cx="9448800" cy="144655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8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ধন্যবাদ সবাইকে  </a:t>
            </a:r>
            <a:endParaRPr lang="en-US" sz="8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FF00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4114800" y="2438400"/>
            <a:ext cx="1371600" cy="1752600"/>
          </a:xfrm>
          <a:prstGeom prst="downArrow">
            <a:avLst/>
          </a:prstGeom>
          <a:solidFill>
            <a:srgbClr val="00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838200" y="4315361"/>
            <a:ext cx="8229600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আল্লাহ হাফেজ। 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7800" y="3657600"/>
            <a:ext cx="6477000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 lvl="1" algn="ctr"/>
            <a:r>
              <a:rPr lang="en-US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</a:t>
            </a:r>
            <a:r>
              <a:rPr lang="bn-IN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কোন </a:t>
            </a:r>
            <a:r>
              <a:rPr lang="bn-IN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ই</a:t>
            </a:r>
            <a:r>
              <a:rPr lang="en-US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বাদতের ছবি?</a:t>
            </a:r>
            <a:endParaRPr lang="bn-IN" sz="32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4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6377" y="868684"/>
            <a:ext cx="4568023" cy="23317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4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914400"/>
            <a:ext cx="4510768" cy="23317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2559051" y="4953000"/>
            <a:ext cx="4482914" cy="10156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33" tIns="45716" rIns="91433" bIns="45716">
            <a:spAutoFit/>
          </a:bodyPr>
          <a:lstStyle/>
          <a:p>
            <a:pPr algn="ctr"/>
            <a:r>
              <a:rPr lang="bn-IN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NikoshBAN"/>
                <a:cs typeface="NikoshBAN" pitchFamily="2" charset="0"/>
              </a:rPr>
              <a:t>হজের ছবি </a:t>
            </a:r>
            <a:endParaRPr lang="en-US" sz="6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latin typeface="NikoshBAN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4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4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4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4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4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rcRect l="22759" r="19310" b="22414"/>
          <a:stretch>
            <a:fillRect/>
          </a:stretch>
        </p:blipFill>
        <p:spPr>
          <a:xfrm>
            <a:off x="1371600" y="1319892"/>
            <a:ext cx="6512560" cy="523330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685800" y="457200"/>
            <a:ext cx="8991600" cy="58476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33" tIns="45716" rIns="91433" bIns="45716" rtlCol="0" anchor="ctr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তাহলে আমাদের আজকের পাঠের বিষয় হলো-</a:t>
            </a:r>
            <a:endParaRPr lang="en-US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2777974"/>
            <a:ext cx="4800600" cy="2708426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 algn="ctr"/>
            <a:r>
              <a:rPr lang="en-US" sz="17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হজ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914400" y="922866"/>
          <a:ext cx="7772400" cy="4868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5800" y="412322"/>
            <a:ext cx="8534400" cy="621707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91433" tIns="45716" rIns="91433" bIns="45716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জেনে রাখি-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bn-IN" sz="2800" b="1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হজ আরবি শব্দ।</a:t>
            </a:r>
            <a:endParaRPr lang="bn-IN" sz="2400" dirty="0" smtClean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bn-IN" sz="24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হজ হলো আর্থিক ও শা</a:t>
            </a:r>
            <a:r>
              <a:rPr lang="bn-IN" sz="24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রীরি</a:t>
            </a:r>
            <a:r>
              <a:rPr lang="en-US" sz="24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ক </a:t>
            </a:r>
            <a:r>
              <a:rPr lang="bn-IN" sz="24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ই</a:t>
            </a:r>
            <a:r>
              <a:rPr lang="en-US" sz="24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বাদত।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bn-IN" sz="24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হজ শব্দের অর্থ সংকল্প করা, ইচ্ছা করা।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ইসলামি পরিভাষায় নির্দিষ্ট দিনসমূহে নির্ধারিত পদ্ধতিতে আল্লাহর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 নৈকট্য ও সন্তুষ্টি লাভের উদ্দেশ্যে পবিত্র কাবাঘর ও সংশ্লিষ্ট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 স্থানসমূহে বিশেষ কার্যাদি সম্পাদন করাকে হজ বলে।</a:t>
            </a:r>
            <a:endParaRPr lang="bn-IN" sz="2400" dirty="0" smtClean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bn-IN" sz="24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হজের সময় হলো- যিলহজ মাসের ৮ থেকে ১২ তারিখ।</a:t>
            </a:r>
            <a:endParaRPr lang="en-US" sz="2400" dirty="0" smtClean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bn-IN" sz="24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হজের ফরজ ৩টি।</a:t>
            </a:r>
            <a:r>
              <a:rPr lang="bn-IN" sz="24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 smtClean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bn-IN" sz="24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হজের ওয়াজিব ৭টি।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ইহরাম আরবি শব্দ। এর অর্থ নিষিদ্ধ।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0.jpg"/>
          <p:cNvPicPr>
            <a:picLocks noChangeAspect="1"/>
          </p:cNvPicPr>
          <p:nvPr/>
        </p:nvPicPr>
        <p:blipFill>
          <a:blip r:embed="rId2" cstate="print"/>
          <a:srcRect t="12371" r="1158" b="13402"/>
          <a:stretch>
            <a:fillRect/>
          </a:stretch>
        </p:blipFill>
        <p:spPr>
          <a:xfrm>
            <a:off x="1060449" y="1447800"/>
            <a:ext cx="3054351" cy="1981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4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0" y="3886200"/>
            <a:ext cx="2698656" cy="2057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4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9000" y="1396102"/>
            <a:ext cx="1905000" cy="26424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7" name="Picture 26" descr="3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33900" y="1437607"/>
            <a:ext cx="2400300" cy="260099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2971798" y="482033"/>
            <a:ext cx="4114801" cy="584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3" tIns="45716" rIns="91433" bIns="45716" rtlCol="0">
            <a:spAutoFit/>
          </a:bodyPr>
          <a:lstStyle/>
          <a:p>
            <a:pPr algn="ctr"/>
            <a:r>
              <a:rPr lang="bn-IN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হজের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ফরজ</a:t>
            </a:r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10800000" flipV="1">
            <a:off x="2819401" y="6248400"/>
            <a:ext cx="43434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১) ইহরাম বাঁধা</a:t>
            </a:r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4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4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4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4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0.jp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1905000" y="1143000"/>
            <a:ext cx="5624919" cy="304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2600" y="4456096"/>
            <a:ext cx="5257800" cy="107721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২)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৯ই জিলহজ 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আরাফার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ময়দানে অবস্থান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করা।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71798" y="76200"/>
            <a:ext cx="4114801" cy="584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3" tIns="45716" rIns="91433" bIns="45716" rtlCol="0">
            <a:spAutoFit/>
          </a:bodyPr>
          <a:lstStyle/>
          <a:p>
            <a:pPr algn="ctr"/>
            <a:r>
              <a:rPr lang="bn-IN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হজের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ফরজ</a:t>
            </a:r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4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166283" y="1219200"/>
            <a:ext cx="7291917" cy="4038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ctangle 4"/>
          <p:cNvSpPr/>
          <p:nvPr/>
        </p:nvSpPr>
        <p:spPr>
          <a:xfrm>
            <a:off x="1981200" y="5830669"/>
            <a:ext cx="56028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৩) তাওয়াফে জিয়ারত</a:t>
            </a:r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করা।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71798" y="304800"/>
            <a:ext cx="4114801" cy="584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3" tIns="45716" rIns="91433" bIns="45716" rtlCol="0">
            <a:spAutoFit/>
          </a:bodyPr>
          <a:lstStyle/>
          <a:p>
            <a:pPr algn="ctr"/>
            <a:r>
              <a:rPr lang="bn-IN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হজের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ফরজ</a:t>
            </a:r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1222</TotalTime>
  <Words>480</Words>
  <Application>Microsoft Office PowerPoint</Application>
  <PresentationFormat>A4 Paper (210x297 mm)</PresentationFormat>
  <Paragraphs>102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Hero</dc:creator>
  <cp:lastModifiedBy>user</cp:lastModifiedBy>
  <cp:revision>799</cp:revision>
  <dcterms:created xsi:type="dcterms:W3CDTF">2019-06-18T05:59:09Z</dcterms:created>
  <dcterms:modified xsi:type="dcterms:W3CDTF">2019-10-21T04:06:31Z</dcterms:modified>
</cp:coreProperties>
</file>