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1" r:id="rId3"/>
    <p:sldId id="273" r:id="rId4"/>
    <p:sldId id="258" r:id="rId5"/>
    <p:sldId id="274" r:id="rId6"/>
    <p:sldId id="264" r:id="rId7"/>
    <p:sldId id="269" r:id="rId8"/>
    <p:sldId id="270" r:id="rId9"/>
    <p:sldId id="275"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00CC"/>
    <a:srgbClr val="FF0066"/>
    <a:srgbClr val="006600"/>
    <a:srgbClr val="FF33CC"/>
    <a:srgbClr val="C7DD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44" autoAdjust="0"/>
    <p:restoredTop sz="94660"/>
  </p:normalViewPr>
  <p:slideViewPr>
    <p:cSldViewPr snapToGrid="0">
      <p:cViewPr varScale="1">
        <p:scale>
          <a:sx n="74" d="100"/>
          <a:sy n="74" d="100"/>
        </p:scale>
        <p:origin x="4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3558730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9613486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2978223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8F4AE9-912A-4396-982F-F19A6A6C5B19}"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260180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8F4AE9-912A-4396-982F-F19A6A6C5B19}" type="datetimeFigureOut">
              <a:rPr lang="en-US" smtClean="0"/>
              <a:t>10/20/2019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9858778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8F4AE9-912A-4396-982F-F19A6A6C5B19}" type="datetimeFigureOut">
              <a:rPr lang="en-US" smtClean="0"/>
              <a:t>10/20/2019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2897940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F4AE9-912A-4396-982F-F19A6A6C5B19}" type="datetimeFigureOut">
              <a:rPr lang="en-US" smtClean="0"/>
              <a:t>10/20/2019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5020277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4AE9-912A-4396-982F-F19A6A6C5B19}"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3938847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4AE9-912A-4396-982F-F19A6A6C5B19}" type="datetimeFigureOut">
              <a:rPr lang="en-US" smtClean="0"/>
              <a:t>10/20/2019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41518152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17350005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4AE9-912A-4396-982F-F19A6A6C5B19}" type="datetimeFigureOut">
              <a:rPr lang="en-US" smtClean="0"/>
              <a:t>10/20/2019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02279-F56D-4C23-A54E-7C04AA7D2084}" type="slidenum">
              <a:rPr lang="en-US" smtClean="0"/>
              <a:t>‹#›</a:t>
            </a:fld>
            <a:endParaRPr lang="en-US"/>
          </a:p>
        </p:txBody>
      </p:sp>
    </p:spTree>
    <p:extLst>
      <p:ext uri="{BB962C8B-B14F-4D97-AF65-F5344CB8AC3E}">
        <p14:creationId xmlns:p14="http://schemas.microsoft.com/office/powerpoint/2010/main" val="30843181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8F4AE9-912A-4396-982F-F19A6A6C5B19}" type="datetimeFigureOut">
              <a:rPr lang="en-US" smtClean="0"/>
              <a:t>10/20/2019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02279-F56D-4C23-A54E-7C04AA7D2084}" type="slidenum">
              <a:rPr lang="en-US" smtClean="0"/>
              <a:t>‹#›</a:t>
            </a:fld>
            <a:endParaRPr lang="en-US"/>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857" y="27137"/>
            <a:ext cx="12144285" cy="6803726"/>
          </a:xfrm>
          <a:prstGeom prst="rect">
            <a:avLst/>
          </a:prstGeom>
        </p:spPr>
      </p:pic>
    </p:spTree>
    <p:extLst>
      <p:ext uri="{BB962C8B-B14F-4D97-AF65-F5344CB8AC3E}">
        <p14:creationId xmlns:p14="http://schemas.microsoft.com/office/powerpoint/2010/main" val="996537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6.wmf"/></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265" y="4762723"/>
            <a:ext cx="4938199" cy="1914525"/>
          </a:xfrm>
          <a:prstGeom prst="rect">
            <a:avLst/>
          </a:prstGeom>
        </p:spPr>
      </p:pic>
      <p:sp>
        <p:nvSpPr>
          <p:cNvPr id="9" name="Title 8"/>
          <p:cNvSpPr>
            <a:spLocks noGrp="1"/>
          </p:cNvSpPr>
          <p:nvPr>
            <p:ph type="title"/>
          </p:nvPr>
        </p:nvSpPr>
        <p:spPr>
          <a:xfrm>
            <a:off x="903513" y="1139604"/>
            <a:ext cx="8961704" cy="3767247"/>
          </a:xfrm>
        </p:spPr>
        <p:txBody>
          <a:bodyPr>
            <a:prstTxWarp prst="textWave1">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dirty="0" smtClean="0">
                <a:ln w="11430"/>
                <a:solidFill>
                  <a:srgbClr val="00FF00"/>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তথ্য ও যোগাযোগ প্রযুক্তি ক্লাসে সকলকে স্বাগতম</a:t>
            </a:r>
            <a:r>
              <a:rPr lang="bn-IN" sz="8000" b="1" dirty="0" smtClean="0">
                <a:ln w="11430"/>
                <a:solidFill>
                  <a:srgbClr val="00FF00"/>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endParaRPr lang="en-US" sz="8000" b="1" dirty="0">
              <a:ln w="11430"/>
              <a:solidFill>
                <a:srgbClr val="00FF00"/>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56022133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81141" b="11606"/>
          <a:stretch/>
        </p:blipFill>
        <p:spPr>
          <a:xfrm rot="586305">
            <a:off x="6259317" y="1459244"/>
            <a:ext cx="799743" cy="5074275"/>
          </a:xfrm>
          <a:prstGeom prst="rect">
            <a:avLst/>
          </a:prstGeom>
        </p:spPr>
      </p:pic>
      <p:sp>
        <p:nvSpPr>
          <p:cNvPr id="7" name="Title 6"/>
          <p:cNvSpPr>
            <a:spLocks noGrp="1"/>
          </p:cNvSpPr>
          <p:nvPr>
            <p:ph type="title"/>
          </p:nvPr>
        </p:nvSpPr>
        <p:spPr>
          <a:xfrm>
            <a:off x="4360039" y="218660"/>
            <a:ext cx="3732212" cy="777763"/>
          </a:xfrm>
          <a:noFill/>
          <a:ln>
            <a:solidFill>
              <a:srgbClr val="FF0000"/>
            </a:solidFill>
          </a:ln>
        </p:spPr>
        <p:txBody>
          <a:bodyPr>
            <a:normAutofit fontScale="90000"/>
          </a:bodyPr>
          <a:lstStyle/>
          <a:p>
            <a:pPr algn="ctr"/>
            <a:r>
              <a:rPr lang="bn-IN" sz="6000" b="1" dirty="0" smtClean="0">
                <a:ln/>
                <a:solidFill>
                  <a:srgbClr val="2D0EB2"/>
                </a:solidFill>
                <a:effectLst>
                  <a:glow rad="228600">
                    <a:schemeClr val="accent5">
                      <a:satMod val="175000"/>
                      <a:alpha val="40000"/>
                    </a:schemeClr>
                  </a:glow>
                </a:effectLst>
              </a:rPr>
              <a:t> </a:t>
            </a:r>
            <a:r>
              <a:rPr lang="bn-IN" sz="6000" dirty="0" smtClean="0">
                <a:ln w="0"/>
                <a:solidFill>
                  <a:srgbClr val="2D0EB2"/>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পরিচিতি </a:t>
            </a:r>
            <a:endParaRPr lang="en-US" sz="6000" dirty="0">
              <a:solidFill>
                <a:srgbClr val="2D0EB2"/>
              </a:solidFill>
              <a:latin typeface="NikoshBAN" panose="02000000000000000000" pitchFamily="2" charset="0"/>
              <a:cs typeface="NikoshBAN" panose="02000000000000000000" pitchFamily="2" charset="0"/>
            </a:endParaRPr>
          </a:p>
        </p:txBody>
      </p:sp>
      <p:sp>
        <p:nvSpPr>
          <p:cNvPr id="8" name="Text Placeholder 7"/>
          <p:cNvSpPr>
            <a:spLocks noGrp="1"/>
          </p:cNvSpPr>
          <p:nvPr>
            <p:ph type="body" idx="1"/>
          </p:nvPr>
        </p:nvSpPr>
        <p:spPr>
          <a:xfrm>
            <a:off x="220353" y="1004478"/>
            <a:ext cx="5157787" cy="823912"/>
          </a:xfrm>
          <a:solidFill>
            <a:schemeClr val="bg1"/>
          </a:solidFill>
          <a:ln>
            <a:solidFill>
              <a:srgbClr val="FF33CC"/>
            </a:solidFill>
          </a:ln>
        </p:spPr>
        <p:txBody>
          <a:bodyPr>
            <a:normAutofit/>
          </a:bodyPr>
          <a:lstStyle/>
          <a:p>
            <a:pPr algn="ctr"/>
            <a:r>
              <a:rPr lang="bn-IN" sz="4400" dirty="0" smtClean="0">
                <a:solidFill>
                  <a:srgbClr val="7030A0"/>
                </a:solidFill>
                <a:latin typeface="NikoshBAN" panose="02000000000000000000" pitchFamily="2" charset="0"/>
                <a:cs typeface="NikoshBAN" panose="02000000000000000000" pitchFamily="2" charset="0"/>
              </a:rPr>
              <a:t>শিক্ষক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0" name="Text Placeholder 9"/>
          <p:cNvSpPr>
            <a:spLocks noGrp="1"/>
          </p:cNvSpPr>
          <p:nvPr>
            <p:ph type="body" sz="quarter" idx="3"/>
          </p:nvPr>
        </p:nvSpPr>
        <p:spPr>
          <a:xfrm>
            <a:off x="6788300" y="996423"/>
            <a:ext cx="5183188" cy="823912"/>
          </a:xfrm>
          <a:ln>
            <a:solidFill>
              <a:srgbClr val="FF33CC"/>
            </a:solidFill>
          </a:ln>
        </p:spPr>
        <p:txBody>
          <a:bodyPr>
            <a:normAutofit/>
          </a:bodyPr>
          <a:lstStyle/>
          <a:p>
            <a:pPr algn="ctr"/>
            <a:r>
              <a:rPr lang="bn-IN" sz="4400" dirty="0" smtClean="0">
                <a:solidFill>
                  <a:srgbClr val="7030A0"/>
                </a:solidFill>
                <a:latin typeface="NikoshBAN" panose="02000000000000000000" pitchFamily="2" charset="0"/>
                <a:cs typeface="NikoshBAN" panose="02000000000000000000" pitchFamily="2" charset="0"/>
              </a:rPr>
              <a:t>পাঠ পরিচিতি</a:t>
            </a:r>
            <a:endParaRPr lang="en-US" sz="4400" dirty="0">
              <a:solidFill>
                <a:srgbClr val="7030A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736" y="1906125"/>
            <a:ext cx="3156315" cy="3168151"/>
          </a:xfrm>
          <a:prstGeom prst="rect">
            <a:avLst/>
          </a:prstGeom>
        </p:spPr>
      </p:pic>
      <p:sp>
        <p:nvSpPr>
          <p:cNvPr id="11" name="Content Placeholder 10"/>
          <p:cNvSpPr>
            <a:spLocks noGrp="1"/>
          </p:cNvSpPr>
          <p:nvPr>
            <p:ph sz="quarter" idx="4"/>
          </p:nvPr>
        </p:nvSpPr>
        <p:spPr>
          <a:xfrm>
            <a:off x="7801735" y="5160067"/>
            <a:ext cx="3156316" cy="944520"/>
          </a:xfrm>
        </p:spPr>
        <p:txBody>
          <a:bodyPr>
            <a:noAutofit/>
          </a:bodyPr>
          <a:lstStyle/>
          <a:p>
            <a:pPr marL="0" indent="0" algn="ctr">
              <a:buNone/>
            </a:pPr>
            <a:r>
              <a:rPr lang="bn-IN" dirty="0" smtClean="0">
                <a:solidFill>
                  <a:srgbClr val="2D0EB2"/>
                </a:solidFill>
                <a:latin typeface="NikoshBAN" panose="02000000000000000000" pitchFamily="2" charset="0"/>
                <a:cs typeface="NikoshBAN" panose="02000000000000000000" pitchFamily="2" charset="0"/>
              </a:rPr>
              <a:t>নবম শ্রেণি</a:t>
            </a:r>
            <a:r>
              <a:rPr lang="en-US" dirty="0" smtClean="0">
                <a:solidFill>
                  <a:srgbClr val="2D0EB2"/>
                </a:solidFill>
                <a:latin typeface="NikoshBAN" panose="02000000000000000000" pitchFamily="2" charset="0"/>
                <a:cs typeface="NikoshBAN" panose="02000000000000000000" pitchFamily="2" charset="0"/>
              </a:rPr>
              <a:t>,</a:t>
            </a:r>
            <a:r>
              <a:rPr lang="en-US" dirty="0">
                <a:solidFill>
                  <a:srgbClr val="2D0EB2"/>
                </a:solidFill>
                <a:latin typeface="NikoshBAN" panose="02000000000000000000" pitchFamily="2" charset="0"/>
                <a:cs typeface="NikoshBAN" panose="02000000000000000000" pitchFamily="2" charset="0"/>
              </a:rPr>
              <a:t> </a:t>
            </a:r>
            <a:r>
              <a:rPr lang="bn-IN" dirty="0" smtClean="0">
                <a:solidFill>
                  <a:srgbClr val="2D0EB2"/>
                </a:solidFill>
                <a:latin typeface="NikoshBAN" panose="02000000000000000000" pitchFamily="2" charset="0"/>
                <a:cs typeface="NikoshBAN" panose="02000000000000000000" pitchFamily="2" charset="0"/>
              </a:rPr>
              <a:t>প্রথম অধ্যায়</a:t>
            </a:r>
            <a:endParaRPr lang="en-US" dirty="0" smtClean="0">
              <a:solidFill>
                <a:srgbClr val="2D0EB2"/>
              </a:solidFill>
              <a:latin typeface="NikoshBAN" panose="02000000000000000000" pitchFamily="2" charset="0"/>
              <a:cs typeface="NikoshBAN" panose="02000000000000000000" pitchFamily="2" charset="0"/>
            </a:endParaRPr>
          </a:p>
          <a:p>
            <a:pPr marL="0" indent="0" algn="ctr">
              <a:buNone/>
            </a:pPr>
            <a:r>
              <a:rPr lang="en-US" dirty="0" smtClean="0">
                <a:solidFill>
                  <a:srgbClr val="2D0EB2"/>
                </a:solidFill>
                <a:latin typeface="NikoshBAN" panose="02000000000000000000" pitchFamily="2" charset="0"/>
                <a:cs typeface="NikoshBAN" panose="02000000000000000000" pitchFamily="2" charset="0"/>
              </a:rPr>
              <a:t>সময়ঃ ৪৫মিঃ</a:t>
            </a:r>
            <a:r>
              <a:rPr lang="en-US" sz="3200" dirty="0" smtClean="0">
                <a:solidFill>
                  <a:srgbClr val="2D0EB2"/>
                </a:solidFill>
                <a:latin typeface="NikoshBAN" panose="02000000000000000000" pitchFamily="2" charset="0"/>
                <a:cs typeface="NikoshBAN" panose="02000000000000000000" pitchFamily="2" charset="0"/>
              </a:rPr>
              <a:t> </a:t>
            </a:r>
            <a:endParaRPr lang="en-US" sz="3200" dirty="0">
              <a:solidFill>
                <a:srgbClr val="2D0EB2"/>
              </a:solidFill>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6493" y="1820335"/>
            <a:ext cx="2455289" cy="1875902"/>
          </a:xfrm>
          <a:prstGeom prst="rect">
            <a:avLst/>
          </a:prstGeom>
        </p:spPr>
      </p:pic>
      <p:sp>
        <p:nvSpPr>
          <p:cNvPr id="12" name="TextBox 11"/>
          <p:cNvSpPr txBox="1"/>
          <p:nvPr/>
        </p:nvSpPr>
        <p:spPr>
          <a:xfrm>
            <a:off x="697650" y="3996381"/>
            <a:ext cx="3952974" cy="1969770"/>
          </a:xfrm>
          <a:prstGeom prst="rect">
            <a:avLst/>
          </a:prstGeom>
          <a:noFill/>
        </p:spPr>
        <p:txBody>
          <a:bodyPr wrap="square" rtlCol="0">
            <a:spAutoFit/>
          </a:bodyPr>
          <a:lstStyle/>
          <a:p>
            <a:pPr algn="ctr"/>
            <a:r>
              <a:rPr lang="en-US" dirty="0">
                <a:latin typeface="NikoshBAN" pitchFamily="2" charset="0"/>
                <a:cs typeface="NikoshBAN" pitchFamily="2" charset="0"/>
              </a:rPr>
              <a:t>মোঃ সাইফুজ্জামান সাদেক</a:t>
            </a:r>
          </a:p>
          <a:p>
            <a:pPr algn="ctr"/>
            <a:r>
              <a:rPr lang="en-US" dirty="0">
                <a:latin typeface="NikoshBAN" pitchFamily="2" charset="0"/>
                <a:cs typeface="NikoshBAN" pitchFamily="2" charset="0"/>
              </a:rPr>
              <a:t>সহকারী শিক্ষক</a:t>
            </a:r>
            <a:r>
              <a:rPr lang="bn-BD" dirty="0">
                <a:latin typeface="NikoshBAN" pitchFamily="2" charset="0"/>
                <a:cs typeface="NikoshBAN" pitchFamily="2" charset="0"/>
              </a:rPr>
              <a:t> </a:t>
            </a:r>
            <a:r>
              <a:rPr lang="en-US" dirty="0">
                <a:latin typeface="NikoshBAN" pitchFamily="2" charset="0"/>
                <a:cs typeface="NikoshBAN" pitchFamily="2" charset="0"/>
              </a:rPr>
              <a:t>(আই</a:t>
            </a:r>
            <a:r>
              <a:rPr lang="bn-BD" dirty="0">
                <a:latin typeface="NikoshBAN" pitchFamily="2" charset="0"/>
                <a:cs typeface="NikoshBAN" pitchFamily="2" charset="0"/>
              </a:rPr>
              <a:t> </a:t>
            </a:r>
            <a:r>
              <a:rPr lang="en-US" dirty="0">
                <a:latin typeface="NikoshBAN" pitchFamily="2" charset="0"/>
                <a:cs typeface="NikoshBAN" pitchFamily="2" charset="0"/>
              </a:rPr>
              <a:t>সি</a:t>
            </a:r>
            <a:r>
              <a:rPr lang="bn-BD" dirty="0">
                <a:latin typeface="NikoshBAN" pitchFamily="2" charset="0"/>
                <a:cs typeface="NikoshBAN" pitchFamily="2" charset="0"/>
              </a:rPr>
              <a:t> </a:t>
            </a:r>
            <a:r>
              <a:rPr lang="en-US" dirty="0">
                <a:latin typeface="NikoshBAN" pitchFamily="2" charset="0"/>
                <a:cs typeface="NikoshBAN" pitchFamily="2" charset="0"/>
              </a:rPr>
              <a:t>টি</a:t>
            </a:r>
            <a:r>
              <a:rPr lang="bn-BD" dirty="0">
                <a:latin typeface="NikoshBAN" pitchFamily="2" charset="0"/>
                <a:cs typeface="NikoshBAN" pitchFamily="2" charset="0"/>
              </a:rPr>
              <a:t> </a:t>
            </a:r>
            <a:r>
              <a:rPr lang="en-US" dirty="0">
                <a:latin typeface="NikoshBAN" pitchFamily="2" charset="0"/>
                <a:cs typeface="NikoshBAN" pitchFamily="2" charset="0"/>
              </a:rPr>
              <a:t>)</a:t>
            </a:r>
          </a:p>
          <a:p>
            <a:pPr algn="ctr"/>
            <a:r>
              <a:rPr lang="en-US" sz="1600" dirty="0" smtClean="0">
                <a:latin typeface="NikoshBAN" pitchFamily="2" charset="0"/>
                <a:cs typeface="NikoshBAN" pitchFamily="2" charset="0"/>
              </a:rPr>
              <a:t>লু</a:t>
            </a:r>
            <a:r>
              <a:rPr lang="bn-BD" sz="1600" dirty="0" smtClean="0">
                <a:latin typeface="NikoshBAN" pitchFamily="2" charset="0"/>
                <a:cs typeface="NikoshBAN" pitchFamily="2" charset="0"/>
              </a:rPr>
              <a:t>ৎফুন্নেছা </a:t>
            </a:r>
            <a:r>
              <a:rPr lang="bn-BD" sz="1600" dirty="0">
                <a:latin typeface="NikoshBAN" pitchFamily="2" charset="0"/>
                <a:cs typeface="NikoshBAN" pitchFamily="2" charset="0"/>
              </a:rPr>
              <a:t>বালিকা বিদ্যানিকেতন</a:t>
            </a:r>
            <a:endParaRPr lang="en-US" sz="1600" dirty="0">
              <a:latin typeface="NikoshBAN" pitchFamily="2" charset="0"/>
              <a:cs typeface="NikoshBAN" pitchFamily="2" charset="0"/>
            </a:endParaRPr>
          </a:p>
          <a:p>
            <a:pPr algn="ctr"/>
            <a:r>
              <a:rPr lang="bn-BD" dirty="0">
                <a:latin typeface="NikoshBAN" pitchFamily="2" charset="0"/>
                <a:cs typeface="NikoshBAN" pitchFamily="2" charset="0"/>
              </a:rPr>
              <a:t>পাগলা থানা সদর </a:t>
            </a:r>
          </a:p>
          <a:p>
            <a:pPr algn="ctr"/>
            <a:r>
              <a:rPr lang="bn-BD" dirty="0">
                <a:latin typeface="NikoshBAN" pitchFamily="2" charset="0"/>
                <a:cs typeface="NikoshBAN" pitchFamily="2" charset="0"/>
              </a:rPr>
              <a:t>গফরগা</a:t>
            </a:r>
            <a:r>
              <a:rPr lang="en-US" dirty="0">
                <a:latin typeface="NikoshBAN" pitchFamily="2" charset="0"/>
                <a:cs typeface="NikoshBAN" pitchFamily="2" charset="0"/>
              </a:rPr>
              <a:t>ঁ</a:t>
            </a:r>
            <a:r>
              <a:rPr lang="bn-BD" dirty="0">
                <a:latin typeface="NikoshBAN" pitchFamily="2" charset="0"/>
                <a:cs typeface="NikoshBAN" pitchFamily="2" charset="0"/>
              </a:rPr>
              <a:t>ও,ময়মনসিংহ।</a:t>
            </a:r>
            <a:endParaRPr lang="en-US" dirty="0">
              <a:latin typeface="NikoshBAN" pitchFamily="2" charset="0"/>
              <a:cs typeface="NikoshBAN" pitchFamily="2" charset="0"/>
            </a:endParaRPr>
          </a:p>
          <a:p>
            <a:pPr algn="ctr"/>
            <a:r>
              <a:rPr lang="en-US" sz="1600" dirty="0">
                <a:solidFill>
                  <a:srgbClr val="0070C0"/>
                </a:solidFill>
                <a:latin typeface="NikoshBAN" pitchFamily="2" charset="0"/>
                <a:cs typeface="NikoshBAN" pitchFamily="2" charset="0"/>
              </a:rPr>
              <a:t>E-mail: </a:t>
            </a:r>
            <a:r>
              <a:rPr lang="bn-BD" sz="1600" dirty="0">
                <a:solidFill>
                  <a:srgbClr val="0070C0"/>
                </a:solidFill>
                <a:latin typeface="NikoshBAN" pitchFamily="2" charset="0"/>
                <a:cs typeface="NikoshBAN" pitchFamily="2" charset="0"/>
              </a:rPr>
              <a:t>Hsadak42@outlook.com</a:t>
            </a:r>
            <a:endParaRPr lang="en-US" sz="1600" dirty="0">
              <a:solidFill>
                <a:srgbClr val="0070C0"/>
              </a:solidFill>
              <a:latin typeface="NikoshBAN" pitchFamily="2" charset="0"/>
              <a:cs typeface="NikoshBAN" pitchFamily="2" charset="0"/>
            </a:endParaRPr>
          </a:p>
          <a:p>
            <a:endParaRPr lang="en-US" dirty="0"/>
          </a:p>
        </p:txBody>
      </p:sp>
    </p:spTree>
    <p:extLst>
      <p:ext uri="{BB962C8B-B14F-4D97-AF65-F5344CB8AC3E}">
        <p14:creationId xmlns:p14="http://schemas.microsoft.com/office/powerpoint/2010/main" val="28244092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6600" u="sng" dirty="0" smtClean="0">
                <a:blipFill>
                  <a:blip r:embed="rId2"/>
                  <a:tile tx="0" ty="0" sx="100000" sy="100000" flip="none" algn="tl"/>
                </a:blipFill>
                <a:latin typeface="NikoshBAN" panose="02000000000000000000" pitchFamily="2" charset="0"/>
                <a:cs typeface="NikoshBAN" panose="02000000000000000000" pitchFamily="2" charset="0"/>
              </a:rPr>
              <a:t>আজকের আলোচ্য পাঠ</a:t>
            </a:r>
            <a:endParaRPr lang="en-US" sz="6600" u="sng" dirty="0">
              <a:blipFill>
                <a:blip r:embed="rId2"/>
                <a:tile tx="0" ty="0" sx="100000" sy="100000" flip="none" algn="tl"/>
              </a:blip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1171977" y="2421228"/>
            <a:ext cx="9684913" cy="2871989"/>
          </a:xfrm>
          <a:noFill/>
        </p:spPr>
        <p:txBody>
          <a:bodyPr>
            <a:prstTxWarp prst="textWave2">
              <a:avLst>
                <a:gd name="adj1" fmla="val 12500"/>
                <a:gd name="adj2" fmla="val 264"/>
              </a:avLst>
            </a:prstTxWarp>
            <a:normAutofit/>
          </a:bodyPr>
          <a:lstStyle/>
          <a:p>
            <a:pPr marL="0" indent="0" algn="ctr">
              <a:buNone/>
            </a:pPr>
            <a:r>
              <a:rPr lang="bn-IN" sz="6600" dirty="0" smtClean="0">
                <a:solidFill>
                  <a:srgbClr val="7030A0"/>
                </a:solidFill>
                <a:latin typeface="NikoshBAN" panose="02000000000000000000" pitchFamily="2" charset="0"/>
                <a:cs typeface="NikoshBAN" panose="02000000000000000000" pitchFamily="2" charset="0"/>
              </a:rPr>
              <a:t> </a:t>
            </a:r>
            <a:r>
              <a:rPr lang="bn-IN" sz="6600" b="1" dirty="0">
                <a:blipFill>
                  <a:blip r:embed="rId3"/>
                  <a:tile tx="0" ty="0" sx="100000" sy="100000" flip="none" algn="tl"/>
                </a:blipFill>
                <a:latin typeface="NikoshBAN" panose="02000000000000000000" pitchFamily="2" charset="0"/>
                <a:cs typeface="NikoshBAN" panose="02000000000000000000" pitchFamily="2" charset="0"/>
              </a:rPr>
              <a:t>বাংলাদেশের কর্ম ক্ষেত্রে </a:t>
            </a:r>
            <a:r>
              <a:rPr lang="bn-IN" sz="6600" b="1" dirty="0" smtClean="0">
                <a:blipFill>
                  <a:blip r:embed="rId3"/>
                  <a:tile tx="0" ty="0" sx="100000" sy="100000" flip="none" algn="tl"/>
                </a:blipFill>
                <a:latin typeface="NikoshBAN" panose="02000000000000000000" pitchFamily="2" charset="0"/>
                <a:cs typeface="NikoshBAN" panose="02000000000000000000" pitchFamily="2" charset="0"/>
              </a:rPr>
              <a:t>আইসিটি</a:t>
            </a:r>
            <a:endParaRPr lang="en-US" sz="6000" b="1" dirty="0">
              <a:blipFill>
                <a:blip r:embed="rId3"/>
                <a:tile tx="0" ty="0" sx="100000" sy="100000" flip="none" algn="tl"/>
              </a:blip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3574385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14588" y="202083"/>
            <a:ext cx="10515600" cy="708338"/>
          </a:xfrm>
        </p:spPr>
        <p:txBody>
          <a:bodyPr>
            <a:normAutofit/>
          </a:bodyPr>
          <a:lstStyle/>
          <a:p>
            <a:pPr algn="ctr"/>
            <a:r>
              <a:rPr lang="en-US" dirty="0" err="1" smtClean="0">
                <a:solidFill>
                  <a:srgbClr val="0000CC"/>
                </a:solidFill>
                <a:latin typeface="NikoshBAN" panose="02000000000000000000" pitchFamily="2" charset="0"/>
                <a:cs typeface="NikoshBAN" panose="02000000000000000000" pitchFamily="2" charset="0"/>
              </a:rPr>
              <a:t>ছবিতে</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আমরা</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কী</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দেখতে</a:t>
            </a:r>
            <a:r>
              <a:rPr lang="en-US" dirty="0" smtClean="0">
                <a:solidFill>
                  <a:srgbClr val="0000CC"/>
                </a:solidFill>
                <a:latin typeface="NikoshBAN" panose="02000000000000000000" pitchFamily="2" charset="0"/>
                <a:cs typeface="NikoshBAN" panose="02000000000000000000" pitchFamily="2" charset="0"/>
              </a:rPr>
              <a:t> </a:t>
            </a:r>
            <a:r>
              <a:rPr lang="en-US" dirty="0" err="1" smtClean="0">
                <a:solidFill>
                  <a:srgbClr val="0000CC"/>
                </a:solidFill>
                <a:latin typeface="NikoshBAN" panose="02000000000000000000" pitchFamily="2" charset="0"/>
                <a:cs typeface="NikoshBAN" panose="02000000000000000000" pitchFamily="2" charset="0"/>
              </a:rPr>
              <a:t>পাচ্ছি</a:t>
            </a:r>
            <a:r>
              <a:rPr lang="en-US" dirty="0" smtClean="0">
                <a:solidFill>
                  <a:srgbClr val="0000CC"/>
                </a:solidFill>
                <a:latin typeface="NikoshBAN" panose="02000000000000000000" pitchFamily="2" charset="0"/>
                <a:cs typeface="NikoshBAN" panose="02000000000000000000" pitchFamily="2" charset="0"/>
              </a:rPr>
              <a:t>?</a:t>
            </a:r>
            <a:endParaRPr lang="en-US" dirty="0">
              <a:solidFill>
                <a:srgbClr val="0000CC"/>
              </a:solidFill>
              <a:latin typeface="NikoshBAN" panose="02000000000000000000" pitchFamily="2" charset="0"/>
              <a:cs typeface="NikoshBAN" panose="02000000000000000000" pitchFamily="2" charset="0"/>
            </a:endParaRP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3038" y="1004550"/>
            <a:ext cx="10263758" cy="5645068"/>
          </a:xfrm>
        </p:spPr>
      </p:pic>
    </p:spTree>
    <p:extLst>
      <p:ext uri="{BB962C8B-B14F-4D97-AF65-F5344CB8AC3E}">
        <p14:creationId xmlns:p14="http://schemas.microsoft.com/office/powerpoint/2010/main" val="13292144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893" y="416641"/>
            <a:ext cx="2188335" cy="1012914"/>
          </a:xfrm>
          <a:ln w="12700">
            <a:solidFill>
              <a:schemeClr val="tx1"/>
            </a:solidFill>
          </a:ln>
        </p:spPr>
        <p:txBody>
          <a:bodyPr>
            <a:normAutofit/>
          </a:bodyPr>
          <a:lstStyle/>
          <a:p>
            <a:pPr algn="ctr"/>
            <a:r>
              <a:rPr lang="en-US" sz="3600" u="sng" dirty="0" smtClean="0">
                <a:solidFill>
                  <a:srgbClr val="2D0EB2"/>
                </a:solidFill>
                <a:latin typeface="NikoshBAN" panose="02000000000000000000" pitchFamily="2" charset="0"/>
                <a:cs typeface="NikoshBAN" panose="02000000000000000000" pitchFamily="2" charset="0"/>
              </a:rPr>
              <a:t>শিখনফল</a:t>
            </a:r>
            <a:endParaRPr lang="en-US" sz="3600" u="sng" dirty="0">
              <a:solidFill>
                <a:srgbClr val="2D0EB2"/>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641260" y="1593805"/>
            <a:ext cx="10515600" cy="4351338"/>
          </a:xfrm>
        </p:spPr>
        <p:txBody>
          <a:bodyPr>
            <a:normAutofit/>
          </a:bodyPr>
          <a:lstStyle/>
          <a:p>
            <a:pPr marL="0" indent="0">
              <a:buNone/>
            </a:pPr>
            <a:r>
              <a:rPr lang="en-US" sz="4000" dirty="0" smtClean="0">
                <a:solidFill>
                  <a:srgbClr val="2D0EB2"/>
                </a:solidFill>
                <a:latin typeface="NikoshBAN" panose="02000000000000000000" pitchFamily="2" charset="0"/>
                <a:cs typeface="NikoshBAN" panose="02000000000000000000" pitchFamily="2" charset="0"/>
              </a:rPr>
              <a:t>এই পাঠ শেষে শিক্ষার্থীরা…</a:t>
            </a:r>
          </a:p>
          <a:p>
            <a:pPr marL="0" indent="0">
              <a:buNone/>
            </a:pPr>
            <a:r>
              <a:rPr lang="en-US" sz="4000" dirty="0" smtClean="0">
                <a:solidFill>
                  <a:srgbClr val="0000CC"/>
                </a:solidFill>
                <a:latin typeface="NikoshBAN" panose="02000000000000000000" pitchFamily="2" charset="0"/>
                <a:cs typeface="NikoshBAN" panose="02000000000000000000" pitchFamily="2" charset="0"/>
              </a:rPr>
              <a:t>১।</a:t>
            </a:r>
            <a:r>
              <a:rPr lang="bn-BD" sz="4000" dirty="0">
                <a:solidFill>
                  <a:srgbClr val="0000CC"/>
                </a:solidFill>
                <a:latin typeface="NikoshBAN" pitchFamily="2" charset="0"/>
                <a:cs typeface="NikoshBAN" pitchFamily="2" charset="0"/>
              </a:rPr>
              <a:t> কর্মক্ষেত্রে আইসিটির </a:t>
            </a:r>
            <a:r>
              <a:rPr lang="bn-BD" sz="4000" dirty="0" smtClean="0">
                <a:solidFill>
                  <a:srgbClr val="0000CC"/>
                </a:solidFill>
                <a:latin typeface="NikoshBAN" pitchFamily="2" charset="0"/>
                <a:cs typeface="NikoshBAN" pitchFamily="2" charset="0"/>
              </a:rPr>
              <a:t>প্রভাব </a:t>
            </a:r>
            <a:r>
              <a:rPr lang="en-US" sz="4000" dirty="0" smtClean="0">
                <a:solidFill>
                  <a:srgbClr val="0000CC"/>
                </a:solidFill>
                <a:latin typeface="NikoshBAN" pitchFamily="2" charset="0"/>
                <a:cs typeface="NikoshBAN" pitchFamily="2" charset="0"/>
              </a:rPr>
              <a:t>বর্ননা দিতে পারবে</a:t>
            </a:r>
            <a:r>
              <a:rPr lang="en-US" sz="4000" dirty="0">
                <a:solidFill>
                  <a:srgbClr val="0000CC"/>
                </a:solidFill>
                <a:latin typeface="NikoshBAN" panose="02000000000000000000" pitchFamily="2" charset="0"/>
                <a:cs typeface="NikoshBAN" panose="02000000000000000000" pitchFamily="2" charset="0"/>
              </a:rPr>
              <a:t>।</a:t>
            </a:r>
            <a:endParaRPr lang="en-US" sz="4000" dirty="0" smtClean="0">
              <a:solidFill>
                <a:srgbClr val="0000CC"/>
              </a:solidFill>
              <a:latin typeface="NikoshBAN" panose="02000000000000000000" pitchFamily="2" charset="0"/>
              <a:cs typeface="NikoshBAN" panose="02000000000000000000" pitchFamily="2" charset="0"/>
            </a:endParaRPr>
          </a:p>
          <a:p>
            <a:pPr marL="0" indent="0">
              <a:buNone/>
            </a:pPr>
            <a:r>
              <a:rPr lang="en-US" sz="4000" dirty="0" smtClean="0">
                <a:solidFill>
                  <a:srgbClr val="0000CC"/>
                </a:solidFill>
                <a:latin typeface="NikoshBAN" panose="02000000000000000000" pitchFamily="2" charset="0"/>
                <a:cs typeface="NikoshBAN" panose="02000000000000000000" pitchFamily="2" charset="0"/>
              </a:rPr>
              <a:t>২। </a:t>
            </a:r>
            <a:r>
              <a:rPr lang="bn-BD" sz="4000" dirty="0">
                <a:solidFill>
                  <a:srgbClr val="0000CC"/>
                </a:solidFill>
                <a:latin typeface="NikoshBAN" pitchFamily="2" charset="0"/>
                <a:cs typeface="NikoshBAN" pitchFamily="2" charset="0"/>
              </a:rPr>
              <a:t>কর্মক্ষেত্রে </a:t>
            </a:r>
            <a:r>
              <a:rPr lang="bn-BD" sz="4000" dirty="0" smtClean="0">
                <a:solidFill>
                  <a:srgbClr val="0000CC"/>
                </a:solidFill>
                <a:latin typeface="NikoshBAN" pitchFamily="2" charset="0"/>
                <a:cs typeface="NikoshBAN" pitchFamily="2" charset="0"/>
              </a:rPr>
              <a:t>আইসিটির</a:t>
            </a:r>
            <a:r>
              <a:rPr lang="en-US" sz="4000" dirty="0" smtClean="0">
                <a:solidFill>
                  <a:srgbClr val="0000CC"/>
                </a:solidFill>
                <a:latin typeface="NikoshBAN" pitchFamily="2" charset="0"/>
                <a:cs typeface="NikoshBAN" pitchFamily="2" charset="0"/>
              </a:rPr>
              <a:t> ব্যাবহার</a:t>
            </a:r>
            <a:r>
              <a:rPr lang="bn-BD" sz="4000" dirty="0" smtClean="0">
                <a:solidFill>
                  <a:srgbClr val="0000CC"/>
                </a:solidFill>
                <a:latin typeface="NikoshBAN" pitchFamily="2" charset="0"/>
                <a:cs typeface="NikoshBAN" pitchFamily="2" charset="0"/>
              </a:rPr>
              <a:t> </a:t>
            </a:r>
            <a:r>
              <a:rPr lang="en-US" sz="4000" dirty="0" smtClean="0">
                <a:solidFill>
                  <a:srgbClr val="0000CC"/>
                </a:solidFill>
                <a:latin typeface="NikoshBAN" pitchFamily="2" charset="0"/>
                <a:cs typeface="NikoshBAN" pitchFamily="2" charset="0"/>
              </a:rPr>
              <a:t>বর্ননা করতে পারবে</a:t>
            </a:r>
            <a:r>
              <a:rPr lang="bn-IN" sz="4000" dirty="0" smtClean="0">
                <a:solidFill>
                  <a:srgbClr val="0000CC"/>
                </a:solidFill>
                <a:latin typeface="NikoshBAN" panose="02000000000000000000" pitchFamily="2" charset="0"/>
                <a:cs typeface="NikoshBAN" panose="02000000000000000000" pitchFamily="2" charset="0"/>
              </a:rPr>
              <a:t>।</a:t>
            </a:r>
            <a:r>
              <a:rPr lang="en-US" sz="4000" dirty="0" smtClean="0">
                <a:solidFill>
                  <a:srgbClr val="0000CC"/>
                </a:solidFill>
                <a:latin typeface="NikoshBAN" panose="02000000000000000000" pitchFamily="2" charset="0"/>
                <a:cs typeface="NikoshBAN" panose="02000000000000000000" pitchFamily="2" charset="0"/>
              </a:rPr>
              <a:t> </a:t>
            </a:r>
          </a:p>
          <a:p>
            <a:pPr marL="0" indent="0">
              <a:buNone/>
            </a:pPr>
            <a:r>
              <a:rPr lang="en-US" sz="4000" dirty="0" smtClean="0">
                <a:solidFill>
                  <a:srgbClr val="0000CC"/>
                </a:solidFill>
                <a:latin typeface="NikoshBAN" panose="02000000000000000000" pitchFamily="2" charset="0"/>
                <a:cs typeface="NikoshBAN" panose="02000000000000000000" pitchFamily="2" charset="0"/>
              </a:rPr>
              <a:t>৩। </a:t>
            </a:r>
            <a:r>
              <a:rPr lang="bn-BD" sz="4000" dirty="0">
                <a:solidFill>
                  <a:srgbClr val="0000CC"/>
                </a:solidFill>
                <a:latin typeface="NikoshBAN" pitchFamily="2" charset="0"/>
                <a:cs typeface="NikoshBAN" pitchFamily="2" charset="0"/>
              </a:rPr>
              <a:t>কর্মক্ষেত্রে আইসিটির</a:t>
            </a:r>
            <a:r>
              <a:rPr lang="en-US" sz="4000" dirty="0">
                <a:solidFill>
                  <a:srgbClr val="0000CC"/>
                </a:solidFill>
                <a:latin typeface="NikoshBAN" pitchFamily="2" charset="0"/>
                <a:cs typeface="NikoshBAN" pitchFamily="2" charset="0"/>
              </a:rPr>
              <a:t> </a:t>
            </a:r>
            <a:r>
              <a:rPr lang="bn-BD" sz="4000" dirty="0" smtClean="0">
                <a:solidFill>
                  <a:srgbClr val="0000CC"/>
                </a:solidFill>
                <a:latin typeface="NikoshBAN" pitchFamily="2" charset="0"/>
                <a:cs typeface="NikoshBAN" pitchFamily="2" charset="0"/>
              </a:rPr>
              <a:t>সুবিধা </a:t>
            </a:r>
            <a:r>
              <a:rPr lang="en-US" sz="4000" dirty="0" smtClean="0">
                <a:solidFill>
                  <a:srgbClr val="0000CC"/>
                </a:solidFill>
                <a:latin typeface="NikoshBAN" panose="02000000000000000000" pitchFamily="2" charset="0"/>
                <a:cs typeface="NikoshBAN" panose="02000000000000000000" pitchFamily="2" charset="0"/>
              </a:rPr>
              <a:t>ব্যাখ্যা করতে পারবে</a:t>
            </a:r>
            <a:r>
              <a:rPr lang="en-US" sz="4000" dirty="0">
                <a:solidFill>
                  <a:srgbClr val="0000CC"/>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21226328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20000"/>
              <a:lumOff val="80000"/>
            </a:schemeClr>
          </a:solidFill>
        </p:spPr>
        <p:txBody>
          <a:bodyPr>
            <a:noAutofit/>
          </a:bodyPr>
          <a:lstStyle/>
          <a:p>
            <a:r>
              <a:rPr lang="bn-BD" sz="4800" dirty="0" smtClean="0">
                <a:latin typeface="NikoshBAN" pitchFamily="2" charset="0"/>
                <a:cs typeface="NikoshBAN" pitchFamily="2" charset="0"/>
              </a:rPr>
              <a:t/>
            </a:r>
            <a:br>
              <a:rPr lang="bn-BD" sz="4800" dirty="0" smtClean="0">
                <a:latin typeface="NikoshBAN" pitchFamily="2" charset="0"/>
                <a:cs typeface="NikoshBAN" pitchFamily="2" charset="0"/>
              </a:rPr>
            </a:br>
            <a:r>
              <a:rPr lang="bn-BD" sz="4800" dirty="0" smtClean="0">
                <a:latin typeface="NikoshBAN" pitchFamily="2" charset="0"/>
                <a:cs typeface="NikoshBAN" pitchFamily="2" charset="0"/>
              </a:rPr>
              <a:t>কর্মক্ষেত্রে </a:t>
            </a:r>
            <a:r>
              <a:rPr lang="bn-BD" sz="4800" dirty="0">
                <a:latin typeface="NikoshBAN" pitchFamily="2" charset="0"/>
                <a:cs typeface="NikoshBAN" pitchFamily="2" charset="0"/>
              </a:rPr>
              <a:t>আইসিটির দুইধরনের প্রভাব লক্ষ করা যায়।</a:t>
            </a:r>
            <a:r>
              <a:rPr lang="en-US" sz="4800" dirty="0">
                <a:latin typeface="NikoshBAN" pitchFamily="2" charset="0"/>
                <a:cs typeface="NikoshBAN" pitchFamily="2" charset="0"/>
              </a:rPr>
              <a:t/>
            </a:r>
            <a:br>
              <a:rPr lang="en-US" sz="4800" dirty="0">
                <a:latin typeface="NikoshBAN" pitchFamily="2" charset="0"/>
                <a:cs typeface="NikoshBAN" pitchFamily="2" charset="0"/>
              </a:rPr>
            </a:br>
            <a:endParaRPr lang="en-US" sz="4800" dirty="0">
              <a:latin typeface="NikoshBAN" pitchFamily="2" charset="0"/>
              <a:cs typeface="NikoshBAN" pitchFamily="2" charset="0"/>
            </a:endParaRPr>
          </a:p>
        </p:txBody>
      </p:sp>
      <p:sp>
        <p:nvSpPr>
          <p:cNvPr id="3" name="Content Placeholder 2"/>
          <p:cNvSpPr>
            <a:spLocks noGrp="1"/>
          </p:cNvSpPr>
          <p:nvPr>
            <p:ph idx="1"/>
          </p:nvPr>
        </p:nvSpPr>
        <p:spPr>
          <a:solidFill>
            <a:schemeClr val="accent4">
              <a:lumMod val="20000"/>
              <a:lumOff val="80000"/>
            </a:schemeClr>
          </a:solidFill>
        </p:spPr>
        <p:txBody>
          <a:bodyPr>
            <a:normAutofit/>
          </a:bodyPr>
          <a:lstStyle/>
          <a:p>
            <a:pPr marL="0" indent="0">
              <a:buNone/>
            </a:pPr>
            <a:r>
              <a:rPr lang="bn-BD" sz="4000" dirty="0" smtClean="0">
                <a:latin typeface="NikoshBAN" pitchFamily="2" charset="0"/>
                <a:cs typeface="NikoshBAN" pitchFamily="2" charset="0"/>
              </a:rPr>
              <a:t>প্রথমতঃ প্রচলিত কর্মক্ষেত্রগুলোতে আইসিটির প্রয়েগের ফলে কর্মদক্ষতা বৃদ্ধি এবং বাজার সম্প্রসারণ, অন্যদিকে আইসিটি নিজেই নতুন নতুন কর্মক্ষেত্র সৃষ্টি করেছে।</a:t>
            </a:r>
            <a:endParaRPr lang="en-US" sz="4000" dirty="0">
              <a:latin typeface="NikoshBAN" pitchFamily="2" charset="0"/>
              <a:cs typeface="NikoshBAN"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4001294"/>
            <a:ext cx="10515600" cy="2225040"/>
          </a:xfrm>
          <a:prstGeom prst="rect">
            <a:avLst/>
          </a:prstGeom>
        </p:spPr>
      </p:pic>
    </p:spTree>
    <p:extLst>
      <p:ext uri="{BB962C8B-B14F-4D97-AF65-F5344CB8AC3E}">
        <p14:creationId xmlns:p14="http://schemas.microsoft.com/office/powerpoint/2010/main" val="22015663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58" y="3045854"/>
            <a:ext cx="10774251" cy="3541690"/>
          </a:xfrm>
        </p:spPr>
        <p:txBody>
          <a:bodyPr>
            <a:noAutofit/>
          </a:bodyPr>
          <a:lstStyle/>
          <a:p>
            <a:pPr marL="0" indent="0">
              <a:buNone/>
            </a:pPr>
            <a:r>
              <a:rPr lang="bn-BD" dirty="0" smtClean="0">
                <a:latin typeface="NikoshBAN" pitchFamily="2" charset="0"/>
                <a:cs typeface="NikoshBAN" pitchFamily="2" charset="0"/>
              </a:rPr>
              <a:t>প্রচলিত কর্মক্ষেত্রে এবং পুরাতন ব্যবসা-বানিজ্যে আইসিটি ব্যবহারে ফলে কর্মীদের দক্ষতা, জবাবদিহি এবং স্বচ্ছতা বেড়েছে। অন্যদিকে এর ফলে সেবার মান উন্নত হয়েছে। বর্তমানে দেশের অধিকাংশ চাকারির ক্ষেত্রে আইসিটি ব্যবহারে সাধারণ দক্ষতা একটি প্রাথমিক যোগ্যতা হিসাবে ধরা হয়। ব্যাংক, বিমা থেকে শুরু করে বহুজাতিক কোম্পানি, সরকারি দপ্তরে কাজ করার জন্য ওয়ার্ড প্রসেসর থেকে উপস্থাপনা সফটওয়ার, ইন্টারনেট ব্রাউজিং থেকে ই-মেইল, নানান ধরনের বিশ্লেষণী সফটওয়্যার ইত্যাদিতে দক্ষ হতে হয়। বিভিন্ন বিশেষায়িত সফটওয়্যার (ব্যাংকিং সফটওয়্যার) ব্যবহারেও পারদর্শিতা অর্জন করতে হয়।</a:t>
            </a:r>
            <a:endParaRPr lang="en-US" dirty="0">
              <a:latin typeface="NikoshBAN" pitchFamily="2" charset="0"/>
              <a:cs typeface="NikoshBAN"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351" y="223942"/>
            <a:ext cx="3324314" cy="270901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2381" y="143653"/>
            <a:ext cx="4145280" cy="270901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783" y="164956"/>
            <a:ext cx="3675888" cy="2706624"/>
          </a:xfrm>
          <a:prstGeom prst="rect">
            <a:avLst/>
          </a:prstGeom>
        </p:spPr>
      </p:pic>
    </p:spTree>
    <p:extLst>
      <p:ext uri="{BB962C8B-B14F-4D97-AF65-F5344CB8AC3E}">
        <p14:creationId xmlns:p14="http://schemas.microsoft.com/office/powerpoint/2010/main" val="2071519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0623" y="3284114"/>
            <a:ext cx="10515600" cy="3477294"/>
          </a:xfrm>
        </p:spPr>
        <p:txBody>
          <a:bodyPr>
            <a:noAutofit/>
          </a:bodyPr>
          <a:lstStyle/>
          <a:p>
            <a:pPr marL="0" indent="0">
              <a:buNone/>
            </a:pPr>
            <a:r>
              <a:rPr lang="bn-BD" dirty="0" smtClean="0">
                <a:solidFill>
                  <a:srgbClr val="0000CC"/>
                </a:solidFill>
                <a:latin typeface="NikoshBAN" pitchFamily="2" charset="0"/>
                <a:cs typeface="NikoshBAN" pitchFamily="2" charset="0"/>
              </a:rPr>
              <a:t>অন্যদিকে আইসিটি নিজেই একটি বড় আকারের কর্মবাজার সৃষ্টি করেছে।  হার্ডওয়্যার, সফটওয়্যার থেকে শুরু করে ওয়েবসাইট নির্মাণ, রক্ষণাবেক্ষন ইত্যাদি  এখন নতুন দক্ষ কর্মীদের জন্য একটি বিরাট কর্মক্ষেত্র। </a:t>
            </a:r>
            <a:r>
              <a:rPr lang="bn-BD" dirty="0" smtClean="0">
                <a:latin typeface="NikoshBAN" pitchFamily="2" charset="0"/>
                <a:cs typeface="NikoshBAN" pitchFamily="2" charset="0"/>
              </a:rPr>
              <a:t>কেবল দেশে নয়, আইসিটিতে দক্ষ কর্মীর দেশের বাইরে কোন প্রতিষ্ঠানে অথবা স্বতন্ত্রভাবে কাজ করতে পারে।  এই কাজের একটি বড় অংশ দেশে বসেই সম্পন্ন করা যায়। আউটসোসিং করে এখন অনেকেই বাংরাদেশের জন্য মূল্যবান বৈদেশিক মুদ্রা অর্জন করছে।</a:t>
            </a:r>
            <a:endParaRPr lang="en-US" dirty="0">
              <a:latin typeface="NikoshBAN" pitchFamily="2" charset="0"/>
              <a:cs typeface="NikoshBAN"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228" y="657363"/>
            <a:ext cx="4437888" cy="249326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8878" y="639247"/>
            <a:ext cx="3348507" cy="251138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2141" y="644564"/>
            <a:ext cx="3338945" cy="2500745"/>
          </a:xfrm>
          <a:prstGeom prst="rect">
            <a:avLst/>
          </a:prstGeom>
        </p:spPr>
      </p:pic>
    </p:spTree>
    <p:extLst>
      <p:ext uri="{BB962C8B-B14F-4D97-AF65-F5344CB8AC3E}">
        <p14:creationId xmlns:p14="http://schemas.microsoft.com/office/powerpoint/2010/main" val="22380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n-BD" dirty="0">
                <a:solidFill>
                  <a:srgbClr val="0000CC"/>
                </a:solidFill>
                <a:latin typeface="NikoshBAN" pitchFamily="2" charset="0"/>
                <a:cs typeface="NikoshBAN" pitchFamily="2" charset="0"/>
              </a:rPr>
              <a:t>কর্মক্ষেত্রে </a:t>
            </a:r>
            <a:r>
              <a:rPr lang="bn-BD" dirty="0" smtClean="0">
                <a:solidFill>
                  <a:srgbClr val="0000CC"/>
                </a:solidFill>
                <a:latin typeface="NikoshBAN" pitchFamily="2" charset="0"/>
                <a:cs typeface="NikoshBAN" pitchFamily="2" charset="0"/>
              </a:rPr>
              <a:t>আইসিটি</a:t>
            </a:r>
            <a:r>
              <a:rPr lang="en-US" dirty="0" smtClean="0">
                <a:solidFill>
                  <a:srgbClr val="0000CC"/>
                </a:solidFill>
                <a:latin typeface="NikoshBAN" pitchFamily="2" charset="0"/>
                <a:cs typeface="NikoshBAN" pitchFamily="2" charset="0"/>
              </a:rPr>
              <a:t>র </a:t>
            </a:r>
            <a:r>
              <a:rPr lang="en-US" dirty="0" err="1" smtClean="0">
                <a:solidFill>
                  <a:srgbClr val="0000CC"/>
                </a:solidFill>
                <a:latin typeface="NikoshBAN" pitchFamily="2" charset="0"/>
                <a:cs typeface="NikoshBAN" pitchFamily="2" charset="0"/>
              </a:rPr>
              <a:t>একটি</a:t>
            </a:r>
            <a:r>
              <a:rPr lang="en-US" dirty="0" smtClean="0">
                <a:solidFill>
                  <a:srgbClr val="0000CC"/>
                </a:solidFill>
                <a:latin typeface="NikoshBAN" pitchFamily="2" charset="0"/>
                <a:cs typeface="NikoshBAN" pitchFamily="2" charset="0"/>
              </a:rPr>
              <a:t> </a:t>
            </a:r>
            <a:r>
              <a:rPr lang="en-US" dirty="0" err="1" smtClean="0">
                <a:solidFill>
                  <a:srgbClr val="0000CC"/>
                </a:solidFill>
                <a:latin typeface="NikoshBAN" pitchFamily="2" charset="0"/>
                <a:cs typeface="NikoshBAN" pitchFamily="2" charset="0"/>
              </a:rPr>
              <a:t>ভিডিও</a:t>
            </a:r>
            <a:r>
              <a:rPr lang="en-US" dirty="0" smtClean="0">
                <a:solidFill>
                  <a:srgbClr val="0000CC"/>
                </a:solidFill>
                <a:latin typeface="NikoshBAN" pitchFamily="2" charset="0"/>
                <a:cs typeface="NikoshBAN" pitchFamily="2" charset="0"/>
              </a:rPr>
              <a:t> </a:t>
            </a:r>
            <a:r>
              <a:rPr lang="en-US" dirty="0" err="1" smtClean="0">
                <a:solidFill>
                  <a:srgbClr val="0000CC"/>
                </a:solidFill>
                <a:latin typeface="NikoshBAN" pitchFamily="2" charset="0"/>
                <a:cs typeface="NikoshBAN" pitchFamily="2" charset="0"/>
              </a:rPr>
              <a:t>দেখি</a:t>
            </a:r>
            <a:r>
              <a:rPr lang="en-US" dirty="0" smtClean="0">
                <a:solidFill>
                  <a:srgbClr val="0000CC"/>
                </a:solidFill>
                <a:latin typeface="NikoshBAN" pitchFamily="2" charset="0"/>
                <a:cs typeface="NikoshBAN" pitchFamily="2" charset="0"/>
              </a:rPr>
              <a:t>!</a:t>
            </a:r>
            <a:endParaRPr lang="en-US" dirty="0">
              <a:solidFill>
                <a:srgbClr val="0000CC"/>
              </a:solidFill>
            </a:endParaRPr>
          </a:p>
        </p:txBody>
      </p:sp>
      <p:graphicFrame>
        <p:nvGraphicFramePr>
          <p:cNvPr id="5" name="Content Placeholder 4">
            <a:hlinkClick r:id="" action="ppaction://ole?verb=0"/>
          </p:cNvPr>
          <p:cNvGraphicFramePr>
            <a:graphicFrameLocks noGrp="1" noChangeAspect="1"/>
          </p:cNvGraphicFramePr>
          <p:nvPr>
            <p:ph idx="1"/>
            <p:extLst>
              <p:ext uri="{D42A27DB-BD31-4B8C-83A1-F6EECF244321}">
                <p14:modId xmlns:p14="http://schemas.microsoft.com/office/powerpoint/2010/main" val="1137508892"/>
              </p:ext>
            </p:extLst>
          </p:nvPr>
        </p:nvGraphicFramePr>
        <p:xfrm>
          <a:off x="5183388" y="2846232"/>
          <a:ext cx="1825223" cy="1540032"/>
        </p:xfrm>
        <a:graphic>
          <a:graphicData uri="http://schemas.openxmlformats.org/presentationml/2006/ole">
            <mc:AlternateContent xmlns:mc="http://schemas.openxmlformats.org/markup-compatibility/2006">
              <mc:Choice xmlns:v="urn:schemas-microsoft-com:vml" Requires="v">
                <p:oleObj spid="_x0000_s1039"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5183388" y="2846232"/>
                        <a:ext cx="1825223" cy="1540032"/>
                      </a:xfrm>
                      <a:prstGeom prst="rect">
                        <a:avLst/>
                      </a:prstGeom>
                    </p:spPr>
                  </p:pic>
                </p:oleObj>
              </mc:Fallback>
            </mc:AlternateContent>
          </a:graphicData>
        </a:graphic>
      </p:graphicFrame>
    </p:spTree>
    <p:extLst>
      <p:ext uri="{BB962C8B-B14F-4D97-AF65-F5344CB8AC3E}">
        <p14:creationId xmlns:p14="http://schemas.microsoft.com/office/powerpoint/2010/main" val="6767755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753230"/>
            <a:ext cx="10515600" cy="1688517"/>
          </a:xfrm>
        </p:spPr>
        <p:txBody>
          <a:bodyPr>
            <a:normAutofit fontScale="77500" lnSpcReduction="20000"/>
          </a:bodyPr>
          <a:lstStyle/>
          <a:p>
            <a:pPr>
              <a:buFont typeface="Wingdings" pitchFamily="2" charset="2"/>
              <a:buChar char="v"/>
            </a:pPr>
            <a:r>
              <a:rPr lang="bn-BD" sz="6000" dirty="0" smtClean="0">
                <a:latin typeface="NikoshBAN" pitchFamily="2" charset="0"/>
                <a:cs typeface="NikoshBAN" pitchFamily="2" charset="0"/>
              </a:rPr>
              <a:t>বাংলাদেশের কর্মক্ষেত্রে আইসিটি বিষয়ে দক্ষতা অর্জন কতটুকু প্রয়োজনীয় ব্যাখ্যা কর।</a:t>
            </a:r>
            <a:endParaRPr lang="en-US" sz="6000" dirty="0">
              <a:latin typeface="NikoshBAN" pitchFamily="2" charset="0"/>
              <a:cs typeface="NikoshBAN" pitchFamily="2" charset="0"/>
            </a:endParaRPr>
          </a:p>
        </p:txBody>
      </p:sp>
      <p:sp>
        <p:nvSpPr>
          <p:cNvPr id="6" name="Title 1"/>
          <p:cNvSpPr>
            <a:spLocks noGrp="1"/>
          </p:cNvSpPr>
          <p:nvPr>
            <p:ph type="title"/>
          </p:nvPr>
        </p:nvSpPr>
        <p:spPr>
          <a:xfrm>
            <a:off x="4614119" y="455278"/>
            <a:ext cx="2922431" cy="1325563"/>
          </a:xfrm>
        </p:spPr>
        <p:txBody>
          <a:bodyPr>
            <a:normAutofit fontScale="90000"/>
          </a:bodyPr>
          <a:lstStyle/>
          <a:p>
            <a:pPr algn="ctr"/>
            <a:r>
              <a:rPr lang="en-US" sz="6000" u="sng" dirty="0" smtClean="0">
                <a:solidFill>
                  <a:srgbClr val="7030A0"/>
                </a:solidFill>
                <a:latin typeface="NikoshBAN" panose="02000000000000000000" pitchFamily="2" charset="0"/>
                <a:cs typeface="NikoshBAN" panose="02000000000000000000" pitchFamily="2" charset="0"/>
              </a:rPr>
              <a:t>দলীয়</a:t>
            </a:r>
            <a:r>
              <a:rPr lang="bn-IN" sz="6000" u="sng" dirty="0" smtClean="0">
                <a:solidFill>
                  <a:srgbClr val="7030A0"/>
                </a:solidFill>
                <a:latin typeface="NikoshBAN" panose="02000000000000000000" pitchFamily="2" charset="0"/>
                <a:cs typeface="NikoshBAN" panose="02000000000000000000" pitchFamily="2" charset="0"/>
              </a:rPr>
              <a:t> কাজ</a:t>
            </a:r>
            <a:endParaRPr lang="en-US" sz="6000" u="sng" dirty="0">
              <a:solidFill>
                <a:srgbClr val="7030A0"/>
              </a:solidFill>
              <a:latin typeface="NikoshBAN" panose="02000000000000000000" pitchFamily="2" charset="0"/>
              <a:cs typeface="NikoshBAN" panose="02000000000000000000" pitchFamily="2" charset="0"/>
            </a:endParaRPr>
          </a:p>
        </p:txBody>
      </p:sp>
      <p:sp>
        <p:nvSpPr>
          <p:cNvPr id="7" name="Title 1"/>
          <p:cNvSpPr txBox="1">
            <a:spLocks/>
          </p:cNvSpPr>
          <p:nvPr/>
        </p:nvSpPr>
        <p:spPr>
          <a:xfrm>
            <a:off x="8973064" y="790833"/>
            <a:ext cx="2064132" cy="65445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smtClean="0">
                <a:latin typeface="NikoshBAN" panose="02000000000000000000" pitchFamily="2" charset="0"/>
                <a:cs typeface="NikoshBAN" panose="02000000000000000000" pitchFamily="2" charset="0"/>
              </a:rPr>
              <a:t>সময়ঃ ১৫মিঃ</a:t>
            </a:r>
            <a:endParaRPr lang="en-US" sz="3200" dirty="0">
              <a:latin typeface="NikoshBAN" panose="02000000000000000000" pitchFamily="2" charset="0"/>
              <a:cs typeface="NikoshBAN" panose="02000000000000000000" pitchFamily="2"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23" y="597650"/>
            <a:ext cx="2609850" cy="2142808"/>
          </a:xfrm>
          <a:prstGeom prst="ellipse">
            <a:avLst/>
          </a:prstGeom>
          <a:ln>
            <a:noFill/>
          </a:ln>
          <a:effectLst>
            <a:softEdge rad="112500"/>
          </a:effec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1531" y="4362576"/>
            <a:ext cx="3892269" cy="2103120"/>
          </a:xfrm>
          <a:prstGeom prst="rect">
            <a:avLst/>
          </a:prstGeom>
        </p:spPr>
      </p:pic>
    </p:spTree>
    <p:extLst>
      <p:ext uri="{BB962C8B-B14F-4D97-AF65-F5344CB8AC3E}">
        <p14:creationId xmlns:p14="http://schemas.microsoft.com/office/powerpoint/2010/main" val="35962903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241" y="339368"/>
            <a:ext cx="2381518" cy="1325563"/>
          </a:xfrm>
          <a:ln w="12700">
            <a:solidFill>
              <a:schemeClr val="tx1"/>
            </a:solidFill>
          </a:ln>
        </p:spPr>
        <p:txBody>
          <a:bodyPr>
            <a:normAutofit/>
          </a:bodyPr>
          <a:lstStyle/>
          <a:p>
            <a:pPr algn="ctr"/>
            <a:r>
              <a:rPr lang="bn-IN" dirty="0" smtClean="0">
                <a:ln w="19050">
                  <a:solidFill>
                    <a:schemeClr val="tx1"/>
                  </a:solidFill>
                </a:ln>
                <a:solidFill>
                  <a:srgbClr val="7030A0"/>
                </a:solidFill>
                <a:latin typeface="NikoshBAN" panose="02000000000000000000" pitchFamily="2" charset="0"/>
                <a:cs typeface="NikoshBAN" panose="02000000000000000000" pitchFamily="2" charset="0"/>
              </a:rPr>
              <a:t>মূল্যায়ন</a:t>
            </a:r>
            <a:endParaRPr lang="en-US" dirty="0">
              <a:ln w="19050">
                <a:solidFill>
                  <a:schemeClr val="tx1"/>
                </a:solidFill>
              </a:ln>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ü"/>
            </a:pPr>
            <a:r>
              <a:rPr lang="bn-BD" sz="4400" dirty="0" smtClean="0">
                <a:latin typeface="NikoshBAN" pitchFamily="2" charset="0"/>
                <a:cs typeface="NikoshBAN" pitchFamily="2" charset="0"/>
              </a:rPr>
              <a:t> কর্মক্ষেত্রে আইসিটির কয় ধরনের প্রভাব লক্ষ করা যায়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বর্তমানে দেশে অধিকাংশ চাকরির ক্ষেত্রে কোনটিকে প্রাথমিক যোগ্যতা হিসেবে ধরা হয়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আউটসোর্সিং বলতে কি বুঝ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ব্যাংকের কাজের জন্য কোন ধরনের সফটওয়্যার ব্যবহৃত হয় ?</a:t>
            </a:r>
          </a:p>
          <a:p>
            <a:pPr>
              <a:buFont typeface="Wingdings" pitchFamily="2" charset="2"/>
              <a:buChar char="ü"/>
            </a:pPr>
            <a:r>
              <a:rPr lang="bn-BD" sz="4400" dirty="0">
                <a:latin typeface="NikoshBAN" pitchFamily="2" charset="0"/>
                <a:cs typeface="NikoshBAN" pitchFamily="2" charset="0"/>
              </a:rPr>
              <a:t> </a:t>
            </a:r>
            <a:r>
              <a:rPr lang="bn-BD" sz="4400" dirty="0" smtClean="0">
                <a:latin typeface="NikoshBAN" pitchFamily="2" charset="0"/>
                <a:cs typeface="NikoshBAN" pitchFamily="2" charset="0"/>
              </a:rPr>
              <a:t>কর্মক্ষেত্রে আইসিটির কি ধরনের প্রভাব ও ব্যবহার লক্ষ করা যায় ?</a:t>
            </a:r>
            <a:endParaRPr lang="en-US" sz="4400" dirty="0">
              <a:latin typeface="NikoshBAN" pitchFamily="2" charset="0"/>
              <a:cs typeface="NikoshBAN" pitchFamily="2" charset="0"/>
            </a:endParaRPr>
          </a:p>
        </p:txBody>
      </p:sp>
    </p:spTree>
    <p:extLst>
      <p:ext uri="{BB962C8B-B14F-4D97-AF65-F5344CB8AC3E}">
        <p14:creationId xmlns:p14="http://schemas.microsoft.com/office/powerpoint/2010/main" val="3711263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784" y="370368"/>
            <a:ext cx="2922431" cy="1325563"/>
          </a:xfrm>
          <a:ln w="19050">
            <a:solidFill>
              <a:schemeClr val="tx1"/>
            </a:solidFill>
          </a:ln>
        </p:spPr>
        <p:txBody>
          <a:bodyPr>
            <a:normAutofit fontScale="90000"/>
          </a:bodyPr>
          <a:lstStyle/>
          <a:p>
            <a:pPr algn="ctr"/>
            <a:r>
              <a:rPr lang="bn-IN" sz="6000" dirty="0" smtClean="0">
                <a:ln w="19050">
                  <a:solidFill>
                    <a:schemeClr val="tx1"/>
                  </a:solidFill>
                </a:ln>
                <a:solidFill>
                  <a:srgbClr val="7030A0"/>
                </a:solidFill>
                <a:latin typeface="NikoshBAN" panose="02000000000000000000" pitchFamily="2" charset="0"/>
                <a:cs typeface="NikoshBAN" panose="02000000000000000000" pitchFamily="2" charset="0"/>
              </a:rPr>
              <a:t>বাড়ির কাজ</a:t>
            </a:r>
            <a:endParaRPr lang="en-US" sz="6000" dirty="0">
              <a:ln w="19050">
                <a:solidFill>
                  <a:schemeClr val="tx1"/>
                </a:solidFill>
              </a:ln>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838200" y="2383553"/>
            <a:ext cx="10515600" cy="1878470"/>
          </a:xfrm>
        </p:spPr>
        <p:txBody>
          <a:bodyPr>
            <a:normAutofit fontScale="85000" lnSpcReduction="10000"/>
          </a:bodyPr>
          <a:lstStyle/>
          <a:p>
            <a:pPr>
              <a:buFont typeface="Wingdings" pitchFamily="2" charset="2"/>
              <a:buChar char="q"/>
            </a:pPr>
            <a:r>
              <a:rPr lang="bn-BD" sz="6000" dirty="0" smtClean="0">
                <a:latin typeface="NikoshBAN" pitchFamily="2" charset="0"/>
                <a:cs typeface="NikoshBAN" pitchFamily="2" charset="0"/>
              </a:rPr>
              <a:t>আইসিটি নিজেই নতুন নতুন কর্মসংস্থান সৃষ্টি করেছে, ব্যাখ্যা কর।</a:t>
            </a:r>
            <a:endParaRPr lang="en-US" sz="6000" dirty="0">
              <a:latin typeface="NikoshBAN" pitchFamily="2" charset="0"/>
              <a:cs typeface="NikoshBAN" pitchFamily="2" charset="0"/>
            </a:endParaRPr>
          </a:p>
        </p:txBody>
      </p:sp>
      <p:pic>
        <p:nvPicPr>
          <p:cNvPr id="4" name="Picture 3"/>
          <p:cNvPicPr>
            <a:picLocks noChangeAspect="1"/>
          </p:cNvPicPr>
          <p:nvPr/>
        </p:nvPicPr>
        <p:blipFill>
          <a:blip r:embed="rId2"/>
          <a:stretch>
            <a:fillRect/>
          </a:stretch>
        </p:blipFill>
        <p:spPr>
          <a:xfrm>
            <a:off x="7233203" y="3758797"/>
            <a:ext cx="4648804" cy="3099203"/>
          </a:xfrm>
          <a:prstGeom prst="rect">
            <a:avLst/>
          </a:prstGeom>
        </p:spPr>
      </p:pic>
      <p:pic>
        <p:nvPicPr>
          <p:cNvPr id="5" name="Picture 4"/>
          <p:cNvPicPr>
            <a:picLocks noChangeAspect="1"/>
          </p:cNvPicPr>
          <p:nvPr/>
        </p:nvPicPr>
        <p:blipFill>
          <a:blip r:embed="rId3"/>
          <a:stretch>
            <a:fillRect/>
          </a:stretch>
        </p:blipFill>
        <p:spPr>
          <a:xfrm flipH="1">
            <a:off x="691503" y="4262023"/>
            <a:ext cx="2229466" cy="2229466"/>
          </a:xfrm>
          <a:prstGeom prst="rect">
            <a:avLst/>
          </a:prstGeom>
        </p:spPr>
      </p:pic>
    </p:spTree>
    <p:extLst>
      <p:ext uri="{BB962C8B-B14F-4D97-AF65-F5344CB8AC3E}">
        <p14:creationId xmlns:p14="http://schemas.microsoft.com/office/powerpoint/2010/main" val="2643594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5956" y="1535155"/>
            <a:ext cx="10515600" cy="1325563"/>
          </a:xfrm>
        </p:spPr>
        <p:txBody>
          <a:bodyPr>
            <a:noAutofit/>
          </a:bodyPr>
          <a:lstStyle/>
          <a:p>
            <a:pPr algn="ctr"/>
            <a:r>
              <a:rPr lang="bn-IN" sz="13800" b="1" dirty="0" smtClean="0">
                <a:ln w="12700">
                  <a:solidFill>
                    <a:srgbClr val="C00000"/>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rPr>
              <a:t>ধন্যবাদ সবাইকে</a:t>
            </a:r>
            <a:endParaRPr lang="en-US" sz="13800" b="1" dirty="0">
              <a:ln w="12700">
                <a:solidFill>
                  <a:srgbClr val="C00000"/>
                </a:solidFill>
              </a:ln>
              <a:blipFill dpi="0" rotWithShape="1">
                <a:blip r:embed="rId2">
                  <a:extLst>
                    <a:ext uri="{28A0092B-C50C-407E-A947-70E740481C1C}">
                      <a14:useLocalDpi xmlns:a14="http://schemas.microsoft.com/office/drawing/2010/main" val="0"/>
                    </a:ext>
                  </a:extLst>
                </a:blip>
                <a:srcRect/>
                <a:stretch>
                  <a:fillRect/>
                </a:stretch>
              </a:blip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3"/>
          <a:stretch>
            <a:fillRect/>
          </a:stretch>
        </p:blipFill>
        <p:spPr>
          <a:xfrm>
            <a:off x="2980863" y="4185634"/>
            <a:ext cx="5993837" cy="233145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3252756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359</Words>
  <Application>Microsoft Office PowerPoint</Application>
  <PresentationFormat>Widescreen</PresentationFormat>
  <Paragraphs>37</Paragraphs>
  <Slides>13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1" baseType="lpstr">
      <vt:lpstr>Arial</vt:lpstr>
      <vt:lpstr>Calibri</vt:lpstr>
      <vt:lpstr>Calibri Light</vt:lpstr>
      <vt:lpstr>NikoshBAN</vt:lpstr>
      <vt:lpstr>Vrinda</vt:lpstr>
      <vt:lpstr>Wingdings</vt:lpstr>
      <vt:lpstr>Office Theme</vt:lpstr>
      <vt:lpstr>Packager Shell Object</vt:lpstr>
      <vt:lpstr>তথ্য ও যোগাযোগ প্রযুক্তি ক্লাসে সকলকে স্বাগতম।</vt:lpstr>
      <vt:lpstr> পরিচিতি </vt:lpstr>
      <vt:lpstr>আজকের আলোচ্য পাঠ</vt:lpstr>
      <vt:lpstr>ছবিতে আমরা কী দেখতে পাচ্ছি?</vt:lpstr>
      <vt:lpstr>শিখনফল</vt:lpstr>
      <vt:lpstr> কর্মক্ষেত্রে আইসিটির দুইধরনের প্রভাব লক্ষ করা যায়। </vt:lpstr>
      <vt:lpstr>PowerPoint Presentation</vt:lpstr>
      <vt:lpstr>PowerPoint Presentation</vt:lpstr>
      <vt:lpstr>কর্মক্ষেত্রে আইসিটির একটি ভিডিও দেখি!</vt:lpstr>
      <vt:lpstr>দলীয় কাজ</vt:lpstr>
      <vt:lpstr>মূল্যায়ন</vt:lpstr>
      <vt:lpstr>বাড়ির কাজ</vt:lpstr>
      <vt:lpstr>ধন্যবাদ সবাইকে</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তথ্য ও যোগাযোগ প্রযুক্তি ক্লাসে নবম শ্রেণির ছাত্র-ছাত্রীদের জানাই সাদর আমন্ত্রয়ণ।</dc:title>
  <dc:creator>Md. Ashraful Islam</dc:creator>
  <cp:lastModifiedBy>Zisan Sara</cp:lastModifiedBy>
  <cp:revision>95</cp:revision>
  <dcterms:created xsi:type="dcterms:W3CDTF">2015-02-09T13:06:53Z</dcterms:created>
  <dcterms:modified xsi:type="dcterms:W3CDTF">2019-10-20T15:00:39Z</dcterms:modified>
</cp:coreProperties>
</file>