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76" r:id="rId3"/>
    <p:sldId id="278" r:id="rId4"/>
    <p:sldId id="274" r:id="rId5"/>
    <p:sldId id="259" r:id="rId6"/>
    <p:sldId id="279" r:id="rId7"/>
    <p:sldId id="262" r:id="rId8"/>
    <p:sldId id="269" r:id="rId9"/>
    <p:sldId id="261"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33CC"/>
    <a:srgbClr val="00FF00"/>
    <a:srgbClr val="C7DD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74" d="100"/>
          <a:sy n="74" d="100"/>
        </p:scale>
        <p:origin x="4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3558730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29613486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22978223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8F4AE9-912A-4396-982F-F19A6A6C5B19}" type="datetimeFigureOut">
              <a:rPr lang="en-US" smtClean="0"/>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2601807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8F4AE9-912A-4396-982F-F19A6A6C5B19}" type="datetimeFigureOut">
              <a:rPr lang="en-US" smtClean="0"/>
              <a:t>10/20/2019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19858778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8F4AE9-912A-4396-982F-F19A6A6C5B19}" type="datetimeFigureOut">
              <a:rPr lang="en-US" smtClean="0"/>
              <a:t>10/20/2019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2897940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F4AE9-912A-4396-982F-F19A6A6C5B19}" type="datetimeFigureOut">
              <a:rPr lang="en-US" smtClean="0"/>
              <a:t>10/20/2019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15020277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8F4AE9-912A-4396-982F-F19A6A6C5B19}" type="datetimeFigureOut">
              <a:rPr lang="en-US" smtClean="0"/>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3938847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8F4AE9-912A-4396-982F-F19A6A6C5B19}" type="datetimeFigureOut">
              <a:rPr lang="en-US" smtClean="0"/>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41518152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17350005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0843181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8F4AE9-912A-4396-982F-F19A6A6C5B19}" type="datetimeFigureOut">
              <a:rPr lang="en-US" smtClean="0"/>
              <a:t>10/20/2019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02279-F56D-4C23-A54E-7C04AA7D2084}"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857" y="27137"/>
            <a:ext cx="12144285" cy="6803726"/>
          </a:xfrm>
          <a:prstGeom prst="rect">
            <a:avLst/>
          </a:prstGeom>
        </p:spPr>
      </p:pic>
    </p:spTree>
    <p:extLst>
      <p:ext uri="{BB962C8B-B14F-4D97-AF65-F5344CB8AC3E}">
        <p14:creationId xmlns:p14="http://schemas.microsoft.com/office/powerpoint/2010/main" val="996537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8522" y="4492265"/>
            <a:ext cx="3581400" cy="1914525"/>
          </a:xfrm>
          <a:prstGeom prst="rect">
            <a:avLst/>
          </a:prstGeom>
        </p:spPr>
      </p:pic>
      <p:sp>
        <p:nvSpPr>
          <p:cNvPr id="9" name="Title 8"/>
          <p:cNvSpPr>
            <a:spLocks noGrp="1"/>
          </p:cNvSpPr>
          <p:nvPr>
            <p:ph type="title"/>
          </p:nvPr>
        </p:nvSpPr>
        <p:spPr>
          <a:xfrm>
            <a:off x="839119" y="267928"/>
            <a:ext cx="10515600" cy="5181600"/>
          </a:xfrm>
        </p:spPr>
        <p:txBody>
          <a:bodyPr>
            <a:prstTxWarp prst="textWave1">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dirty="0" smtClean="0">
                <a:ln w="11430"/>
                <a:solidFill>
                  <a:srgbClr val="FFC000"/>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তথ্য ও যোগাযোগ প্রযুক্তি ক্লাসে সকলকে স্বাগতম</a:t>
            </a:r>
            <a:r>
              <a:rPr lang="bn-IN" sz="8000" dirty="0" smtClean="0">
                <a:ln w="11430"/>
                <a:solidFill>
                  <a:srgbClr val="FFC000"/>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a:t>
            </a:r>
            <a:endParaRPr lang="en-US" sz="8000" dirty="0">
              <a:ln w="11430"/>
              <a:solidFill>
                <a:srgbClr val="FFC000"/>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1756348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r="81141" b="11606"/>
          <a:stretch/>
        </p:blipFill>
        <p:spPr>
          <a:xfrm rot="586305">
            <a:off x="6259317" y="1459244"/>
            <a:ext cx="799743" cy="5074275"/>
          </a:xfrm>
          <a:prstGeom prst="rect">
            <a:avLst/>
          </a:prstGeom>
        </p:spPr>
      </p:pic>
      <p:sp>
        <p:nvSpPr>
          <p:cNvPr id="7" name="Title 6"/>
          <p:cNvSpPr>
            <a:spLocks noGrp="1"/>
          </p:cNvSpPr>
          <p:nvPr>
            <p:ph type="title"/>
          </p:nvPr>
        </p:nvSpPr>
        <p:spPr>
          <a:xfrm>
            <a:off x="4360039" y="218660"/>
            <a:ext cx="3732212" cy="777763"/>
          </a:xfrm>
          <a:noFill/>
          <a:ln>
            <a:solidFill>
              <a:srgbClr val="FF0000"/>
            </a:solidFill>
          </a:ln>
        </p:spPr>
        <p:txBody>
          <a:bodyPr>
            <a:normAutofit fontScale="90000"/>
          </a:bodyPr>
          <a:lstStyle/>
          <a:p>
            <a:pPr algn="ctr"/>
            <a:r>
              <a:rPr lang="bn-IN" sz="6000" b="1" dirty="0" smtClean="0">
                <a:ln/>
                <a:solidFill>
                  <a:srgbClr val="2D0EB2"/>
                </a:solidFill>
                <a:effectLst>
                  <a:glow rad="228600">
                    <a:schemeClr val="accent5">
                      <a:satMod val="175000"/>
                      <a:alpha val="40000"/>
                    </a:schemeClr>
                  </a:glow>
                </a:effectLst>
              </a:rPr>
              <a:t> </a:t>
            </a:r>
            <a:r>
              <a:rPr lang="bn-IN" sz="6000" dirty="0" smtClean="0">
                <a:ln w="0"/>
                <a:solidFill>
                  <a:srgbClr val="2D0EB2"/>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পরিচিতি </a:t>
            </a:r>
            <a:endParaRPr lang="en-US" sz="6000" dirty="0">
              <a:solidFill>
                <a:srgbClr val="2D0EB2"/>
              </a:solidFill>
              <a:latin typeface="NikoshBAN" panose="02000000000000000000" pitchFamily="2" charset="0"/>
              <a:cs typeface="NikoshBAN" panose="02000000000000000000" pitchFamily="2" charset="0"/>
            </a:endParaRPr>
          </a:p>
        </p:txBody>
      </p:sp>
      <p:sp>
        <p:nvSpPr>
          <p:cNvPr id="8" name="Text Placeholder 7"/>
          <p:cNvSpPr>
            <a:spLocks noGrp="1"/>
          </p:cNvSpPr>
          <p:nvPr>
            <p:ph type="body" idx="1"/>
          </p:nvPr>
        </p:nvSpPr>
        <p:spPr>
          <a:xfrm>
            <a:off x="220353" y="1004478"/>
            <a:ext cx="5157787" cy="823912"/>
          </a:xfrm>
          <a:solidFill>
            <a:schemeClr val="bg1"/>
          </a:solidFill>
          <a:ln>
            <a:solidFill>
              <a:srgbClr val="FF33CC"/>
            </a:solidFill>
          </a:ln>
        </p:spPr>
        <p:txBody>
          <a:bodyPr>
            <a:normAutofit/>
          </a:bodyPr>
          <a:lstStyle/>
          <a:p>
            <a:pPr algn="ctr"/>
            <a:r>
              <a:rPr lang="bn-IN" sz="4400" dirty="0" smtClean="0">
                <a:solidFill>
                  <a:srgbClr val="7030A0"/>
                </a:solidFill>
                <a:latin typeface="NikoshBAN" panose="02000000000000000000" pitchFamily="2" charset="0"/>
                <a:cs typeface="NikoshBAN" panose="02000000000000000000" pitchFamily="2" charset="0"/>
              </a:rPr>
              <a:t>শিক্ষক পরিচিতি</a:t>
            </a:r>
            <a:endParaRPr lang="en-US" sz="4400" dirty="0">
              <a:solidFill>
                <a:srgbClr val="7030A0"/>
              </a:solidFill>
              <a:latin typeface="NikoshBAN" panose="02000000000000000000" pitchFamily="2" charset="0"/>
              <a:cs typeface="NikoshBAN" panose="02000000000000000000" pitchFamily="2" charset="0"/>
            </a:endParaRPr>
          </a:p>
        </p:txBody>
      </p:sp>
      <p:sp>
        <p:nvSpPr>
          <p:cNvPr id="10" name="Text Placeholder 9"/>
          <p:cNvSpPr>
            <a:spLocks noGrp="1"/>
          </p:cNvSpPr>
          <p:nvPr>
            <p:ph type="body" sz="quarter" idx="3"/>
          </p:nvPr>
        </p:nvSpPr>
        <p:spPr>
          <a:xfrm>
            <a:off x="6788300" y="996423"/>
            <a:ext cx="5183188" cy="823912"/>
          </a:xfrm>
          <a:ln>
            <a:solidFill>
              <a:srgbClr val="FF33CC"/>
            </a:solidFill>
          </a:ln>
        </p:spPr>
        <p:txBody>
          <a:bodyPr>
            <a:normAutofit/>
          </a:bodyPr>
          <a:lstStyle/>
          <a:p>
            <a:pPr algn="ctr"/>
            <a:r>
              <a:rPr lang="bn-IN" sz="4400" dirty="0" smtClean="0">
                <a:solidFill>
                  <a:srgbClr val="7030A0"/>
                </a:solidFill>
                <a:latin typeface="NikoshBAN" panose="02000000000000000000" pitchFamily="2" charset="0"/>
                <a:cs typeface="NikoshBAN" panose="02000000000000000000" pitchFamily="2" charset="0"/>
              </a:rPr>
              <a:t>পাঠ পরিচিতি</a:t>
            </a:r>
            <a:endParaRPr lang="en-US" sz="4400" dirty="0">
              <a:solidFill>
                <a:srgbClr val="7030A0"/>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1736" y="1906125"/>
            <a:ext cx="3156315" cy="3039362"/>
          </a:xfrm>
          <a:prstGeom prst="rect">
            <a:avLst/>
          </a:prstGeom>
        </p:spPr>
      </p:pic>
      <p:sp>
        <p:nvSpPr>
          <p:cNvPr id="11" name="Content Placeholder 10"/>
          <p:cNvSpPr>
            <a:spLocks noGrp="1"/>
          </p:cNvSpPr>
          <p:nvPr>
            <p:ph sz="quarter" idx="4"/>
          </p:nvPr>
        </p:nvSpPr>
        <p:spPr>
          <a:xfrm>
            <a:off x="7721602" y="5031277"/>
            <a:ext cx="3156315" cy="1224173"/>
          </a:xfrm>
        </p:spPr>
        <p:txBody>
          <a:bodyPr>
            <a:noAutofit/>
          </a:bodyPr>
          <a:lstStyle/>
          <a:p>
            <a:pPr marL="0" indent="0" algn="ctr">
              <a:buNone/>
            </a:pPr>
            <a:r>
              <a:rPr lang="bn-IN" dirty="0" smtClean="0">
                <a:solidFill>
                  <a:srgbClr val="2D0EB2"/>
                </a:solidFill>
                <a:latin typeface="NikoshBAN" panose="02000000000000000000" pitchFamily="2" charset="0"/>
                <a:cs typeface="NikoshBAN" panose="02000000000000000000" pitchFamily="2" charset="0"/>
              </a:rPr>
              <a:t>নবম শ্রেণি</a:t>
            </a:r>
            <a:r>
              <a:rPr lang="en-US" dirty="0" smtClean="0">
                <a:solidFill>
                  <a:srgbClr val="2D0EB2"/>
                </a:solidFill>
                <a:latin typeface="NikoshBAN" panose="02000000000000000000" pitchFamily="2" charset="0"/>
                <a:cs typeface="NikoshBAN" panose="02000000000000000000" pitchFamily="2" charset="0"/>
              </a:rPr>
              <a:t>,</a:t>
            </a:r>
            <a:r>
              <a:rPr lang="en-US" dirty="0">
                <a:solidFill>
                  <a:srgbClr val="2D0EB2"/>
                </a:solidFill>
                <a:latin typeface="NikoshBAN" panose="02000000000000000000" pitchFamily="2" charset="0"/>
                <a:cs typeface="NikoshBAN" panose="02000000000000000000" pitchFamily="2" charset="0"/>
              </a:rPr>
              <a:t> </a:t>
            </a:r>
            <a:r>
              <a:rPr lang="bn-IN" dirty="0" smtClean="0">
                <a:solidFill>
                  <a:srgbClr val="2D0EB2"/>
                </a:solidFill>
                <a:latin typeface="NikoshBAN" panose="02000000000000000000" pitchFamily="2" charset="0"/>
                <a:cs typeface="NikoshBAN" panose="02000000000000000000" pitchFamily="2" charset="0"/>
              </a:rPr>
              <a:t>প্রথম অধ্যায়</a:t>
            </a:r>
            <a:endParaRPr lang="en-US" dirty="0" smtClean="0">
              <a:solidFill>
                <a:srgbClr val="2D0EB2"/>
              </a:solidFill>
              <a:latin typeface="NikoshBAN" panose="02000000000000000000" pitchFamily="2" charset="0"/>
              <a:cs typeface="NikoshBAN" panose="02000000000000000000" pitchFamily="2" charset="0"/>
            </a:endParaRPr>
          </a:p>
          <a:p>
            <a:pPr marL="0" indent="0" algn="ctr">
              <a:buNone/>
            </a:pPr>
            <a:r>
              <a:rPr lang="en-US" dirty="0" smtClean="0">
                <a:solidFill>
                  <a:srgbClr val="2D0EB2"/>
                </a:solidFill>
                <a:latin typeface="NikoshBAN" panose="02000000000000000000" pitchFamily="2" charset="0"/>
                <a:cs typeface="NikoshBAN" panose="02000000000000000000" pitchFamily="2" charset="0"/>
              </a:rPr>
              <a:t>সময়ঃ ৪৫মিঃ </a:t>
            </a:r>
            <a:endParaRPr lang="en-US" dirty="0">
              <a:solidFill>
                <a:srgbClr val="2D0EB2"/>
              </a:solidFill>
              <a:latin typeface="NikoshBAN" panose="02000000000000000000" pitchFamily="2" charset="0"/>
              <a:cs typeface="NikoshBAN" panose="02000000000000000000" pitchFamily="2"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16" y="1820335"/>
            <a:ext cx="3286125" cy="2325107"/>
          </a:xfrm>
          <a:prstGeom prst="rect">
            <a:avLst/>
          </a:prstGeom>
        </p:spPr>
      </p:pic>
      <p:sp>
        <p:nvSpPr>
          <p:cNvPr id="9" name="TextBox 8"/>
          <p:cNvSpPr txBox="1"/>
          <p:nvPr/>
        </p:nvSpPr>
        <p:spPr>
          <a:xfrm>
            <a:off x="352911" y="4416109"/>
            <a:ext cx="5344733" cy="1969770"/>
          </a:xfrm>
          <a:prstGeom prst="rect">
            <a:avLst/>
          </a:prstGeom>
          <a:noFill/>
        </p:spPr>
        <p:txBody>
          <a:bodyPr wrap="square" rtlCol="0">
            <a:spAutoFit/>
          </a:bodyPr>
          <a:lstStyle/>
          <a:p>
            <a:pPr algn="ctr"/>
            <a:r>
              <a:rPr lang="en-US" dirty="0">
                <a:latin typeface="NikoshBAN" pitchFamily="2" charset="0"/>
                <a:cs typeface="NikoshBAN" pitchFamily="2" charset="0"/>
              </a:rPr>
              <a:t>মোঃ সাইফুজ্জামান সাদেক</a:t>
            </a:r>
          </a:p>
          <a:p>
            <a:pPr algn="ctr"/>
            <a:r>
              <a:rPr lang="en-US" dirty="0">
                <a:latin typeface="NikoshBAN" pitchFamily="2" charset="0"/>
                <a:cs typeface="NikoshBAN" pitchFamily="2" charset="0"/>
              </a:rPr>
              <a:t>সহকারী শিক্ষক</a:t>
            </a:r>
            <a:r>
              <a:rPr lang="bn-BD" dirty="0">
                <a:latin typeface="NikoshBAN" pitchFamily="2" charset="0"/>
                <a:cs typeface="NikoshBAN" pitchFamily="2" charset="0"/>
              </a:rPr>
              <a:t> </a:t>
            </a:r>
            <a:r>
              <a:rPr lang="en-US" dirty="0">
                <a:latin typeface="NikoshBAN" pitchFamily="2" charset="0"/>
                <a:cs typeface="NikoshBAN" pitchFamily="2" charset="0"/>
              </a:rPr>
              <a:t>(আই</a:t>
            </a:r>
            <a:r>
              <a:rPr lang="bn-BD" dirty="0">
                <a:latin typeface="NikoshBAN" pitchFamily="2" charset="0"/>
                <a:cs typeface="NikoshBAN" pitchFamily="2" charset="0"/>
              </a:rPr>
              <a:t> </a:t>
            </a:r>
            <a:r>
              <a:rPr lang="en-US" dirty="0">
                <a:latin typeface="NikoshBAN" pitchFamily="2" charset="0"/>
                <a:cs typeface="NikoshBAN" pitchFamily="2" charset="0"/>
              </a:rPr>
              <a:t>সি</a:t>
            </a:r>
            <a:r>
              <a:rPr lang="bn-BD" dirty="0">
                <a:latin typeface="NikoshBAN" pitchFamily="2" charset="0"/>
                <a:cs typeface="NikoshBAN" pitchFamily="2" charset="0"/>
              </a:rPr>
              <a:t> </a:t>
            </a:r>
            <a:r>
              <a:rPr lang="en-US" dirty="0">
                <a:latin typeface="NikoshBAN" pitchFamily="2" charset="0"/>
                <a:cs typeface="NikoshBAN" pitchFamily="2" charset="0"/>
              </a:rPr>
              <a:t>টি</a:t>
            </a:r>
            <a:r>
              <a:rPr lang="bn-BD" dirty="0">
                <a:latin typeface="NikoshBAN" pitchFamily="2" charset="0"/>
                <a:cs typeface="NikoshBAN" pitchFamily="2" charset="0"/>
              </a:rPr>
              <a:t> </a:t>
            </a:r>
            <a:r>
              <a:rPr lang="en-US" dirty="0">
                <a:latin typeface="NikoshBAN" pitchFamily="2" charset="0"/>
                <a:cs typeface="NikoshBAN" pitchFamily="2" charset="0"/>
              </a:rPr>
              <a:t>)</a:t>
            </a:r>
          </a:p>
          <a:p>
            <a:pPr algn="ctr"/>
            <a:r>
              <a:rPr lang="en-US" sz="1600" dirty="0" err="1">
                <a:latin typeface="NikoshBAN" pitchFamily="2" charset="0"/>
                <a:cs typeface="NikoshBAN" pitchFamily="2" charset="0"/>
              </a:rPr>
              <a:t>লু</a:t>
            </a:r>
            <a:r>
              <a:rPr lang="bn-BD" sz="1600" dirty="0">
                <a:latin typeface="NikoshBAN" pitchFamily="2" charset="0"/>
                <a:cs typeface="NikoshBAN" pitchFamily="2" charset="0"/>
              </a:rPr>
              <a:t>ৎফুন্নেছা বালিকা বিদ্যানিকেতন</a:t>
            </a:r>
            <a:endParaRPr lang="en-US" sz="1600" dirty="0">
              <a:latin typeface="NikoshBAN" pitchFamily="2" charset="0"/>
              <a:cs typeface="NikoshBAN" pitchFamily="2" charset="0"/>
            </a:endParaRPr>
          </a:p>
          <a:p>
            <a:pPr algn="ctr"/>
            <a:r>
              <a:rPr lang="bn-BD" dirty="0">
                <a:latin typeface="NikoshBAN" pitchFamily="2" charset="0"/>
                <a:cs typeface="NikoshBAN" pitchFamily="2" charset="0"/>
              </a:rPr>
              <a:t>পাগলা থানা সদর </a:t>
            </a:r>
          </a:p>
          <a:p>
            <a:pPr algn="ctr"/>
            <a:r>
              <a:rPr lang="bn-BD" dirty="0">
                <a:latin typeface="NikoshBAN" pitchFamily="2" charset="0"/>
                <a:cs typeface="NikoshBAN" pitchFamily="2" charset="0"/>
              </a:rPr>
              <a:t>গফরগা</a:t>
            </a:r>
            <a:r>
              <a:rPr lang="en-US" dirty="0">
                <a:latin typeface="NikoshBAN" pitchFamily="2" charset="0"/>
                <a:cs typeface="NikoshBAN" pitchFamily="2" charset="0"/>
              </a:rPr>
              <a:t>ঁ</a:t>
            </a:r>
            <a:r>
              <a:rPr lang="bn-BD" dirty="0">
                <a:latin typeface="NikoshBAN" pitchFamily="2" charset="0"/>
                <a:cs typeface="NikoshBAN" pitchFamily="2" charset="0"/>
              </a:rPr>
              <a:t>ও,ময়মনসিংহ।</a:t>
            </a:r>
            <a:endParaRPr lang="en-US" dirty="0">
              <a:latin typeface="NikoshBAN" pitchFamily="2" charset="0"/>
              <a:cs typeface="NikoshBAN" pitchFamily="2" charset="0"/>
            </a:endParaRPr>
          </a:p>
          <a:p>
            <a:pPr algn="ctr"/>
            <a:r>
              <a:rPr lang="en-US" sz="1600" dirty="0">
                <a:solidFill>
                  <a:srgbClr val="0070C0"/>
                </a:solidFill>
                <a:latin typeface="NikoshBAN" pitchFamily="2" charset="0"/>
                <a:cs typeface="NikoshBAN" pitchFamily="2" charset="0"/>
              </a:rPr>
              <a:t>E-mail: </a:t>
            </a:r>
            <a:r>
              <a:rPr lang="bn-BD" sz="1600" dirty="0">
                <a:solidFill>
                  <a:srgbClr val="0070C0"/>
                </a:solidFill>
                <a:latin typeface="NikoshBAN" pitchFamily="2" charset="0"/>
                <a:cs typeface="NikoshBAN" pitchFamily="2" charset="0"/>
              </a:rPr>
              <a:t>Hsadak42@outlook.com</a:t>
            </a:r>
            <a:endParaRPr lang="en-US" sz="1600" dirty="0">
              <a:solidFill>
                <a:srgbClr val="0070C0"/>
              </a:solidFill>
              <a:latin typeface="NikoshBAN" pitchFamily="2" charset="0"/>
              <a:cs typeface="NikoshBAN" pitchFamily="2" charset="0"/>
            </a:endParaRPr>
          </a:p>
          <a:p>
            <a:endParaRPr lang="en-US" dirty="0"/>
          </a:p>
        </p:txBody>
      </p:sp>
    </p:spTree>
    <p:extLst>
      <p:ext uri="{BB962C8B-B14F-4D97-AF65-F5344CB8AC3E}">
        <p14:creationId xmlns:p14="http://schemas.microsoft.com/office/powerpoint/2010/main" val="33756585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IN" sz="6600" u="sng" dirty="0" smtClean="0">
                <a:blipFill>
                  <a:blip r:embed="rId2"/>
                  <a:tile tx="0" ty="0" sx="100000" sy="100000" flip="none" algn="tl"/>
                </a:blipFill>
                <a:latin typeface="NikoshBAN" panose="02000000000000000000" pitchFamily="2" charset="0"/>
                <a:cs typeface="NikoshBAN" panose="02000000000000000000" pitchFamily="2" charset="0"/>
              </a:rPr>
              <a:t>আজকের আলোচ্য পাঠ</a:t>
            </a:r>
            <a:endParaRPr lang="en-US" sz="6600" u="sng" dirty="0">
              <a:blipFill>
                <a:blip r:embed="rId2"/>
                <a:tile tx="0" ty="0" sx="100000" sy="100000" flip="none" algn="tl"/>
              </a:blip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838200" y="2240924"/>
            <a:ext cx="10147479" cy="3013656"/>
          </a:xfrm>
          <a:noFill/>
        </p:spPr>
        <p:txBody>
          <a:bodyPr>
            <a:prstTxWarp prst="textWave2">
              <a:avLst>
                <a:gd name="adj1" fmla="val 12500"/>
                <a:gd name="adj2" fmla="val 264"/>
              </a:avLst>
            </a:prstTxWarp>
            <a:normAutofit/>
          </a:bodyPr>
          <a:lstStyle/>
          <a:p>
            <a:pPr marL="0" indent="0" algn="ctr">
              <a:buNone/>
            </a:pPr>
            <a:r>
              <a:rPr lang="bn-IN" sz="6600" dirty="0" smtClean="0">
                <a:solidFill>
                  <a:srgbClr val="7030A0"/>
                </a:solidFill>
                <a:latin typeface="NikoshBAN" panose="02000000000000000000" pitchFamily="2" charset="0"/>
                <a:cs typeface="NikoshBAN" panose="02000000000000000000" pitchFamily="2" charset="0"/>
              </a:rPr>
              <a:t> </a:t>
            </a:r>
            <a:r>
              <a:rPr lang="bn-IN" sz="6600" b="1" dirty="0">
                <a:solidFill>
                  <a:srgbClr val="7030A0"/>
                </a:solidFill>
                <a:latin typeface="NikoshBAN" panose="02000000000000000000" pitchFamily="2" charset="0"/>
                <a:cs typeface="NikoshBAN" panose="02000000000000000000" pitchFamily="2" charset="0"/>
              </a:rPr>
              <a:t>বিনোদন </a:t>
            </a:r>
            <a:r>
              <a:rPr lang="bn-IN" sz="6600" b="1" dirty="0" smtClean="0">
                <a:solidFill>
                  <a:srgbClr val="7030A0"/>
                </a:solidFill>
                <a:latin typeface="NikoshBAN" panose="02000000000000000000" pitchFamily="2" charset="0"/>
                <a:cs typeface="NikoshBAN" panose="02000000000000000000" pitchFamily="2" charset="0"/>
              </a:rPr>
              <a:t>ও</a:t>
            </a:r>
            <a:r>
              <a:rPr lang="en-US" sz="6600" b="1" dirty="0" smtClean="0">
                <a:solidFill>
                  <a:srgbClr val="7030A0"/>
                </a:solidFill>
                <a:latin typeface="NikoshBAN" panose="02000000000000000000" pitchFamily="2" charset="0"/>
                <a:cs typeface="NikoshBAN" panose="02000000000000000000" pitchFamily="2" charset="0"/>
              </a:rPr>
              <a:t> আই সি টি</a:t>
            </a:r>
            <a:endParaRPr lang="en-US" sz="6000" b="1" dirty="0">
              <a:blipFill>
                <a:blip r:embed="rId3"/>
                <a:tile tx="0" ty="0" sx="100000" sy="100000" flip="none" algn="tl"/>
              </a:blip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05878970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06210" y="141667"/>
            <a:ext cx="10082499" cy="6242382"/>
          </a:xfrm>
        </p:spPr>
      </p:pic>
    </p:spTree>
    <p:extLst>
      <p:ext uri="{BB962C8B-B14F-4D97-AF65-F5344CB8AC3E}">
        <p14:creationId xmlns:p14="http://schemas.microsoft.com/office/powerpoint/2010/main" val="519974438"/>
      </p:ext>
    </p:extLst>
  </p:cSld>
  <p:clrMapOvr>
    <a:masterClrMapping/>
  </p:clrMapOvr>
  <p:transition spd="slow">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29722"/>
          </a:xfrm>
        </p:spPr>
        <p:txBody>
          <a:bodyPr/>
          <a:lstStyle/>
          <a:p>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9784" y="180304"/>
            <a:ext cx="9332432" cy="6465194"/>
          </a:xfrm>
        </p:spPr>
      </p:pic>
    </p:spTree>
    <p:extLst>
      <p:ext uri="{BB962C8B-B14F-4D97-AF65-F5344CB8AC3E}">
        <p14:creationId xmlns:p14="http://schemas.microsoft.com/office/powerpoint/2010/main" val="3322649402"/>
      </p:ext>
    </p:extLst>
  </p:cSld>
  <p:clrMapOvr>
    <a:masterClrMapping/>
  </p:clrMapOvr>
  <p:transition spd="slow">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4893" y="416641"/>
            <a:ext cx="2188335" cy="1012914"/>
          </a:xfrm>
          <a:ln w="12700">
            <a:solidFill>
              <a:schemeClr val="tx1"/>
            </a:solidFill>
          </a:ln>
        </p:spPr>
        <p:txBody>
          <a:bodyPr>
            <a:normAutofit/>
          </a:bodyPr>
          <a:lstStyle/>
          <a:p>
            <a:pPr algn="ctr"/>
            <a:r>
              <a:rPr lang="en-US" sz="3600" u="sng" dirty="0" smtClean="0">
                <a:solidFill>
                  <a:srgbClr val="2D0EB2"/>
                </a:solidFill>
                <a:latin typeface="NikoshBAN" panose="02000000000000000000" pitchFamily="2" charset="0"/>
                <a:cs typeface="NikoshBAN" panose="02000000000000000000" pitchFamily="2" charset="0"/>
              </a:rPr>
              <a:t>শিখনফল</a:t>
            </a:r>
            <a:endParaRPr lang="en-US" sz="3600" u="sng" dirty="0">
              <a:solidFill>
                <a:srgbClr val="2D0EB2"/>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p:txBody>
          <a:bodyPr>
            <a:normAutofit/>
          </a:bodyPr>
          <a:lstStyle/>
          <a:p>
            <a:pPr marL="0" indent="0">
              <a:buNone/>
            </a:pPr>
            <a:r>
              <a:rPr lang="en-US" sz="4000" dirty="0" smtClean="0">
                <a:solidFill>
                  <a:srgbClr val="0000CC"/>
                </a:solidFill>
                <a:latin typeface="NikoshBAN" panose="02000000000000000000" pitchFamily="2" charset="0"/>
                <a:cs typeface="NikoshBAN" panose="02000000000000000000" pitchFamily="2" charset="0"/>
              </a:rPr>
              <a:t>এই পাঠ শেষে শিক্ষার্থীরা…</a:t>
            </a:r>
          </a:p>
          <a:p>
            <a:pPr marL="0" indent="0">
              <a:buNone/>
            </a:pPr>
            <a:r>
              <a:rPr lang="en-US" sz="4000" dirty="0">
                <a:solidFill>
                  <a:srgbClr val="0000CC"/>
                </a:solidFill>
                <a:latin typeface="NikoshBAN" panose="02000000000000000000" pitchFamily="2" charset="0"/>
                <a:cs typeface="NikoshBAN" panose="02000000000000000000" pitchFamily="2" charset="0"/>
              </a:rPr>
              <a:t>১</a:t>
            </a:r>
            <a:r>
              <a:rPr lang="en-US" sz="4000" dirty="0" smtClean="0">
                <a:solidFill>
                  <a:srgbClr val="0000CC"/>
                </a:solidFill>
                <a:latin typeface="NikoshBAN" panose="02000000000000000000" pitchFamily="2" charset="0"/>
                <a:cs typeface="NikoshBAN" panose="02000000000000000000" pitchFamily="2" charset="0"/>
              </a:rPr>
              <a:t>। </a:t>
            </a:r>
            <a:r>
              <a:rPr lang="en-US" sz="4000" dirty="0">
                <a:solidFill>
                  <a:srgbClr val="0000CC"/>
                </a:solidFill>
                <a:latin typeface="NikoshBAN" panose="02000000000000000000" pitchFamily="2" charset="0"/>
                <a:cs typeface="NikoshBAN" panose="02000000000000000000" pitchFamily="2" charset="0"/>
              </a:rPr>
              <a:t>বিনোদনের ক্ষেত্রে আইসিটির </a:t>
            </a:r>
            <a:r>
              <a:rPr lang="en-US" sz="4000" dirty="0" smtClean="0">
                <a:solidFill>
                  <a:srgbClr val="0000CC"/>
                </a:solidFill>
                <a:latin typeface="NikoshBAN" pitchFamily="2" charset="0"/>
                <a:cs typeface="NikoshBAN" pitchFamily="2" charset="0"/>
              </a:rPr>
              <a:t>ব্যাবহার</a:t>
            </a:r>
            <a:r>
              <a:rPr lang="bn-BD" sz="4000" dirty="0" smtClean="0">
                <a:solidFill>
                  <a:srgbClr val="0000CC"/>
                </a:solidFill>
                <a:latin typeface="NikoshBAN" pitchFamily="2" charset="0"/>
                <a:cs typeface="NikoshBAN" pitchFamily="2" charset="0"/>
              </a:rPr>
              <a:t> </a:t>
            </a:r>
            <a:r>
              <a:rPr lang="en-US" sz="4000" dirty="0" smtClean="0">
                <a:solidFill>
                  <a:srgbClr val="0000CC"/>
                </a:solidFill>
                <a:latin typeface="NikoshBAN" pitchFamily="2" charset="0"/>
                <a:cs typeface="NikoshBAN" pitchFamily="2" charset="0"/>
              </a:rPr>
              <a:t>বর্ননা করতে পারবে</a:t>
            </a:r>
            <a:r>
              <a:rPr lang="bn-IN" sz="4000" dirty="0" smtClean="0">
                <a:solidFill>
                  <a:srgbClr val="0000CC"/>
                </a:solidFill>
                <a:latin typeface="NikoshBAN" panose="02000000000000000000" pitchFamily="2" charset="0"/>
                <a:cs typeface="NikoshBAN" panose="02000000000000000000" pitchFamily="2" charset="0"/>
              </a:rPr>
              <a:t>।</a:t>
            </a:r>
            <a:r>
              <a:rPr lang="en-US" sz="4000" dirty="0" smtClean="0">
                <a:solidFill>
                  <a:srgbClr val="0000CC"/>
                </a:solidFill>
                <a:latin typeface="NikoshBAN" panose="02000000000000000000" pitchFamily="2" charset="0"/>
                <a:cs typeface="NikoshBAN" panose="02000000000000000000" pitchFamily="2" charset="0"/>
              </a:rPr>
              <a:t> </a:t>
            </a:r>
          </a:p>
          <a:p>
            <a:pPr marL="0" indent="0">
              <a:buNone/>
            </a:pPr>
            <a:r>
              <a:rPr lang="en-US" sz="4000" dirty="0">
                <a:solidFill>
                  <a:srgbClr val="0000CC"/>
                </a:solidFill>
                <a:latin typeface="NikoshBAN" panose="02000000000000000000" pitchFamily="2" charset="0"/>
                <a:cs typeface="NikoshBAN" panose="02000000000000000000" pitchFamily="2" charset="0"/>
              </a:rPr>
              <a:t>২</a:t>
            </a:r>
            <a:r>
              <a:rPr lang="en-US" sz="4000" dirty="0" smtClean="0">
                <a:solidFill>
                  <a:srgbClr val="0000CC"/>
                </a:solidFill>
                <a:latin typeface="NikoshBAN" panose="02000000000000000000" pitchFamily="2" charset="0"/>
                <a:cs typeface="NikoshBAN" panose="02000000000000000000" pitchFamily="2" charset="0"/>
              </a:rPr>
              <a:t>। </a:t>
            </a:r>
            <a:r>
              <a:rPr lang="en-US" sz="4000" dirty="0">
                <a:solidFill>
                  <a:srgbClr val="0000CC"/>
                </a:solidFill>
                <a:latin typeface="NikoshBAN" panose="02000000000000000000" pitchFamily="2" charset="0"/>
                <a:cs typeface="NikoshBAN" panose="02000000000000000000" pitchFamily="2" charset="0"/>
              </a:rPr>
              <a:t>বিনোদনের ক্ষেত্রে আইসিটির</a:t>
            </a:r>
            <a:r>
              <a:rPr lang="en-US" sz="4000" dirty="0" smtClean="0">
                <a:solidFill>
                  <a:srgbClr val="0000CC"/>
                </a:solidFill>
                <a:latin typeface="NikoshBAN" pitchFamily="2" charset="0"/>
                <a:cs typeface="NikoshBAN" pitchFamily="2" charset="0"/>
              </a:rPr>
              <a:t> </a:t>
            </a:r>
            <a:r>
              <a:rPr lang="bn-BD" sz="4000" dirty="0" smtClean="0">
                <a:solidFill>
                  <a:srgbClr val="0000CC"/>
                </a:solidFill>
                <a:latin typeface="NikoshBAN" pitchFamily="2" charset="0"/>
                <a:cs typeface="NikoshBAN" pitchFamily="2" charset="0"/>
              </a:rPr>
              <a:t>সুবিধা</a:t>
            </a:r>
            <a:r>
              <a:rPr lang="en-US" sz="4000" dirty="0" smtClean="0">
                <a:solidFill>
                  <a:srgbClr val="0000CC"/>
                </a:solidFill>
                <a:latin typeface="NikoshBAN" pitchFamily="2" charset="0"/>
                <a:cs typeface="NikoshBAN" pitchFamily="2" charset="0"/>
              </a:rPr>
              <a:t> ও অসুবিধা</a:t>
            </a:r>
            <a:r>
              <a:rPr lang="bn-BD" sz="4000" dirty="0" smtClean="0">
                <a:solidFill>
                  <a:srgbClr val="0000CC"/>
                </a:solidFill>
                <a:latin typeface="NikoshBAN" pitchFamily="2" charset="0"/>
                <a:cs typeface="NikoshBAN" pitchFamily="2" charset="0"/>
              </a:rPr>
              <a:t> </a:t>
            </a:r>
            <a:r>
              <a:rPr lang="en-US" sz="4000" dirty="0" smtClean="0">
                <a:solidFill>
                  <a:srgbClr val="0000CC"/>
                </a:solidFill>
                <a:latin typeface="NikoshBAN" panose="02000000000000000000" pitchFamily="2" charset="0"/>
                <a:cs typeface="NikoshBAN" panose="02000000000000000000" pitchFamily="2" charset="0"/>
              </a:rPr>
              <a:t>ব্যাখ্যা করতে পারবে</a:t>
            </a:r>
            <a:r>
              <a:rPr lang="en-US" sz="4000" dirty="0">
                <a:solidFill>
                  <a:srgbClr val="0000CC"/>
                </a:solidFill>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18538116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946" y="365125"/>
            <a:ext cx="10515600" cy="1460500"/>
          </a:xfrm>
          <a:ln w="38100">
            <a:solidFill>
              <a:schemeClr val="tx1"/>
            </a:solidFill>
          </a:ln>
        </p:spPr>
        <p:txBody>
          <a:bodyPr>
            <a:normAutofit fontScale="90000"/>
          </a:bodyPr>
          <a:lstStyle/>
          <a:p>
            <a:r>
              <a:rPr lang="bn-IN" sz="4000" dirty="0" smtClean="0">
                <a:solidFill>
                  <a:srgbClr val="FF0000"/>
                </a:solidFill>
                <a:latin typeface="NikoshBAN" panose="02000000000000000000" pitchFamily="2" charset="0"/>
                <a:cs typeface="NikoshBAN" panose="02000000000000000000" pitchFamily="2" charset="0"/>
              </a:rPr>
              <a:t>তথ্যপ্রযুক্তির উন্নয়নের সাথে বিনোদনের জগতে একটা নতুন দিক উন্মোচিত হয়েছ। এটা ঘটেছে দুই ভাবে-</a:t>
            </a:r>
            <a:endParaRPr lang="en-US" sz="4000" dirty="0">
              <a:solidFill>
                <a:srgbClr val="FF000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855453" y="2205187"/>
            <a:ext cx="10515600" cy="3729786"/>
          </a:xfrm>
        </p:spPr>
        <p:txBody>
          <a:bodyPr>
            <a:normAutofit fontScale="85000" lnSpcReduction="20000"/>
          </a:bodyPr>
          <a:lstStyle/>
          <a:p>
            <a:pPr marL="0" indent="0">
              <a:buNone/>
            </a:pPr>
            <a:r>
              <a:rPr lang="bn-IN" sz="5400" dirty="0">
                <a:solidFill>
                  <a:srgbClr val="0070C0"/>
                </a:solidFill>
                <a:latin typeface="NikoshBAN" panose="02000000000000000000" pitchFamily="2" charset="0"/>
                <a:cs typeface="NikoshBAN" panose="02000000000000000000" pitchFamily="2" charset="0"/>
              </a:rPr>
              <a:t>প্রথমতঃ বিনোদনটি কীভাবে মানুষ গ্রহন কববে সেই প্রক্রিয়াটিতে একটা মৌলিক পরিবর্তন হয়েছে। </a:t>
            </a:r>
            <a:endParaRPr lang="en-US" sz="5400" dirty="0" smtClean="0">
              <a:solidFill>
                <a:srgbClr val="0070C0"/>
              </a:solidFill>
              <a:latin typeface="NikoshBAN" panose="02000000000000000000" pitchFamily="2" charset="0"/>
              <a:cs typeface="NikoshBAN" panose="02000000000000000000" pitchFamily="2" charset="0"/>
            </a:endParaRPr>
          </a:p>
          <a:p>
            <a:pPr marL="0" indent="0">
              <a:buNone/>
            </a:pPr>
            <a:endParaRPr lang="en-US" sz="2400" dirty="0">
              <a:solidFill>
                <a:srgbClr val="0070C0"/>
              </a:solidFill>
              <a:latin typeface="NikoshBAN" panose="02000000000000000000" pitchFamily="2" charset="0"/>
              <a:cs typeface="NikoshBAN" panose="02000000000000000000" pitchFamily="2" charset="0"/>
            </a:endParaRPr>
          </a:p>
          <a:p>
            <a:pPr marL="0" indent="0">
              <a:buNone/>
            </a:pPr>
            <a:r>
              <a:rPr lang="bn-IN" sz="5400" dirty="0" smtClean="0">
                <a:solidFill>
                  <a:srgbClr val="7030A0"/>
                </a:solidFill>
                <a:latin typeface="NikoshBAN" panose="02000000000000000000" pitchFamily="2" charset="0"/>
                <a:cs typeface="NikoshBAN" panose="02000000000000000000" pitchFamily="2" charset="0"/>
              </a:rPr>
              <a:t>দ্বিতীয়তঃ </a:t>
            </a:r>
            <a:r>
              <a:rPr lang="bn-IN" sz="5400" dirty="0">
                <a:solidFill>
                  <a:srgbClr val="7030A0"/>
                </a:solidFill>
                <a:latin typeface="NikoshBAN" panose="02000000000000000000" pitchFamily="2" charset="0"/>
                <a:cs typeface="NikoshBAN" panose="02000000000000000000" pitchFamily="2" charset="0"/>
              </a:rPr>
              <a:t>বিনোদনের ভিন্ন ভিন্ন মাধ্যমগুলোতে একটা গুনগত পরিবর্তন হয়েছে।</a:t>
            </a:r>
            <a:endParaRPr lang="en-US" sz="5400" dirty="0">
              <a:solidFill>
                <a:srgbClr val="7030A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81219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237327"/>
            <a:ext cx="10515600" cy="3232486"/>
          </a:xfrm>
        </p:spPr>
        <p:txBody>
          <a:bodyPr>
            <a:noAutofit/>
          </a:bodyPr>
          <a:lstStyle/>
          <a:p>
            <a:pPr marL="0" indent="0">
              <a:buNone/>
            </a:pPr>
            <a:r>
              <a:rPr lang="bn-IN" sz="3200" dirty="0" smtClean="0">
                <a:latin typeface="NikoshBAN" panose="02000000000000000000" pitchFamily="2" charset="0"/>
                <a:cs typeface="NikoshBAN" panose="02000000000000000000" pitchFamily="2" charset="0"/>
              </a:rPr>
              <a:t>একসময় </a:t>
            </a:r>
            <a:r>
              <a:rPr lang="bn-IN" sz="3200" dirty="0">
                <a:latin typeface="NikoshBAN" panose="02000000000000000000" pitchFamily="2" charset="0"/>
                <a:cs typeface="NikoshBAN" panose="02000000000000000000" pitchFamily="2" charset="0"/>
              </a:rPr>
              <a:t>ছিল যখন বিনোদনের জন্য মানুষকে ঘরের বাইরে যেতে হতো। সিনেমা দেখতে হলে সিনেমা হলে যেতে হত, খেলা দেখতে হলে খেলার মাঠে যেতে হতো, গান শুনতে হলে গানের জলসায় যেতে হতো। এখন এধরনের বিনোদনের জন্য আর ঘর থেকে বের হতে হয় না। প্রথমে রেডিও, তারপর টেলিভিশন এসেছে। তারপর এসেছে কম্পিউটার।</a:t>
            </a:r>
            <a:endParaRPr lang="en-US" sz="3200" dirty="0">
              <a:latin typeface="NikoshBAN" panose="02000000000000000000" pitchFamily="2" charset="0"/>
              <a:cs typeface="NikoshBAN" panose="02000000000000000000" pitchFamily="2" charset="0"/>
            </a:endParaRPr>
          </a:p>
          <a:p>
            <a:pPr marL="0" indent="0">
              <a:buNone/>
            </a:pPr>
            <a:endParaRPr lang="en-US" sz="4000"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3679" y="238227"/>
            <a:ext cx="3752321" cy="2999100"/>
          </a:xfrm>
          <a:prstGeom prst="rect">
            <a:avLst/>
          </a:prstGeo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6270" y="238227"/>
            <a:ext cx="3917956" cy="2934114"/>
          </a:xfrm>
          <a:prstGeom prst="rect">
            <a:avLst/>
          </a:prstGeom>
        </p:spPr>
      </p:pic>
    </p:spTree>
    <p:extLst>
      <p:ext uri="{BB962C8B-B14F-4D97-AF65-F5344CB8AC3E}">
        <p14:creationId xmlns:p14="http://schemas.microsoft.com/office/powerpoint/2010/main" val="20996175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normAutofit fontScale="90000"/>
          </a:bodyPr>
          <a:lstStyle/>
          <a:p>
            <a:r>
              <a:rPr lang="bn-IN" sz="3600" dirty="0" smtClean="0">
                <a:latin typeface="NikoshBAN" panose="02000000000000000000" pitchFamily="2" charset="0"/>
                <a:cs typeface="NikoshBAN" panose="02000000000000000000" pitchFamily="2" charset="0"/>
              </a:rPr>
              <a:t>তথ্যপ্রযুক্তি উন্নত হবার পর নতুন কিছু বিনোদনের জন্ম হয়েছে যেটি আগে উপভোগ করা সম্ভব ছিল না, তার একটি হচ্ছে </a:t>
            </a:r>
            <a:r>
              <a:rPr lang="bn-IN" sz="3600" dirty="0" smtClean="0">
                <a:solidFill>
                  <a:srgbClr val="FF0000"/>
                </a:solidFill>
                <a:latin typeface="NikoshBAN" panose="02000000000000000000" pitchFamily="2" charset="0"/>
                <a:cs typeface="NikoshBAN" panose="02000000000000000000" pitchFamily="2" charset="0"/>
              </a:rPr>
              <a:t>কম্পিউটার গেম।</a:t>
            </a:r>
            <a:endParaRPr lang="en-US" sz="3600" dirty="0">
              <a:solidFill>
                <a:srgbClr val="FF000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solidFill>
            <a:schemeClr val="accent6">
              <a:lumMod val="20000"/>
              <a:lumOff val="80000"/>
            </a:schemeClr>
          </a:solidFill>
        </p:spPr>
        <p:txBody>
          <a:bodyPr>
            <a:normAutofit/>
          </a:bodyPr>
          <a:lstStyle/>
          <a:p>
            <a:pPr marL="0" indent="0">
              <a:buNone/>
            </a:pPr>
            <a:r>
              <a:rPr lang="en-US" sz="4400" dirty="0" smtClean="0">
                <a:latin typeface="NikoshBAN" panose="02000000000000000000" pitchFamily="2" charset="0"/>
                <a:cs typeface="NikoshBAN" panose="02000000000000000000" pitchFamily="2" charset="0"/>
              </a:rPr>
              <a:t>এর প্রধান কারন হচ্ছে এটি ছোট শিশু থেকে প্রাপ্ত বয়স্ক একজন মানুষ সবাইকেই তার নিজের রুচি মাফিক আনন্দ দিতে পারে। </a:t>
            </a:r>
            <a:endParaRPr lang="en-US" sz="4400" dirty="0">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4918" y="3808686"/>
            <a:ext cx="4549140" cy="2368277"/>
          </a:xfrm>
          <a:prstGeom prst="rect">
            <a:avLst/>
          </a:prstGeom>
        </p:spPr>
      </p:pic>
    </p:spTree>
    <p:extLst>
      <p:ext uri="{BB962C8B-B14F-4D97-AF65-F5344CB8AC3E}">
        <p14:creationId xmlns:p14="http://schemas.microsoft.com/office/powerpoint/2010/main" val="12018825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490" y="2740458"/>
            <a:ext cx="10496007" cy="1906069"/>
          </a:xfrm>
        </p:spPr>
        <p:txBody>
          <a:bodyPr>
            <a:normAutofit/>
          </a:bodyPr>
          <a:lstStyle/>
          <a:p>
            <a:pPr algn="ctr">
              <a:buFont typeface="Wingdings" panose="05000000000000000000" pitchFamily="2" charset="2"/>
              <a:buChar char="v"/>
            </a:pPr>
            <a:r>
              <a:rPr lang="en-US" sz="3600" dirty="0">
                <a:latin typeface="NikoshBAN" panose="02000000000000000000" pitchFamily="2" charset="0"/>
                <a:cs typeface="NikoshBAN" panose="02000000000000000000" pitchFamily="2" charset="0"/>
              </a:rPr>
              <a:t> </a:t>
            </a:r>
            <a:r>
              <a:rPr lang="en-US" sz="3600" dirty="0" smtClean="0">
                <a:latin typeface="NikoshBAN" panose="02000000000000000000" pitchFamily="2" charset="0"/>
                <a:cs typeface="NikoshBAN" panose="02000000000000000000" pitchFamily="2" charset="0"/>
              </a:rPr>
              <a:t>বিনোদনের ক্ষেত্রে আইসিটির ইতিবাচক দিকগুলো ব্যাখ্যা কর</a:t>
            </a:r>
            <a:r>
              <a:rPr lang="en-US" sz="3600" dirty="0">
                <a:latin typeface="NikoshBAN" panose="02000000000000000000" pitchFamily="2" charset="0"/>
                <a:cs typeface="NikoshBAN" panose="02000000000000000000" pitchFamily="2" charset="0"/>
              </a:rPr>
              <a:t>।</a:t>
            </a:r>
          </a:p>
        </p:txBody>
      </p:sp>
      <p:sp>
        <p:nvSpPr>
          <p:cNvPr id="5" name="Title 1"/>
          <p:cNvSpPr>
            <a:spLocks noGrp="1"/>
          </p:cNvSpPr>
          <p:nvPr>
            <p:ph type="title"/>
          </p:nvPr>
        </p:nvSpPr>
        <p:spPr>
          <a:xfrm>
            <a:off x="4614118" y="455276"/>
            <a:ext cx="2922431" cy="1325563"/>
          </a:xfrm>
        </p:spPr>
        <p:txBody>
          <a:bodyPr>
            <a:normAutofit/>
          </a:bodyPr>
          <a:lstStyle/>
          <a:p>
            <a:pPr algn="ctr"/>
            <a:r>
              <a:rPr lang="en-US" sz="4000" u="sng" dirty="0" smtClean="0">
                <a:solidFill>
                  <a:srgbClr val="7030A0"/>
                </a:solidFill>
                <a:latin typeface="NikoshBAN" panose="02000000000000000000" pitchFamily="2" charset="0"/>
                <a:cs typeface="NikoshBAN" panose="02000000000000000000" pitchFamily="2" charset="0"/>
              </a:rPr>
              <a:t>দলীয়</a:t>
            </a:r>
            <a:r>
              <a:rPr lang="bn-IN" sz="4000" u="sng" dirty="0" smtClean="0">
                <a:solidFill>
                  <a:srgbClr val="7030A0"/>
                </a:solidFill>
                <a:latin typeface="NikoshBAN" panose="02000000000000000000" pitchFamily="2" charset="0"/>
                <a:cs typeface="NikoshBAN" panose="02000000000000000000" pitchFamily="2" charset="0"/>
              </a:rPr>
              <a:t> কাজ</a:t>
            </a:r>
            <a:endParaRPr lang="en-US" sz="4000" u="sng" dirty="0">
              <a:solidFill>
                <a:srgbClr val="7030A0"/>
              </a:solidFill>
              <a:latin typeface="NikoshBAN" panose="02000000000000000000" pitchFamily="2" charset="0"/>
              <a:cs typeface="NikoshBAN" panose="02000000000000000000" pitchFamily="2" charset="0"/>
            </a:endParaRPr>
          </a:p>
        </p:txBody>
      </p:sp>
      <p:sp>
        <p:nvSpPr>
          <p:cNvPr id="6" name="Title 1"/>
          <p:cNvSpPr txBox="1">
            <a:spLocks/>
          </p:cNvSpPr>
          <p:nvPr/>
        </p:nvSpPr>
        <p:spPr>
          <a:xfrm>
            <a:off x="8973064" y="790833"/>
            <a:ext cx="2064132" cy="65445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smtClean="0">
                <a:latin typeface="NikoshBAN" panose="02000000000000000000" pitchFamily="2" charset="0"/>
                <a:cs typeface="NikoshBAN" panose="02000000000000000000" pitchFamily="2" charset="0"/>
              </a:rPr>
              <a:t>সময়ঃ ১৫মিঃ</a:t>
            </a:r>
            <a:endParaRPr lang="en-US" sz="3200" dirty="0">
              <a:latin typeface="NikoshBAN" panose="02000000000000000000" pitchFamily="2" charset="0"/>
              <a:cs typeface="NikoshBAN" panose="02000000000000000000" pitchFamily="2"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223" y="597650"/>
            <a:ext cx="2609850" cy="2142808"/>
          </a:xfrm>
          <a:prstGeom prst="ellipse">
            <a:avLst/>
          </a:prstGeom>
          <a:ln>
            <a:noFill/>
          </a:ln>
          <a:effectLst>
            <a:softEdge rad="112500"/>
          </a:effectLst>
        </p:spPr>
      </p:pic>
      <p:pic>
        <p:nvPicPr>
          <p:cNvPr id="8" name="Picture 7"/>
          <p:cNvPicPr>
            <a:picLocks noChangeAspect="1"/>
          </p:cNvPicPr>
          <p:nvPr/>
        </p:nvPicPr>
        <p:blipFill>
          <a:blip r:embed="rId3"/>
          <a:stretch>
            <a:fillRect/>
          </a:stretch>
        </p:blipFill>
        <p:spPr>
          <a:xfrm rot="14595510">
            <a:off x="6023102" y="3685712"/>
            <a:ext cx="1605823" cy="3031180"/>
          </a:xfrm>
          <a:prstGeom prst="rect">
            <a:avLst/>
          </a:prstGeom>
        </p:spPr>
      </p:pic>
    </p:spTree>
    <p:extLst>
      <p:ext uri="{BB962C8B-B14F-4D97-AF65-F5344CB8AC3E}">
        <p14:creationId xmlns:p14="http://schemas.microsoft.com/office/powerpoint/2010/main" val="35962903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IN" sz="6000" dirty="0" smtClean="0">
                <a:solidFill>
                  <a:srgbClr val="7030A0"/>
                </a:solidFill>
                <a:latin typeface="NikoshBAN" panose="02000000000000000000" pitchFamily="2" charset="0"/>
                <a:cs typeface="NikoshBAN" panose="02000000000000000000" pitchFamily="2" charset="0"/>
              </a:rPr>
              <a:t>মূল্যায়ন</a:t>
            </a:r>
            <a:endParaRPr lang="en-US" sz="6000"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838199" y="1825625"/>
            <a:ext cx="10515601" cy="4351338"/>
          </a:xfrm>
        </p:spPr>
        <p:txBody>
          <a:bodyPr>
            <a:normAutofit/>
          </a:bodyPr>
          <a:lstStyle/>
          <a:p>
            <a:pPr>
              <a:buFont typeface="Wingdings" panose="05000000000000000000" pitchFamily="2" charset="2"/>
              <a:buChar char="ü"/>
            </a:pPr>
            <a:r>
              <a:rPr lang="bn-IN" sz="3600" dirty="0" smtClean="0">
                <a:latin typeface="NikoshBAN" panose="02000000000000000000" pitchFamily="2" charset="0"/>
                <a:cs typeface="NikoshBAN" panose="02000000000000000000" pitchFamily="2" charset="0"/>
              </a:rPr>
              <a:t> বিনোদনের জন্য প্রথমে মানুষ কি আবিস্কার করে ?</a:t>
            </a:r>
          </a:p>
          <a:p>
            <a:pPr>
              <a:buFont typeface="Wingdings" panose="05000000000000000000" pitchFamily="2" charset="2"/>
              <a:buChar char="ü"/>
            </a:pPr>
            <a:r>
              <a:rPr lang="bn-IN" sz="3600" dirty="0">
                <a:latin typeface="NikoshBAN" panose="02000000000000000000" pitchFamily="2" charset="0"/>
                <a:cs typeface="NikoshBAN" panose="02000000000000000000" pitchFamily="2" charset="0"/>
              </a:rPr>
              <a:t> </a:t>
            </a:r>
            <a:r>
              <a:rPr lang="bn-IN" sz="3600" dirty="0" smtClean="0">
                <a:latin typeface="NikoshBAN" panose="02000000000000000000" pitchFamily="2" charset="0"/>
                <a:cs typeface="NikoshBAN" panose="02000000000000000000" pitchFamily="2" charset="0"/>
              </a:rPr>
              <a:t>এক সময় বিনোদনের জন্য কোথায় যেতে হতো ?</a:t>
            </a:r>
          </a:p>
          <a:p>
            <a:pPr>
              <a:buFont typeface="Wingdings" panose="05000000000000000000" pitchFamily="2" charset="2"/>
              <a:buChar char="ü"/>
            </a:pPr>
            <a:r>
              <a:rPr lang="bn-IN" sz="3600" dirty="0">
                <a:latin typeface="NikoshBAN" panose="02000000000000000000" pitchFamily="2" charset="0"/>
                <a:cs typeface="NikoshBAN" panose="02000000000000000000" pitchFamily="2" charset="0"/>
              </a:rPr>
              <a:t> </a:t>
            </a:r>
            <a:r>
              <a:rPr lang="bn-IN" sz="3600" dirty="0" smtClean="0">
                <a:latin typeface="NikoshBAN" panose="02000000000000000000" pitchFamily="2" charset="0"/>
                <a:cs typeface="NikoshBAN" panose="02000000000000000000" pitchFamily="2" charset="0"/>
              </a:rPr>
              <a:t>কিসের জন্য সাধারণ মানুষ কম্পিউটার ব্যবহার করে ?</a:t>
            </a:r>
          </a:p>
          <a:p>
            <a:pPr>
              <a:buFont typeface="Wingdings" panose="05000000000000000000" pitchFamily="2" charset="2"/>
              <a:buChar char="ü"/>
            </a:pPr>
            <a:r>
              <a:rPr lang="bn-IN" sz="3600" dirty="0">
                <a:latin typeface="NikoshBAN" panose="02000000000000000000" pitchFamily="2" charset="0"/>
                <a:cs typeface="NikoshBAN" panose="02000000000000000000" pitchFamily="2" charset="0"/>
              </a:rPr>
              <a:t> </a:t>
            </a:r>
            <a:r>
              <a:rPr lang="bn-IN" sz="3600" dirty="0" smtClean="0">
                <a:latin typeface="NikoshBAN" panose="02000000000000000000" pitchFamily="2" charset="0"/>
                <a:cs typeface="NikoshBAN" panose="02000000000000000000" pitchFamily="2" charset="0"/>
              </a:rPr>
              <a:t>বিনোদনের অত্যন্ত সফল মাধ্যম কোনটি ?</a:t>
            </a:r>
          </a:p>
          <a:p>
            <a:pPr>
              <a:buFont typeface="Wingdings" panose="05000000000000000000" pitchFamily="2" charset="2"/>
              <a:buChar char="ü"/>
            </a:pPr>
            <a:r>
              <a:rPr lang="bn-IN" sz="3600" dirty="0">
                <a:latin typeface="NikoshBAN" panose="02000000000000000000" pitchFamily="2" charset="0"/>
                <a:cs typeface="NikoshBAN" panose="02000000000000000000" pitchFamily="2" charset="0"/>
              </a:rPr>
              <a:t> </a:t>
            </a:r>
            <a:r>
              <a:rPr lang="bn-IN" sz="3600" dirty="0" smtClean="0">
                <a:latin typeface="NikoshBAN" panose="02000000000000000000" pitchFamily="2" charset="0"/>
                <a:cs typeface="NikoshBAN" panose="02000000000000000000" pitchFamily="2" charset="0"/>
              </a:rPr>
              <a:t>কোনটি উন্নয়নের সাথে সাথে বিনোদন জগতে একটা নতুন দিক উন্মোচিত হয়েছে ?</a:t>
            </a:r>
            <a:endParaRPr lang="en-US" sz="36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112632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IN" sz="6000" u="sng" dirty="0" smtClean="0">
                <a:solidFill>
                  <a:srgbClr val="7030A0"/>
                </a:solidFill>
                <a:latin typeface="NikoshBAN" panose="02000000000000000000" pitchFamily="2" charset="0"/>
                <a:cs typeface="NikoshBAN" panose="02000000000000000000" pitchFamily="2" charset="0"/>
              </a:rPr>
              <a:t>বাড়ির কাজ</a:t>
            </a:r>
            <a:endParaRPr lang="en-US" sz="6000" u="sng"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838200" y="3360833"/>
            <a:ext cx="10515600" cy="1738985"/>
          </a:xfrm>
        </p:spPr>
        <p:txBody>
          <a:bodyPr>
            <a:normAutofit fontScale="85000" lnSpcReduction="10000"/>
          </a:bodyPr>
          <a:lstStyle/>
          <a:p>
            <a:pPr algn="ctr">
              <a:buFont typeface="Wingdings" panose="05000000000000000000" pitchFamily="2" charset="2"/>
              <a:buChar char="q"/>
            </a:pPr>
            <a:r>
              <a:rPr lang="bn-IN" sz="6000" dirty="0" smtClean="0">
                <a:latin typeface="NikoshBAN" panose="02000000000000000000" pitchFamily="2" charset="0"/>
                <a:cs typeface="NikoshBAN" panose="02000000000000000000" pitchFamily="2" charset="0"/>
              </a:rPr>
              <a:t> আইসিটি আমাদের বিনোদন ব্যবস্থাকে সহজ করেছে</a:t>
            </a:r>
            <a:r>
              <a:rPr lang="en-US" sz="6000" dirty="0" smtClean="0">
                <a:latin typeface="NikoshBAN" panose="02000000000000000000" pitchFamily="2" charset="0"/>
                <a:cs typeface="NikoshBAN" panose="02000000000000000000" pitchFamily="2" charset="0"/>
              </a:rPr>
              <a:t> ব্যাখ্যা কর</a:t>
            </a:r>
            <a:r>
              <a:rPr lang="bn-IN" sz="6000" dirty="0" smtClean="0">
                <a:latin typeface="NikoshBAN" panose="02000000000000000000" pitchFamily="2" charset="0"/>
                <a:cs typeface="NikoshBAN" panose="02000000000000000000" pitchFamily="2" charset="0"/>
              </a:rPr>
              <a:t>।</a:t>
            </a:r>
            <a:endParaRPr lang="en-US" sz="6000" dirty="0">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027906"/>
            <a:ext cx="2143125" cy="2143125"/>
          </a:xfrm>
          <a:prstGeom prst="rect">
            <a:avLst/>
          </a:prstGeom>
        </p:spPr>
      </p:pic>
    </p:spTree>
    <p:extLst>
      <p:ext uri="{BB962C8B-B14F-4D97-AF65-F5344CB8AC3E}">
        <p14:creationId xmlns:p14="http://schemas.microsoft.com/office/powerpoint/2010/main" val="2643594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5807" y="1305631"/>
            <a:ext cx="8572813" cy="4446239"/>
          </a:xfrm>
          <a:prstGeom prst="rect">
            <a:avLst/>
          </a:prstGeom>
        </p:spPr>
      </p:pic>
    </p:spTree>
    <p:extLst>
      <p:ext uri="{BB962C8B-B14F-4D97-AF65-F5344CB8AC3E}">
        <p14:creationId xmlns:p14="http://schemas.microsoft.com/office/powerpoint/2010/main" val="2325275639"/>
      </p:ext>
    </p:extLst>
  </p:cSld>
  <p:clrMapOvr>
    <a:masterClrMapping/>
  </p:clrMapOvr>
  <p:transition spd="slow">
    <p:wheel spokes="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TotalTime>
  <Words>295</Words>
  <Application>Microsoft Office PowerPoint</Application>
  <PresentationFormat>Widescreen</PresentationFormat>
  <Paragraphs>36</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NikoshBAN</vt:lpstr>
      <vt:lpstr>Vrinda</vt:lpstr>
      <vt:lpstr>Wingdings</vt:lpstr>
      <vt:lpstr>Office Theme</vt:lpstr>
      <vt:lpstr>তথ্য ও যোগাযোগ প্রযুক্তি ক্লাসে সকলকে স্বাগতম।</vt:lpstr>
      <vt:lpstr> পরিচিতি </vt:lpstr>
      <vt:lpstr>আজকের আলোচ্য পাঠ</vt:lpstr>
      <vt:lpstr>PowerPoint Presentation</vt:lpstr>
      <vt:lpstr>PowerPoint Presentation</vt:lpstr>
      <vt:lpstr>শিখনফল</vt:lpstr>
      <vt:lpstr>তথ্যপ্রযুক্তির উন্নয়নের সাথে বিনোদনের জগতে একটা নতুন দিক উন্মোচিত হয়েছ। এটা ঘটেছে দুই ভাবে-</vt:lpstr>
      <vt:lpstr>PowerPoint Presentation</vt:lpstr>
      <vt:lpstr>তথ্যপ্রযুক্তি উন্নত হবার পর নতুন কিছু বিনোদনের জন্ম হয়েছে যেটি আগে উপভোগ করা সম্ভব ছিল না, তার একটি হচ্ছে কম্পিউটার গেম।</vt:lpstr>
      <vt:lpstr>দলীয় কাজ</vt:lpstr>
      <vt:lpstr>মূল্যায়ন</vt:lpstr>
      <vt:lpstr>বাড়ির কাজ</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তথ্য ও যোগাযোগ প্রযুক্তি ক্লাসে নবম শ্রেণির ছাত্র-ছাত্রীদের জানাই সাদর আমন্ত্রয়ণ।</dc:title>
  <dc:creator>Md. Ashraful Islam</dc:creator>
  <cp:lastModifiedBy>Zisan Sara</cp:lastModifiedBy>
  <cp:revision>104</cp:revision>
  <dcterms:created xsi:type="dcterms:W3CDTF">2015-02-09T13:06:53Z</dcterms:created>
  <dcterms:modified xsi:type="dcterms:W3CDTF">2019-10-20T16:28:43Z</dcterms:modified>
</cp:coreProperties>
</file>