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CB1"/>
    <a:srgbClr val="EB5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-1338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A7EB2-D7B3-443B-892D-2B515DE7BD9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70FBAB-855E-4FA8-9735-0E964F7126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bn-BD" sz="6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একক কাজ  </a:t>
          </a:r>
          <a:endParaRPr lang="en-US" sz="60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gm:t>
    </dgm:pt>
    <dgm:pt modelId="{4620F2F0-8B56-49CA-A810-B425D27CFD0B}" type="parTrans" cxnId="{3AB40428-F341-497F-A75F-4B1E5FF2B108}">
      <dgm:prSet/>
      <dgm:spPr/>
      <dgm:t>
        <a:bodyPr/>
        <a:lstStyle/>
        <a:p>
          <a:endParaRPr lang="en-US" sz="1400"/>
        </a:p>
      </dgm:t>
    </dgm:pt>
    <dgm:pt modelId="{D9432196-3AFD-4C96-864B-90D307E7DF06}" type="sibTrans" cxnId="{3AB40428-F341-497F-A75F-4B1E5FF2B108}">
      <dgm:prSet/>
      <dgm:spPr/>
      <dgm:t>
        <a:bodyPr/>
        <a:lstStyle/>
        <a:p>
          <a:endParaRPr lang="en-US" sz="1400"/>
        </a:p>
      </dgm:t>
    </dgm:pt>
    <dgm:pt modelId="{30BC29B0-52C8-4F27-8A43-8CE2A5106713}" type="pres">
      <dgm:prSet presAssocID="{66FA7EB2-D7B3-443B-892D-2B515DE7BD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EF352D-EEF0-4DDC-8E9F-01F791FCBB41}" type="pres">
      <dgm:prSet presAssocID="{9870FBAB-855E-4FA8-9735-0E964F7126AE}" presName="parentText" presStyleLbl="node1" presStyleIdx="0" presStyleCnt="1" custScaleX="100512" custScaleY="194792" custLinFactNeighborX="-11348" custLinFactNeighborY="124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B5465F-2659-4645-AEE0-F21B76B21EBD}" type="presOf" srcId="{9870FBAB-855E-4FA8-9735-0E964F7126AE}" destId="{C6EF352D-EEF0-4DDC-8E9F-01F791FCBB41}" srcOrd="0" destOrd="0" presId="urn:microsoft.com/office/officeart/2005/8/layout/vList2"/>
    <dgm:cxn modelId="{3AB40428-F341-497F-A75F-4B1E5FF2B108}" srcId="{66FA7EB2-D7B3-443B-892D-2B515DE7BD92}" destId="{9870FBAB-855E-4FA8-9735-0E964F7126AE}" srcOrd="0" destOrd="0" parTransId="{4620F2F0-8B56-49CA-A810-B425D27CFD0B}" sibTransId="{D9432196-3AFD-4C96-864B-90D307E7DF06}"/>
    <dgm:cxn modelId="{F56F8187-2AC8-46D1-AF26-FDF29A0646CE}" type="presOf" srcId="{66FA7EB2-D7B3-443B-892D-2B515DE7BD92}" destId="{30BC29B0-52C8-4F27-8A43-8CE2A5106713}" srcOrd="0" destOrd="0" presId="urn:microsoft.com/office/officeart/2005/8/layout/vList2"/>
    <dgm:cxn modelId="{AB32AD51-AAB6-4F15-8E0A-DA3C7E080B80}" type="presParOf" srcId="{30BC29B0-52C8-4F27-8A43-8CE2A5106713}" destId="{C6EF352D-EEF0-4DDC-8E9F-01F791FCBB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FA7EB2-D7B3-443B-892D-2B515DE7BD9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70FBAB-855E-4FA8-9735-0E964F7126A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3600" b="1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জোড়ায়</a:t>
          </a:r>
          <a:r>
            <a:rPr lang="bn-BD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কাজ  </a:t>
          </a:r>
          <a:endParaRPr lang="en-US" sz="36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gm:t>
    </dgm:pt>
    <dgm:pt modelId="{4620F2F0-8B56-49CA-A810-B425D27CFD0B}" type="parTrans" cxnId="{3AB40428-F341-497F-A75F-4B1E5FF2B108}">
      <dgm:prSet/>
      <dgm:spPr/>
      <dgm:t>
        <a:bodyPr/>
        <a:lstStyle/>
        <a:p>
          <a:endParaRPr lang="en-US" sz="1400"/>
        </a:p>
      </dgm:t>
    </dgm:pt>
    <dgm:pt modelId="{D9432196-3AFD-4C96-864B-90D307E7DF06}" type="sibTrans" cxnId="{3AB40428-F341-497F-A75F-4B1E5FF2B108}">
      <dgm:prSet/>
      <dgm:spPr/>
      <dgm:t>
        <a:bodyPr/>
        <a:lstStyle/>
        <a:p>
          <a:endParaRPr lang="en-US" sz="1400"/>
        </a:p>
      </dgm:t>
    </dgm:pt>
    <dgm:pt modelId="{30BC29B0-52C8-4F27-8A43-8CE2A5106713}" type="pres">
      <dgm:prSet presAssocID="{66FA7EB2-D7B3-443B-892D-2B515DE7BD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EF352D-EEF0-4DDC-8E9F-01F791FCBB41}" type="pres">
      <dgm:prSet presAssocID="{9870FBAB-855E-4FA8-9735-0E964F7126AE}" presName="parentText" presStyleLbl="node1" presStyleIdx="0" presStyleCnt="1" custScaleX="100512" custScaleY="194792" custLinFactNeighborX="70068" custLinFactNeighborY="-483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A6B26D-CF6B-4E53-8862-013BAF0C56D1}" type="presOf" srcId="{66FA7EB2-D7B3-443B-892D-2B515DE7BD92}" destId="{30BC29B0-52C8-4F27-8A43-8CE2A5106713}" srcOrd="0" destOrd="0" presId="urn:microsoft.com/office/officeart/2005/8/layout/vList2"/>
    <dgm:cxn modelId="{BE83370F-F2C5-4E23-BCDF-8A897CA6D282}" type="presOf" srcId="{9870FBAB-855E-4FA8-9735-0E964F7126AE}" destId="{C6EF352D-EEF0-4DDC-8E9F-01F791FCBB41}" srcOrd="0" destOrd="0" presId="urn:microsoft.com/office/officeart/2005/8/layout/vList2"/>
    <dgm:cxn modelId="{3AB40428-F341-497F-A75F-4B1E5FF2B108}" srcId="{66FA7EB2-D7B3-443B-892D-2B515DE7BD92}" destId="{9870FBAB-855E-4FA8-9735-0E964F7126AE}" srcOrd="0" destOrd="0" parTransId="{4620F2F0-8B56-49CA-A810-B425D27CFD0B}" sibTransId="{D9432196-3AFD-4C96-864B-90D307E7DF06}"/>
    <dgm:cxn modelId="{61AF443E-F70A-4729-B083-F080816C8543}" type="presParOf" srcId="{30BC29B0-52C8-4F27-8A43-8CE2A5106713}" destId="{C6EF352D-EEF0-4DDC-8E9F-01F791FCBB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F352D-EEF0-4DDC-8E9F-01F791FCBB41}">
      <dsp:nvSpPr>
        <dsp:cNvPr id="0" name=""/>
        <dsp:cNvSpPr/>
      </dsp:nvSpPr>
      <dsp:spPr>
        <a:xfrm>
          <a:off x="0" y="2222"/>
          <a:ext cx="3962400" cy="11362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একক কাজ  </a:t>
          </a:r>
          <a:endParaRPr lang="en-US" sz="60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sp:txBody>
      <dsp:txXfrm>
        <a:off x="55465" y="57687"/>
        <a:ext cx="3851470" cy="1025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F352D-EEF0-4DDC-8E9F-01F791FCBB41}">
      <dsp:nvSpPr>
        <dsp:cNvPr id="0" name=""/>
        <dsp:cNvSpPr/>
      </dsp:nvSpPr>
      <dsp:spPr>
        <a:xfrm>
          <a:off x="0" y="0"/>
          <a:ext cx="3962400" cy="75062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dirty="0" err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জোড়ায়</a:t>
          </a:r>
          <a:r>
            <a:rPr lang="bn-BD" sz="36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কাজ  </a:t>
          </a:r>
          <a:endParaRPr lang="en-US" sz="36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NikoshBAN" pitchFamily="2" charset="0"/>
            <a:cs typeface="NikoshBAN" pitchFamily="2" charset="0"/>
          </a:endParaRPr>
        </a:p>
      </dsp:txBody>
      <dsp:txXfrm>
        <a:off x="36642" y="36642"/>
        <a:ext cx="3889116" cy="677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8C4F02-2592-4D0F-80C6-E7F2AA637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76F86FA-2426-4B41-BBB3-2CEFD956F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9A0CF-6B06-431C-95B9-731FEC08A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1CF7-10BC-4C3C-B8A4-583667930BC2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BD1B21-FBF3-4BC4-9BE7-132480C7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4C8EF6-1188-4467-9DA3-E7AC4414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4889-7339-4F8B-90A6-686C86011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1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BAACFD-725B-4472-8826-E51F0568C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911575-3332-4E35-BE0C-9A9E80A8A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42F799-F051-4B82-9115-15B8BDD61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1CF7-10BC-4C3C-B8A4-583667930BC2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02E127-C3CE-4D30-BE3D-1FE36BD2F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FE292A-BC82-49C0-BE93-34BB51178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4889-7339-4F8B-90A6-686C86011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5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BB64A13-86ED-41B3-863C-AB574D96C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E7BDC6-BF48-4A2E-9DB3-D5E1C4D15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5E3F12-A034-4668-AE7A-4516CC037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1CF7-10BC-4C3C-B8A4-583667930BC2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8F55FB-E8C7-4AA4-9E81-C200695C9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457920-6CB4-44AA-89C7-2C647B492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4889-7339-4F8B-90A6-686C86011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9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91DD10-0F9E-4DBE-990C-F5794116B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67782D-B6BD-4164-9CE4-C03C74481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11E934-F8E7-4BFA-9E6D-22E1AEA27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1CF7-10BC-4C3C-B8A4-583667930BC2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FC1996-C846-4B22-B687-2F22058FD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4C1344-B183-42C4-9AB6-6402C882C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4889-7339-4F8B-90A6-686C86011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8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4B6884-572A-41B6-9618-1016CDEC3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CFB2A6-E88D-44D9-BEFC-5B3E4A321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2484F4-2C64-4266-A19C-0DDD3887D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1CF7-10BC-4C3C-B8A4-583667930BC2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E91E0C-8167-430A-938B-FACF45E35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3EF90E-7F87-4A0F-964A-4D6FB841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4889-7339-4F8B-90A6-686C86011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5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746234-103B-419B-94F1-BD6C338A4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6945C8-B78E-4900-9849-2CD566F62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DBB19-83C8-4543-A4CE-1883C1680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F57968-4C67-452D-9898-1B48309BA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1CF7-10BC-4C3C-B8A4-583667930BC2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42C6A8-4EB1-476D-BF8B-2BA51793B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9C7EF0-E807-49BA-8268-236720AA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4889-7339-4F8B-90A6-686C86011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5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98001B-7732-476D-AE64-E770415F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0D8E7A-B877-4B23-8FDF-EC4AF1843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42166B-6324-4FB3-BFDD-BD3396C1B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04B2A62-4224-4431-A68A-20DECD0F3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8ACF3A-08A3-41EE-A2A7-914877D34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154EA31-7196-4730-B2FF-E16ADEBD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1CF7-10BC-4C3C-B8A4-583667930BC2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C993DF-32DC-4EFD-895D-240B717EC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9BE37D-4EEA-4D3D-AB8F-65E60F2A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4889-7339-4F8B-90A6-686C86011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3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D99A29-1205-4505-9F33-1D26FBAC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7DD9E7-B950-48BB-9E5F-322910B6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1CF7-10BC-4C3C-B8A4-583667930BC2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7CDB6E3-74BC-4B7B-9D68-2B03D3009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DEA32F2-43BA-449D-84B6-2A6D2881D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4889-7339-4F8B-90A6-686C86011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5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DCBACF3-9C94-420E-9060-DD290E548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1CF7-10BC-4C3C-B8A4-583667930BC2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3A41668-2D7B-44C4-9628-78A01D72C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C028521-C6A8-4D4C-A8A0-707F50C4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4889-7339-4F8B-90A6-686C86011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0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3B9972-3F01-483D-9369-A2CC839B6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726607-5687-4DF0-99C6-1FB75EEC4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495294-8BE7-462D-A9C2-DEA38DAE1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5C2A2D-62A1-4A1F-8DA8-52EABF179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1CF7-10BC-4C3C-B8A4-583667930BC2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0AE5F9-D052-4A2E-B69E-C36D51FF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8ADB29-B824-4220-84B8-4CD1C4D4D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4889-7339-4F8B-90A6-686C86011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A41EED-DDD3-458C-9021-3B09ECB7C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164AE60-A238-412C-89D3-80A0A4078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2D9709-2252-4E00-89B3-B3901B8EE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98150F-BD46-492F-9BDC-B9318B920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1CF7-10BC-4C3C-B8A4-583667930BC2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593E35-CFAE-4633-B2D1-67CC53AE3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D96BE7-EEBE-47B4-AD3B-C9506833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4889-7339-4F8B-90A6-686C86011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0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07287E1-CC1D-4750-A959-C9F7B338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DC8446-A591-4F8E-9EFC-4C8BFFAD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411D98-80ED-4460-815B-791AB9E98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D1CF7-10BC-4C3C-B8A4-583667930BC2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C5A0A1-C350-4CD0-ABAC-596C88061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EBB56F-5D94-446D-952C-CC8FCCED5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C4889-7339-4F8B-90A6-686C86011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1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2.jpg"/><Relationship Id="rId7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8823E6-BD4A-4796-8DA0-EEFEBF2C8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84" y="2791326"/>
            <a:ext cx="6801850" cy="3826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368884" y="556488"/>
            <a:ext cx="6801850" cy="1879947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45442866"/>
              </p:ext>
            </p:extLst>
          </p:nvPr>
        </p:nvGraphicFramePr>
        <p:xfrm>
          <a:off x="4476750" y="228599"/>
          <a:ext cx="3962400" cy="951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25050" y="228599"/>
            <a:ext cx="183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সময়-4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099" y="1324561"/>
            <a:ext cx="771397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590676"/>
              </p:ext>
            </p:extLst>
          </p:nvPr>
        </p:nvGraphicFramePr>
        <p:xfrm>
          <a:off x="1469384" y="3200402"/>
          <a:ext cx="8661400" cy="33162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83516"/>
                <a:gridCol w="5977884"/>
              </a:tblGrid>
              <a:tr h="535234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যৌতুকের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5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কারণ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2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2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2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3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2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4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2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0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088" y="3417111"/>
            <a:ext cx="4191000" cy="3130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2" y="643759"/>
            <a:ext cx="4038600" cy="3017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ight Arrow Callout 3"/>
          <p:cNvSpPr/>
          <p:nvPr/>
        </p:nvSpPr>
        <p:spPr>
          <a:xfrm rot="10800000">
            <a:off x="4576942" y="1162049"/>
            <a:ext cx="4190480" cy="1603819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33198" y="1196209"/>
            <a:ext cx="25146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যৌতুকের কার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3200" b="1" dirty="0" smtClean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 বিবাহ বিচ্ছেদ ঘটে।</a:t>
            </a:r>
            <a:endParaRPr lang="en-US" sz="3200" b="1" dirty="0">
              <a:ln>
                <a:solidFill>
                  <a:srgbClr val="FF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89916" y="4165422"/>
            <a:ext cx="4043282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42316" y="4165422"/>
            <a:ext cx="23622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2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যৌতুকের </a:t>
            </a:r>
            <a:r>
              <a:rPr lang="bn-BD" sz="3200" b="1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b="1" dirty="0" err="1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3200" b="1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স্ত্রীকে প্রাণ দিতে হয়।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58010" y="1981039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56916" y="498219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3065A4F-1126-4E1C-92C4-D9AB8A9E4073}"/>
              </a:ext>
            </a:extLst>
          </p:cNvPr>
          <p:cNvSpPr/>
          <p:nvPr/>
        </p:nvSpPr>
        <p:spPr>
          <a:xfrm>
            <a:off x="4377668" y="0"/>
            <a:ext cx="2971799" cy="65618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যৌতুকের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7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36" y="980421"/>
            <a:ext cx="2626272" cy="20675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876469"/>
            <a:ext cx="2762249" cy="21715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8" y="4194511"/>
            <a:ext cx="2748292" cy="2206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24" y="4274539"/>
            <a:ext cx="2943225" cy="20462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389796"/>
            <a:ext cx="2621472" cy="22961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74096" y="3115005"/>
            <a:ext cx="129285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দারিদ্র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96374" y="3314701"/>
            <a:ext cx="11430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endParaRPr lang="en-US" sz="2800" b="1" dirty="0">
              <a:ln>
                <a:solidFill>
                  <a:srgbClr val="FF0066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1136" y="1017211"/>
            <a:ext cx="19812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2800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endParaRPr lang="en-US" sz="28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349336" y="1604638"/>
            <a:ext cx="304800" cy="8191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63953" y="5877579"/>
            <a:ext cx="149099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</a:t>
            </a:r>
            <a:endParaRPr lang="en-US" sz="28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3275304" y="5994671"/>
            <a:ext cx="757118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43945" y="5156832"/>
            <a:ext cx="128641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বহুবিবাহ</a:t>
            </a:r>
            <a:endParaRPr lang="en-US" sz="2800" b="1" dirty="0">
              <a:ln>
                <a:solidFill>
                  <a:srgbClr val="FF0066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 rot="10800000">
            <a:off x="6730356" y="5227942"/>
            <a:ext cx="864888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3065A4F-1126-4E1C-92C4-D9AB8A9E4073}"/>
              </a:ext>
            </a:extLst>
          </p:cNvPr>
          <p:cNvSpPr/>
          <p:nvPr/>
        </p:nvSpPr>
        <p:spPr>
          <a:xfrm>
            <a:off x="4377668" y="0"/>
            <a:ext cx="2971799" cy="65618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যৌতুকের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3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3015" y="4378942"/>
            <a:ext cx="8896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যৌতুকের কারণে আমাদের সমাজে কী কী অপরাধ ঘটতে পারে তা আলোচনা করে পোষ্টার পেপারে লিখ।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869" y="1116686"/>
            <a:ext cx="2656381" cy="1994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30430" y="420467"/>
            <a:ext cx="2834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সময়-4+2=6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7944" y="254912"/>
            <a:ext cx="2531462" cy="861774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6053" y="2872740"/>
            <a:ext cx="7190275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5 </a:t>
            </a:r>
            <a:r>
              <a:rPr lang="en-US" sz="3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6 </a:t>
            </a:r>
            <a:r>
              <a:rPr lang="en-US" sz="3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</a:t>
            </a:r>
            <a:endParaRPr lang="en-US" sz="3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2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7015" y="365972"/>
            <a:ext cx="1279517" cy="5909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b="1" u="sng" dirty="0">
                <a:ln w="190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u="sng" dirty="0">
              <a:ln w="1905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5100" y="1175437"/>
            <a:ext cx="893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>
                  <a:solidFill>
                    <a:srgbClr val="FF0066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বাংলাদেশের যৌতুক প্রথা একটি মারাত্মক সামাজিক --</a:t>
            </a:r>
            <a:endParaRPr lang="en-US" sz="3600" b="1" dirty="0">
              <a:ln>
                <a:solidFill>
                  <a:srgbClr val="FF0066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3699" y="1901640"/>
            <a:ext cx="236220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   নিগ্রহ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5500" y="1901640"/>
            <a:ext cx="228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   ব্যাধি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1700" y="2850198"/>
            <a:ext cx="2209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    অসুখ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8293" y="2850198"/>
            <a:ext cx="226760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    রোগ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5100" y="3718772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>
                  <a:solidFill>
                    <a:srgbClr val="FF0066"/>
                  </a:solidFill>
                </a:ln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বিবাহিত নারীর প্রতি সহিংসতার মূল কারণ --</a:t>
            </a:r>
            <a:endParaRPr lang="en-US" sz="3600" b="1" dirty="0">
              <a:ln>
                <a:solidFill>
                  <a:srgbClr val="FF0066"/>
                </a:solidFill>
              </a:ln>
              <a:solidFill>
                <a:srgbClr val="33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5500" y="5599379"/>
            <a:ext cx="228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    লোভ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8292" y="5623772"/>
            <a:ext cx="22676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কুসংস্কার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5500" y="4480771"/>
            <a:ext cx="228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  অশিক্ষিত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6686" y="4480772"/>
            <a:ext cx="224921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   যৌতুক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5913383" y="2041627"/>
            <a:ext cx="381273" cy="304800"/>
          </a:xfrm>
          <a:prstGeom prst="flowChartConnector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92" y="4572340"/>
            <a:ext cx="4762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12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32" y="427682"/>
            <a:ext cx="2051836" cy="1395248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503394" y="622601"/>
            <a:ext cx="7235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>
                  <a:solidFill>
                    <a:srgbClr val="FF0066"/>
                  </a:solidFill>
                </a:ln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পাশের ছবিটি দেখে কি বোঝা যাচ্ছে ?</a:t>
            </a:r>
            <a:endParaRPr lang="en-US" sz="3600" b="1" dirty="0">
              <a:ln>
                <a:solidFill>
                  <a:srgbClr val="FF0066"/>
                </a:solidFill>
              </a:ln>
              <a:solidFill>
                <a:srgbClr val="33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3394" y="2232703"/>
            <a:ext cx="2743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   বকা দিচ্ছেন  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3393" y="1296989"/>
            <a:ext cx="335280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 নির্যাতন করছেন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8594" y="1296989"/>
            <a:ext cx="328780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   বুঝাছেন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6194" y="4343399"/>
            <a:ext cx="344020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  অপরাধের ভয়ে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7699" y="4406460"/>
            <a:ext cx="312490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   যৌতুকের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8594" y="5493087"/>
            <a:ext cx="328780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দুর্নীতির কারণে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8212" y="5493086"/>
            <a:ext cx="31143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  দারিদ্রের কারণে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8594" y="2232703"/>
            <a:ext cx="328780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  হিসেব করছেন।   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3393" y="3276600"/>
            <a:ext cx="4910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b="1" dirty="0" smtClean="0">
                <a:ln>
                  <a:solidFill>
                    <a:srgbClr val="FF0066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৪। কি কারণে  অত্যাচার করছেন?</a:t>
            </a:r>
            <a:endParaRPr lang="en-US" sz="3600" b="1" dirty="0">
              <a:ln>
                <a:solidFill>
                  <a:srgbClr val="FF0066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274" y="1388557"/>
            <a:ext cx="4762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99" y="4498028"/>
            <a:ext cx="4762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25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68" y="1893542"/>
            <a:ext cx="3641181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070759" y="4953000"/>
            <a:ext cx="8229600" cy="120032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দমনে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6350" y="724584"/>
            <a:ext cx="180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5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8655" y="477254"/>
            <a:ext cx="4523995" cy="240065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0"/>
          <a:stretch/>
        </p:blipFill>
        <p:spPr>
          <a:xfrm>
            <a:off x="2358190" y="2877911"/>
            <a:ext cx="7146758" cy="347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3791" y="3362979"/>
            <a:ext cx="4657360" cy="1985470"/>
            <a:chOff x="703791" y="3305829"/>
            <a:chExt cx="4657360" cy="1985470"/>
          </a:xfrm>
        </p:grpSpPr>
        <p:sp>
          <p:nvSpPr>
            <p:cNvPr id="5" name="Freeform 4"/>
            <p:cNvSpPr/>
            <p:nvPr/>
          </p:nvSpPr>
          <p:spPr>
            <a:xfrm>
              <a:off x="703791" y="3305829"/>
              <a:ext cx="4657349" cy="462460"/>
            </a:xfrm>
            <a:custGeom>
              <a:avLst/>
              <a:gdLst>
                <a:gd name="connsiteX0" fmla="*/ 67501 w 405000"/>
                <a:gd name="connsiteY0" fmla="*/ 0 h 4638265"/>
                <a:gd name="connsiteX1" fmla="*/ 337499 w 405000"/>
                <a:gd name="connsiteY1" fmla="*/ 0 h 4638265"/>
                <a:gd name="connsiteX2" fmla="*/ 405000 w 405000"/>
                <a:gd name="connsiteY2" fmla="*/ 67501 h 4638265"/>
                <a:gd name="connsiteX3" fmla="*/ 405000 w 405000"/>
                <a:gd name="connsiteY3" fmla="*/ 4638265 h 4638265"/>
                <a:gd name="connsiteX4" fmla="*/ 405000 w 405000"/>
                <a:gd name="connsiteY4" fmla="*/ 4638265 h 4638265"/>
                <a:gd name="connsiteX5" fmla="*/ 0 w 405000"/>
                <a:gd name="connsiteY5" fmla="*/ 4638265 h 4638265"/>
                <a:gd name="connsiteX6" fmla="*/ 0 w 405000"/>
                <a:gd name="connsiteY6" fmla="*/ 4638265 h 4638265"/>
                <a:gd name="connsiteX7" fmla="*/ 0 w 405000"/>
                <a:gd name="connsiteY7" fmla="*/ 67501 h 4638265"/>
                <a:gd name="connsiteX8" fmla="*/ 67501 w 405000"/>
                <a:gd name="connsiteY8" fmla="*/ 0 h 463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000" h="4638265">
                  <a:moveTo>
                    <a:pt x="405000" y="773059"/>
                  </a:moveTo>
                  <a:lnTo>
                    <a:pt x="405000" y="3865206"/>
                  </a:lnTo>
                  <a:cubicBezTo>
                    <a:pt x="405000" y="4292154"/>
                    <a:pt x="402361" y="4638259"/>
                    <a:pt x="399106" y="4638259"/>
                  </a:cubicBezTo>
                  <a:lnTo>
                    <a:pt x="0" y="4638259"/>
                  </a:lnTo>
                  <a:lnTo>
                    <a:pt x="0" y="4638259"/>
                  </a:lnTo>
                  <a:lnTo>
                    <a:pt x="0" y="6"/>
                  </a:lnTo>
                  <a:lnTo>
                    <a:pt x="0" y="6"/>
                  </a:lnTo>
                  <a:lnTo>
                    <a:pt x="399106" y="6"/>
                  </a:lnTo>
                  <a:cubicBezTo>
                    <a:pt x="402361" y="6"/>
                    <a:pt x="405000" y="346111"/>
                    <a:pt x="405000" y="773059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1" tIns="45170" rIns="45170" bIns="45171" numCol="1" spcCol="1270" anchor="ctr" anchorCtr="0">
              <a:noAutofit/>
            </a:bodyPr>
            <a:lstStyle/>
            <a:p>
              <a:pPr marL="285750" lvl="1" indent="-28575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4000" b="1" kern="1200" cap="none" spc="0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4000" b="1" kern="1200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kern="1200" cap="none" spc="0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NikoshBAN" pitchFamily="2" charset="0"/>
                  <a:cs typeface="NikoshBAN" pitchFamily="2" charset="0"/>
                </a:rPr>
                <a:t>শওকত</a:t>
              </a:r>
              <a:r>
                <a:rPr lang="en-US" sz="4000" b="1" kern="1200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kern="1200" cap="none" spc="0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NikoshBAN" pitchFamily="2" charset="0"/>
                  <a:cs typeface="NikoshBAN" pitchFamily="2" charset="0"/>
                </a:rPr>
                <a:t>হোসেন</a:t>
              </a:r>
              <a:endParaRPr lang="en-US" sz="4000" b="1" kern="12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703814" y="3844489"/>
              <a:ext cx="4657314" cy="405000"/>
            </a:xfrm>
            <a:custGeom>
              <a:avLst/>
              <a:gdLst>
                <a:gd name="connsiteX0" fmla="*/ 67501 w 405000"/>
                <a:gd name="connsiteY0" fmla="*/ 0 h 4657314"/>
                <a:gd name="connsiteX1" fmla="*/ 337499 w 405000"/>
                <a:gd name="connsiteY1" fmla="*/ 0 h 4657314"/>
                <a:gd name="connsiteX2" fmla="*/ 405000 w 405000"/>
                <a:gd name="connsiteY2" fmla="*/ 67501 h 4657314"/>
                <a:gd name="connsiteX3" fmla="*/ 405000 w 405000"/>
                <a:gd name="connsiteY3" fmla="*/ 4657314 h 4657314"/>
                <a:gd name="connsiteX4" fmla="*/ 405000 w 405000"/>
                <a:gd name="connsiteY4" fmla="*/ 4657314 h 4657314"/>
                <a:gd name="connsiteX5" fmla="*/ 0 w 405000"/>
                <a:gd name="connsiteY5" fmla="*/ 4657314 h 4657314"/>
                <a:gd name="connsiteX6" fmla="*/ 0 w 405000"/>
                <a:gd name="connsiteY6" fmla="*/ 4657314 h 4657314"/>
                <a:gd name="connsiteX7" fmla="*/ 0 w 405000"/>
                <a:gd name="connsiteY7" fmla="*/ 67501 h 4657314"/>
                <a:gd name="connsiteX8" fmla="*/ 67501 w 405000"/>
                <a:gd name="connsiteY8" fmla="*/ 0 h 465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000" h="4657314">
                  <a:moveTo>
                    <a:pt x="405000" y="776234"/>
                  </a:moveTo>
                  <a:lnTo>
                    <a:pt x="405000" y="3881080"/>
                  </a:lnTo>
                  <a:cubicBezTo>
                    <a:pt x="405000" y="4309781"/>
                    <a:pt x="402372" y="4657308"/>
                    <a:pt x="399130" y="4657308"/>
                  </a:cubicBezTo>
                  <a:lnTo>
                    <a:pt x="0" y="4657308"/>
                  </a:lnTo>
                  <a:lnTo>
                    <a:pt x="0" y="4657308"/>
                  </a:lnTo>
                  <a:lnTo>
                    <a:pt x="0" y="6"/>
                  </a:lnTo>
                  <a:lnTo>
                    <a:pt x="0" y="6"/>
                  </a:lnTo>
                  <a:lnTo>
                    <a:pt x="399130" y="6"/>
                  </a:lnTo>
                  <a:cubicBezTo>
                    <a:pt x="402372" y="6"/>
                    <a:pt x="405000" y="347533"/>
                    <a:pt x="405000" y="776234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35010" rIns="35010" bIns="3501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আইসিটি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2400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703814" y="4351771"/>
              <a:ext cx="4657314" cy="405000"/>
            </a:xfrm>
            <a:custGeom>
              <a:avLst/>
              <a:gdLst>
                <a:gd name="connsiteX0" fmla="*/ 67501 w 405000"/>
                <a:gd name="connsiteY0" fmla="*/ 0 h 4657314"/>
                <a:gd name="connsiteX1" fmla="*/ 337499 w 405000"/>
                <a:gd name="connsiteY1" fmla="*/ 0 h 4657314"/>
                <a:gd name="connsiteX2" fmla="*/ 405000 w 405000"/>
                <a:gd name="connsiteY2" fmla="*/ 67501 h 4657314"/>
                <a:gd name="connsiteX3" fmla="*/ 405000 w 405000"/>
                <a:gd name="connsiteY3" fmla="*/ 4657314 h 4657314"/>
                <a:gd name="connsiteX4" fmla="*/ 405000 w 405000"/>
                <a:gd name="connsiteY4" fmla="*/ 4657314 h 4657314"/>
                <a:gd name="connsiteX5" fmla="*/ 0 w 405000"/>
                <a:gd name="connsiteY5" fmla="*/ 4657314 h 4657314"/>
                <a:gd name="connsiteX6" fmla="*/ 0 w 405000"/>
                <a:gd name="connsiteY6" fmla="*/ 4657314 h 4657314"/>
                <a:gd name="connsiteX7" fmla="*/ 0 w 405000"/>
                <a:gd name="connsiteY7" fmla="*/ 67501 h 4657314"/>
                <a:gd name="connsiteX8" fmla="*/ 67501 w 405000"/>
                <a:gd name="connsiteY8" fmla="*/ 0 h 465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000" h="4657314">
                  <a:moveTo>
                    <a:pt x="405000" y="776234"/>
                  </a:moveTo>
                  <a:lnTo>
                    <a:pt x="405000" y="3881080"/>
                  </a:lnTo>
                  <a:cubicBezTo>
                    <a:pt x="405000" y="4309781"/>
                    <a:pt x="402372" y="4657308"/>
                    <a:pt x="399130" y="4657308"/>
                  </a:cubicBezTo>
                  <a:lnTo>
                    <a:pt x="0" y="4657308"/>
                  </a:lnTo>
                  <a:lnTo>
                    <a:pt x="0" y="4657308"/>
                  </a:lnTo>
                  <a:lnTo>
                    <a:pt x="0" y="6"/>
                  </a:lnTo>
                  <a:lnTo>
                    <a:pt x="0" y="6"/>
                  </a:lnTo>
                  <a:lnTo>
                    <a:pt x="399130" y="6"/>
                  </a:lnTo>
                  <a:cubicBezTo>
                    <a:pt x="402372" y="6"/>
                    <a:pt x="405000" y="347533"/>
                    <a:pt x="405000" y="776234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38820" rIns="38820" bIns="38820" numCol="1" spcCol="1270" anchor="ctr" anchorCtr="0">
              <a:noAutofit/>
            </a:bodyPr>
            <a:lstStyle/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000" b="0" kern="1200" cap="none" spc="0" dirty="0" err="1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হামানকর্দ্দি</a:t>
              </a:r>
              <a:r>
                <a:rPr lang="en-US" sz="3000" b="0" kern="1200" cap="none" spc="0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000" b="0" kern="1200" cap="none" spc="0" dirty="0" err="1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পল্লী</a:t>
              </a:r>
              <a:r>
                <a:rPr lang="en-US" sz="3000" b="0" kern="1200" cap="none" spc="0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000" b="0" kern="1200" cap="none" spc="0" dirty="0" err="1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মঙ্গল</a:t>
              </a:r>
              <a:r>
                <a:rPr lang="en-US" sz="3000" b="0" kern="1200" cap="none" spc="0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000" b="0" kern="1200" cap="none" spc="0" dirty="0" err="1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3000" b="0" kern="1200" cap="none" spc="0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000" b="0" kern="1200" cap="none" spc="0" dirty="0" err="1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3000" b="0" kern="1200" cap="none" spc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03791" y="4886294"/>
              <a:ext cx="4657360" cy="405005"/>
            </a:xfrm>
            <a:custGeom>
              <a:avLst/>
              <a:gdLst>
                <a:gd name="connsiteX0" fmla="*/ 67502 w 405004"/>
                <a:gd name="connsiteY0" fmla="*/ 0 h 4657360"/>
                <a:gd name="connsiteX1" fmla="*/ 337502 w 405004"/>
                <a:gd name="connsiteY1" fmla="*/ 0 h 4657360"/>
                <a:gd name="connsiteX2" fmla="*/ 405004 w 405004"/>
                <a:gd name="connsiteY2" fmla="*/ 67502 h 4657360"/>
                <a:gd name="connsiteX3" fmla="*/ 405004 w 405004"/>
                <a:gd name="connsiteY3" fmla="*/ 4657360 h 4657360"/>
                <a:gd name="connsiteX4" fmla="*/ 405004 w 405004"/>
                <a:gd name="connsiteY4" fmla="*/ 4657360 h 4657360"/>
                <a:gd name="connsiteX5" fmla="*/ 0 w 405004"/>
                <a:gd name="connsiteY5" fmla="*/ 4657360 h 4657360"/>
                <a:gd name="connsiteX6" fmla="*/ 0 w 405004"/>
                <a:gd name="connsiteY6" fmla="*/ 4657360 h 4657360"/>
                <a:gd name="connsiteX7" fmla="*/ 0 w 405004"/>
                <a:gd name="connsiteY7" fmla="*/ 67502 h 4657360"/>
                <a:gd name="connsiteX8" fmla="*/ 67502 w 405004"/>
                <a:gd name="connsiteY8" fmla="*/ 0 h 46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004" h="4657360">
                  <a:moveTo>
                    <a:pt x="405004" y="776246"/>
                  </a:moveTo>
                  <a:lnTo>
                    <a:pt x="405004" y="3881114"/>
                  </a:lnTo>
                  <a:cubicBezTo>
                    <a:pt x="405004" y="4309816"/>
                    <a:pt x="402376" y="4657354"/>
                    <a:pt x="399134" y="4657354"/>
                  </a:cubicBezTo>
                  <a:lnTo>
                    <a:pt x="0" y="4657354"/>
                  </a:lnTo>
                  <a:lnTo>
                    <a:pt x="0" y="4657354"/>
                  </a:lnTo>
                  <a:lnTo>
                    <a:pt x="0" y="6"/>
                  </a:lnTo>
                  <a:lnTo>
                    <a:pt x="0" y="6"/>
                  </a:lnTo>
                  <a:lnTo>
                    <a:pt x="399134" y="6"/>
                  </a:lnTo>
                  <a:cubicBezTo>
                    <a:pt x="402376" y="6"/>
                    <a:pt x="405004" y="347544"/>
                    <a:pt x="405004" y="776246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35010" rIns="35010" bIns="35013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চাঁদপুর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সদর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চাঁদপুর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3" t="16586" r="36708"/>
          <a:stretch/>
        </p:blipFill>
        <p:spPr>
          <a:xfrm>
            <a:off x="1792298" y="820455"/>
            <a:ext cx="1957216" cy="2133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" name="Straight Connector 2"/>
          <p:cNvCxnSpPr/>
          <p:nvPr/>
        </p:nvCxnSpPr>
        <p:spPr>
          <a:xfrm>
            <a:off x="6116355" y="1887358"/>
            <a:ext cx="0" cy="4068767"/>
          </a:xfrm>
          <a:prstGeom prst="line">
            <a:avLst/>
          </a:prstGeom>
          <a:ln w="34925" cmpd="thickThin">
            <a:solidFill>
              <a:srgbClr val="002060"/>
            </a:solidFill>
          </a:ln>
          <a:scene3d>
            <a:camera prst="perspectiveRelaxedModerately"/>
            <a:lightRig rig="threePt" dir="t"/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Pentagon 20"/>
          <p:cNvSpPr/>
          <p:nvPr/>
        </p:nvSpPr>
        <p:spPr>
          <a:xfrm flipH="1">
            <a:off x="6769273" y="2590024"/>
            <a:ext cx="4648199" cy="3781823"/>
          </a:xfrm>
          <a:prstGeom prst="homePlate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: 7ম</a:t>
            </a: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পিরিয়ড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2য়</a:t>
            </a: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: 50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মিনিটি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: 08/05/2019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algn="ctr"/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47" y="820455"/>
            <a:ext cx="2000250" cy="2133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720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250503" y="494779"/>
            <a:ext cx="569360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50503" y="4843973"/>
            <a:ext cx="601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পেলে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  <a:hlinkHover r:id="" action="ppaction://ole?verb=0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49902"/>
              </p:ext>
            </p:extLst>
          </p:nvPr>
        </p:nvGraphicFramePr>
        <p:xfrm>
          <a:off x="5446295" y="253632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295" y="253632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373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159696" y="285175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000" b="1" u="sng" dirty="0" smtClean="0">
                <a:latin typeface="NikoshBAN" pitchFamily="2" charset="0"/>
                <a:cs typeface="NikoshBAN" pitchFamily="2" charset="0"/>
              </a:rPr>
              <a:t>যৌতু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কের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9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1142" y="1237178"/>
            <a:ext cx="507492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971800"/>
            <a:ext cx="8382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যৌতুক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বলতে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যৌতুকের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যৌতুকের প্রভাব বিশ্লেষণ করতে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8850682" y="4114800"/>
            <a:ext cx="1278930" cy="1527665"/>
            <a:chOff x="2804555" y="1503083"/>
            <a:chExt cx="1278930" cy="1527665"/>
          </a:xfrm>
        </p:grpSpPr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EA0C1DF2-9874-42B9-96FE-BFD01BB04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4555" y="1503083"/>
              <a:ext cx="1278930" cy="9138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F6C66A29-F6D1-4E27-9852-E19F60094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4555" y="2304789"/>
              <a:ext cx="1278930" cy="7259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BD530A-6E0E-4EB5-9BF9-4A66D8CB5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366" y="2721147"/>
            <a:ext cx="2381329" cy="1503109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grpSp>
        <p:nvGrpSpPr>
          <p:cNvPr id="27" name="Group 26"/>
          <p:cNvGrpSpPr/>
          <p:nvPr/>
        </p:nvGrpSpPr>
        <p:grpSpPr>
          <a:xfrm>
            <a:off x="1505413" y="889276"/>
            <a:ext cx="1278930" cy="1527665"/>
            <a:chOff x="2804555" y="1503083"/>
            <a:chExt cx="1278930" cy="1527665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EA0C1DF2-9874-42B9-96FE-BFD01BB04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4555" y="1503083"/>
              <a:ext cx="1278930" cy="9138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F6C66A29-F6D1-4E27-9852-E19F60094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4555" y="2304789"/>
              <a:ext cx="1278930" cy="7259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7" r="21119"/>
          <a:stretch/>
        </p:blipFill>
        <p:spPr>
          <a:xfrm>
            <a:off x="8956110" y="406312"/>
            <a:ext cx="2367419" cy="2631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6" t="399" r="38113" b="20605"/>
          <a:stretch/>
        </p:blipFill>
        <p:spPr>
          <a:xfrm>
            <a:off x="371066" y="285018"/>
            <a:ext cx="2268695" cy="24361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7" r="21119"/>
          <a:stretch/>
        </p:blipFill>
        <p:spPr>
          <a:xfrm>
            <a:off x="9124164" y="3533901"/>
            <a:ext cx="2367419" cy="26317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6" t="399" r="38113" b="20605"/>
          <a:stretch/>
        </p:blipFill>
        <p:spPr>
          <a:xfrm>
            <a:off x="371063" y="3496830"/>
            <a:ext cx="2268695" cy="24361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47406" y="2707583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বরবক্ষ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52441" y="3030749"/>
            <a:ext cx="1473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পক্ষ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65739" y="3287809"/>
            <a:ext cx="2562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বিয়ের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9778" y="6069170"/>
            <a:ext cx="1473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পক্ষ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49869" y="6082892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বরবক্ষ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15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0599E-7 6.93802E-7 L 0.63124 6.93802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62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711E-7 -4.55134E-6 L -0.67539 -4.5513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361401C8-499B-4EF2-A8DD-65AD154D6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327" y="1446159"/>
            <a:ext cx="1407952" cy="876300"/>
          </a:xfrm>
          <a:prstGeom prst="ellipse">
            <a:avLst/>
          </a:prstGeom>
          <a:ln w="63500" cap="rnd">
            <a:solidFill>
              <a:srgbClr val="EC1CB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155417"/>
              </p:ext>
            </p:extLst>
          </p:nvPr>
        </p:nvGraphicFramePr>
        <p:xfrm>
          <a:off x="4177238" y="37704"/>
          <a:ext cx="3962400" cy="113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628339" y="283750"/>
            <a:ext cx="1693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সময়-2মি.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8240" y="2987040"/>
            <a:ext cx="505298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3065A4F-1126-4E1C-92C4-D9AB8A9E4073}"/>
              </a:ext>
            </a:extLst>
          </p:cNvPr>
          <p:cNvSpPr/>
          <p:nvPr/>
        </p:nvSpPr>
        <p:spPr>
          <a:xfrm>
            <a:off x="4377668" y="0"/>
            <a:ext cx="2971799" cy="65618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যৌতুকের </a:t>
            </a:r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কারন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3C07C0-7FC7-4C1F-A180-D7BC57F8C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99" y="791038"/>
            <a:ext cx="4741998" cy="24038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432707" y="3276280"/>
            <a:ext cx="136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দারিদ্রতা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3567" y="3244961"/>
            <a:ext cx="5907975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প্রতিষ্ঠা লাভ করতে চায়।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63567" y="724777"/>
            <a:ext cx="5907976" cy="2520184"/>
            <a:chOff x="6900356" y="724777"/>
            <a:chExt cx="4560958" cy="25201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9051" y="756905"/>
              <a:ext cx="2292263" cy="248805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6" t="399" r="38113" b="20605"/>
            <a:stretch/>
          </p:blipFill>
          <p:spPr>
            <a:xfrm>
              <a:off x="6900356" y="724777"/>
              <a:ext cx="2268695" cy="249513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12" name="Group 11"/>
          <p:cNvGrpSpPr/>
          <p:nvPr/>
        </p:nvGrpSpPr>
        <p:grpSpPr>
          <a:xfrm>
            <a:off x="233819" y="3886200"/>
            <a:ext cx="4914379" cy="2286000"/>
            <a:chOff x="233819" y="3886200"/>
            <a:chExt cx="4914379" cy="22860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73"/>
            <a:stretch/>
          </p:blipFill>
          <p:spPr>
            <a:xfrm>
              <a:off x="233819" y="3886200"/>
              <a:ext cx="2446751" cy="2286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94" y="3886200"/>
              <a:ext cx="2346204" cy="2286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9" name="TextBox 18"/>
          <p:cNvSpPr txBox="1"/>
          <p:nvPr/>
        </p:nvSpPr>
        <p:spPr>
          <a:xfrm>
            <a:off x="233819" y="6221064"/>
            <a:ext cx="47404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স্বামীর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94381" y="3886199"/>
            <a:ext cx="6116334" cy="2232244"/>
            <a:chOff x="5794381" y="3886199"/>
            <a:chExt cx="6116334" cy="223224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81" y="3886199"/>
              <a:ext cx="2862490" cy="223224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9605" y="3886199"/>
              <a:ext cx="3141110" cy="223224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23" name="TextBox 22"/>
          <p:cNvSpPr txBox="1"/>
          <p:nvPr/>
        </p:nvSpPr>
        <p:spPr>
          <a:xfrm>
            <a:off x="6156543" y="6221064"/>
            <a:ext cx="43733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স্বামীর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41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9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599" y="1867910"/>
            <a:ext cx="5298529" cy="2689830"/>
            <a:chOff x="952499" y="2127674"/>
            <a:chExt cx="5298529" cy="26898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499" y="2127674"/>
              <a:ext cx="2590801" cy="268087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300" y="2135812"/>
              <a:ext cx="2707728" cy="2681692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3065A4F-1126-4E1C-92C4-D9AB8A9E4073}"/>
              </a:ext>
            </a:extLst>
          </p:cNvPr>
          <p:cNvSpPr/>
          <p:nvPr/>
        </p:nvSpPr>
        <p:spPr>
          <a:xfrm>
            <a:off x="2117178" y="351388"/>
            <a:ext cx="2971799" cy="65618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যৌতুকের </a:t>
            </a:r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কারন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666DDD5-98CF-4448-ACCB-740186465A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32"/>
          <a:stretch/>
        </p:blipFill>
        <p:spPr>
          <a:xfrm>
            <a:off x="6807578" y="351388"/>
            <a:ext cx="4760015" cy="272887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237089" y="4876800"/>
            <a:ext cx="59266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অনেক সময় এ আইনের যথাযথ প্রয়োগ না হওয়ায়</a:t>
            </a:r>
            <a:endParaRPr lang="en-US" sz="3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000" dirty="0"/>
          </a:p>
        </p:txBody>
      </p:sp>
      <p:sp>
        <p:nvSpPr>
          <p:cNvPr id="15" name="TextBox 14"/>
          <p:cNvSpPr txBox="1"/>
          <p:nvPr/>
        </p:nvSpPr>
        <p:spPr>
          <a:xfrm>
            <a:off x="8507419" y="3080263"/>
            <a:ext cx="135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বেকারত্ব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267CE1A-D698-433D-B721-85EEDBCD5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24" y="3726594"/>
            <a:ext cx="5056325" cy="2350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7117112" y="6172200"/>
            <a:ext cx="3884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কন্যা সন্তানের প্রতি উদাসীনতা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94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</TotalTime>
  <Words>317</Words>
  <Application>Microsoft Office PowerPoint</Application>
  <PresentationFormat>Custom</PresentationFormat>
  <Paragraphs>83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Probook</cp:lastModifiedBy>
  <cp:revision>60</cp:revision>
  <dcterms:created xsi:type="dcterms:W3CDTF">2019-05-01T16:42:08Z</dcterms:created>
  <dcterms:modified xsi:type="dcterms:W3CDTF">2019-10-22T02:26:20Z</dcterms:modified>
</cp:coreProperties>
</file>