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8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6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5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4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2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70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99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27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6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8" indent="0">
              <a:buNone/>
              <a:defRPr sz="2000" b="1"/>
            </a:lvl2pPr>
            <a:lvl3pPr marL="914256" indent="0">
              <a:buNone/>
              <a:defRPr sz="1800" b="1"/>
            </a:lvl3pPr>
            <a:lvl4pPr marL="1371385" indent="0">
              <a:buNone/>
              <a:defRPr sz="1600" b="1"/>
            </a:lvl4pPr>
            <a:lvl5pPr marL="1828514" indent="0">
              <a:buNone/>
              <a:defRPr sz="1600" b="1"/>
            </a:lvl5pPr>
            <a:lvl6pPr marL="2285642" indent="0">
              <a:buNone/>
              <a:defRPr sz="1600" b="1"/>
            </a:lvl6pPr>
            <a:lvl7pPr marL="2742770" indent="0">
              <a:buNone/>
              <a:defRPr sz="1600" b="1"/>
            </a:lvl7pPr>
            <a:lvl8pPr marL="3199899" indent="0">
              <a:buNone/>
              <a:defRPr sz="1600" b="1"/>
            </a:lvl8pPr>
            <a:lvl9pPr marL="36570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8" indent="0">
              <a:buNone/>
              <a:defRPr sz="2000" b="1"/>
            </a:lvl2pPr>
            <a:lvl3pPr marL="914256" indent="0">
              <a:buNone/>
              <a:defRPr sz="1800" b="1"/>
            </a:lvl3pPr>
            <a:lvl4pPr marL="1371385" indent="0">
              <a:buNone/>
              <a:defRPr sz="1600" b="1"/>
            </a:lvl4pPr>
            <a:lvl5pPr marL="1828514" indent="0">
              <a:buNone/>
              <a:defRPr sz="1600" b="1"/>
            </a:lvl5pPr>
            <a:lvl6pPr marL="2285642" indent="0">
              <a:buNone/>
              <a:defRPr sz="1600" b="1"/>
            </a:lvl6pPr>
            <a:lvl7pPr marL="2742770" indent="0">
              <a:buNone/>
              <a:defRPr sz="1600" b="1"/>
            </a:lvl7pPr>
            <a:lvl8pPr marL="3199899" indent="0">
              <a:buNone/>
              <a:defRPr sz="1600" b="1"/>
            </a:lvl8pPr>
            <a:lvl9pPr marL="36570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8" indent="0">
              <a:buNone/>
              <a:defRPr sz="1200"/>
            </a:lvl2pPr>
            <a:lvl3pPr marL="914256" indent="0">
              <a:buNone/>
              <a:defRPr sz="1000"/>
            </a:lvl3pPr>
            <a:lvl4pPr marL="1371385" indent="0">
              <a:buNone/>
              <a:defRPr sz="900"/>
            </a:lvl4pPr>
            <a:lvl5pPr marL="1828514" indent="0">
              <a:buNone/>
              <a:defRPr sz="900"/>
            </a:lvl5pPr>
            <a:lvl6pPr marL="2285642" indent="0">
              <a:buNone/>
              <a:defRPr sz="900"/>
            </a:lvl6pPr>
            <a:lvl7pPr marL="2742770" indent="0">
              <a:buNone/>
              <a:defRPr sz="900"/>
            </a:lvl7pPr>
            <a:lvl8pPr marL="3199899" indent="0">
              <a:buNone/>
              <a:defRPr sz="900"/>
            </a:lvl8pPr>
            <a:lvl9pPr marL="36570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8" indent="0">
              <a:buNone/>
              <a:defRPr sz="2800"/>
            </a:lvl2pPr>
            <a:lvl3pPr marL="914256" indent="0">
              <a:buNone/>
              <a:defRPr sz="2400"/>
            </a:lvl3pPr>
            <a:lvl4pPr marL="1371385" indent="0">
              <a:buNone/>
              <a:defRPr sz="2000"/>
            </a:lvl4pPr>
            <a:lvl5pPr marL="1828514" indent="0">
              <a:buNone/>
              <a:defRPr sz="2000"/>
            </a:lvl5pPr>
            <a:lvl6pPr marL="2285642" indent="0">
              <a:buNone/>
              <a:defRPr sz="2000"/>
            </a:lvl6pPr>
            <a:lvl7pPr marL="2742770" indent="0">
              <a:buNone/>
              <a:defRPr sz="2000"/>
            </a:lvl7pPr>
            <a:lvl8pPr marL="3199899" indent="0">
              <a:buNone/>
              <a:defRPr sz="2000"/>
            </a:lvl8pPr>
            <a:lvl9pPr marL="365702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8" indent="0">
              <a:buNone/>
              <a:defRPr sz="1200"/>
            </a:lvl2pPr>
            <a:lvl3pPr marL="914256" indent="0">
              <a:buNone/>
              <a:defRPr sz="1000"/>
            </a:lvl3pPr>
            <a:lvl4pPr marL="1371385" indent="0">
              <a:buNone/>
              <a:defRPr sz="900"/>
            </a:lvl4pPr>
            <a:lvl5pPr marL="1828514" indent="0">
              <a:buNone/>
              <a:defRPr sz="900"/>
            </a:lvl5pPr>
            <a:lvl6pPr marL="2285642" indent="0">
              <a:buNone/>
              <a:defRPr sz="900"/>
            </a:lvl6pPr>
            <a:lvl7pPr marL="2742770" indent="0">
              <a:buNone/>
              <a:defRPr sz="900"/>
            </a:lvl7pPr>
            <a:lvl8pPr marL="3199899" indent="0">
              <a:buNone/>
              <a:defRPr sz="900"/>
            </a:lvl8pPr>
            <a:lvl9pPr marL="36570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6" indent="-342846" algn="l" defTabSz="9142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4" indent="-285706" algn="l" defTabSz="91425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1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9" indent="-228564" algn="l" defTabSz="9142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8" indent="-228564" algn="l" defTabSz="9142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06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35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63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91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5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4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2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0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99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27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Ribbon 9"/>
          <p:cNvSpPr/>
          <p:nvPr/>
        </p:nvSpPr>
        <p:spPr>
          <a:xfrm>
            <a:off x="762000" y="533400"/>
            <a:ext cx="7315200" cy="2133600"/>
          </a:xfrm>
          <a:prstGeom prst="ellipseRibbon">
            <a:avLst>
              <a:gd name="adj1" fmla="val 25000"/>
              <a:gd name="adj2" fmla="val 70902"/>
              <a:gd name="adj3" fmla="val 14461"/>
            </a:avLst>
          </a:prstGeom>
          <a:solidFill>
            <a:schemeClr val="tx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6000" dirty="0"/>
              <a:t>Welcome to all</a:t>
            </a:r>
            <a:endParaRPr lang="en-US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986087"/>
            <a:ext cx="7010400" cy="257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1665 L -1.7125 -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867" y="533400"/>
            <a:ext cx="8001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Rule 3: Both----and → </a:t>
            </a:r>
            <a:r>
              <a:rPr lang="bn-IN" sz="4400" dirty="0">
                <a:solidFill>
                  <a:srgbClr val="FF0000"/>
                </a:solidFill>
              </a:rPr>
              <a:t>স্থানে</a:t>
            </a:r>
            <a:r>
              <a:rPr lang="en-US" sz="4400" dirty="0">
                <a:solidFill>
                  <a:srgbClr val="FF0000"/>
                </a:solidFill>
              </a:rPr>
              <a:t> → not only ---- but also.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/>
              <a:t>Example</a:t>
            </a:r>
            <a:r>
              <a:rPr lang="en-US" sz="4400" dirty="0" smtClean="0"/>
              <a:t>:</a:t>
            </a:r>
            <a:endParaRPr lang="en-US" sz="4400" dirty="0"/>
          </a:p>
          <a:p>
            <a:r>
              <a:rPr lang="en-US" sz="4400" dirty="0" err="1"/>
              <a:t>Aff</a:t>
            </a:r>
            <a:r>
              <a:rPr lang="en-US" sz="4400" dirty="0"/>
              <a:t>: Both </a:t>
            </a:r>
            <a:r>
              <a:rPr lang="en-US" sz="4400" dirty="0" err="1"/>
              <a:t>Dolon</a:t>
            </a:r>
            <a:r>
              <a:rPr lang="en-US" sz="4400" dirty="0"/>
              <a:t> and </a:t>
            </a:r>
            <a:r>
              <a:rPr lang="en-US" sz="4400" dirty="0" err="1"/>
              <a:t>Dola</a:t>
            </a:r>
            <a:r>
              <a:rPr lang="en-US" sz="4400" dirty="0"/>
              <a:t> were excited</a:t>
            </a:r>
            <a:r>
              <a:rPr lang="en-US" sz="4400" dirty="0" smtClean="0"/>
              <a:t>.</a:t>
            </a:r>
            <a:endParaRPr lang="en-US" sz="4400" dirty="0"/>
          </a:p>
          <a:p>
            <a:r>
              <a:rPr lang="en-US" sz="4400" dirty="0" err="1"/>
              <a:t>Neg</a:t>
            </a:r>
            <a:r>
              <a:rPr lang="en-US" sz="4400" dirty="0"/>
              <a:t>: Not only </a:t>
            </a:r>
            <a:r>
              <a:rPr lang="en-US" sz="4400" dirty="0" err="1"/>
              <a:t>dolon</a:t>
            </a:r>
            <a:r>
              <a:rPr lang="en-US" sz="4400" dirty="0"/>
              <a:t> but also </a:t>
            </a:r>
            <a:r>
              <a:rPr lang="en-US" sz="4400" dirty="0" err="1"/>
              <a:t>Dola</a:t>
            </a:r>
            <a:r>
              <a:rPr lang="en-US" sz="4400" dirty="0"/>
              <a:t> were present.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" y="5334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Rule 4: and (</a:t>
            </a:r>
            <a:r>
              <a:rPr lang="bn-IN" sz="4400" dirty="0">
                <a:solidFill>
                  <a:srgbClr val="7030A0"/>
                </a:solidFill>
              </a:rPr>
              <a:t>যদি দুটি শব্দ যোগ করে</a:t>
            </a:r>
            <a:r>
              <a:rPr lang="en-US" sz="4400" dirty="0">
                <a:solidFill>
                  <a:srgbClr val="7030A0"/>
                </a:solidFill>
              </a:rPr>
              <a:t>) →</a:t>
            </a:r>
            <a:r>
              <a:rPr lang="bn-IN" sz="4400" dirty="0">
                <a:solidFill>
                  <a:srgbClr val="7030A0"/>
                </a:solidFill>
              </a:rPr>
              <a:t>স্থানে</a:t>
            </a:r>
            <a:r>
              <a:rPr lang="en-US" sz="4400" dirty="0">
                <a:solidFill>
                  <a:srgbClr val="7030A0"/>
                </a:solidFill>
              </a:rPr>
              <a:t> → Not only ----- but also.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/>
              <a:t>Example</a:t>
            </a:r>
            <a:r>
              <a:rPr lang="en-US" sz="4400" dirty="0" smtClean="0"/>
              <a:t>:</a:t>
            </a:r>
            <a:endParaRPr lang="en-US" sz="4400" dirty="0"/>
          </a:p>
          <a:p>
            <a:r>
              <a:rPr lang="en-US" sz="4400" dirty="0" err="1"/>
              <a:t>aff</a:t>
            </a:r>
            <a:r>
              <a:rPr lang="en-US" sz="4400" dirty="0"/>
              <a:t>: He was obedient and gentle</a:t>
            </a:r>
            <a:r>
              <a:rPr lang="en-US" sz="4400" dirty="0" smtClean="0"/>
              <a:t>.</a:t>
            </a:r>
            <a:endParaRPr lang="en-US" sz="4400" dirty="0"/>
          </a:p>
          <a:p>
            <a:r>
              <a:rPr lang="en-US" sz="4400" dirty="0" err="1"/>
              <a:t>Neg</a:t>
            </a:r>
            <a:r>
              <a:rPr lang="en-US" sz="4400" dirty="0"/>
              <a:t>: He was not only obedient but also gentle.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17663"/>
            <a:ext cx="79248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 5: Everyone/ everybody/every person/ (every + common noun)/all → </a:t>
            </a:r>
            <a:r>
              <a:rPr lang="bn-IN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স্থানে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→ There is no + attached word + but.</a:t>
            </a:r>
          </a:p>
          <a:p>
            <a:r>
              <a:rPr lang="en-US" dirty="0"/>
              <a:t> </a:t>
            </a:r>
          </a:p>
          <a:p>
            <a:r>
              <a:rPr lang="en-US" sz="3200" dirty="0"/>
              <a:t>Example: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err="1"/>
              <a:t>Aff</a:t>
            </a:r>
            <a:r>
              <a:rPr lang="en-US" sz="3200" dirty="0"/>
              <a:t>: Every mother loves her child.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err="1"/>
              <a:t>Neg</a:t>
            </a:r>
            <a:r>
              <a:rPr lang="en-US" sz="3200" dirty="0"/>
              <a:t>: There is no mother but loves her child.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077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Rule 6: As soon as → </a:t>
            </a:r>
            <a:r>
              <a:rPr lang="bn-IN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স্থানে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→ No sooner had ----- Than.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sz="3200" dirty="0"/>
              <a:t>Example: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err="1"/>
              <a:t>Aff</a:t>
            </a:r>
            <a:r>
              <a:rPr lang="en-US" sz="3200" dirty="0"/>
              <a:t>: As soon as the thief saw the police, he ran away.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err="1"/>
              <a:t>Neg</a:t>
            </a:r>
            <a:r>
              <a:rPr lang="en-US" sz="3200" dirty="0"/>
              <a:t>: No sooner had the thief saw the police he ran away.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767" y="975360"/>
            <a:ext cx="8077200" cy="41857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Rule 7: The Superlative degree → </a:t>
            </a:r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স্থানে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No other+ attached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word+verb+so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/as+ positive form+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as+subject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en-US" sz="2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Example:</a:t>
            </a:r>
          </a:p>
          <a:p>
            <a:r>
              <a:rPr lang="en-US" sz="2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en-US" sz="28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aff</a:t>
            </a:r>
            <a:r>
              <a:rPr lang="en-US" sz="2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Dhaka is the biggest city in Bangladesh.</a:t>
            </a:r>
          </a:p>
          <a:p>
            <a:r>
              <a:rPr lang="en-US" sz="2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en-US" sz="28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Neg</a:t>
            </a:r>
            <a:r>
              <a:rPr lang="en-US" sz="2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No other city is as big as Dhaka in Bangladesh.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185" y="762000"/>
            <a:ext cx="6755375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Rule 8: Not </a:t>
            </a:r>
            <a:r>
              <a:rPr lang="en-US" sz="3200" dirty="0" smtClean="0"/>
              <a:t>+ </a:t>
            </a:r>
            <a:r>
              <a:rPr lang="bn-IN" sz="3200" dirty="0" smtClean="0"/>
              <a:t>প্রতিশব্দ</a:t>
            </a:r>
            <a:r>
              <a:rPr lang="en-US" sz="3200" dirty="0" smtClean="0"/>
              <a:t>-</a:t>
            </a:r>
            <a:r>
              <a:rPr lang="bn-IN" sz="3200" dirty="0" smtClean="0"/>
              <a:t>বিপরীত </a:t>
            </a:r>
            <a:r>
              <a:rPr lang="bn-IN" sz="3200" dirty="0"/>
              <a:t>শব্দ হবে</a:t>
            </a:r>
            <a:r>
              <a:rPr lang="hi-IN" sz="3200" dirty="0"/>
              <a:t>।</a:t>
            </a:r>
            <a:r>
              <a:rPr lang="en-US" sz="32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690336"/>
            <a:ext cx="807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Example: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 err="1">
                <a:solidFill>
                  <a:srgbClr val="FF0000"/>
                </a:solidFill>
              </a:rPr>
              <a:t>Aff</a:t>
            </a:r>
            <a:r>
              <a:rPr lang="en-US" sz="4400" dirty="0">
                <a:solidFill>
                  <a:srgbClr val="FF0000"/>
                </a:solidFill>
              </a:rPr>
              <a:t>: I shall remember you.</a:t>
            </a:r>
          </a:p>
          <a:p>
            <a:r>
              <a:rPr lang="en-US" sz="4400" dirty="0">
                <a:solidFill>
                  <a:srgbClr val="FF0000"/>
                </a:solidFill>
              </a:rPr>
              <a:t> </a:t>
            </a:r>
          </a:p>
          <a:p>
            <a:r>
              <a:rPr lang="en-US" sz="4400" dirty="0" err="1">
                <a:solidFill>
                  <a:srgbClr val="FF0000"/>
                </a:solidFill>
              </a:rPr>
              <a:t>Neg</a:t>
            </a:r>
            <a:r>
              <a:rPr lang="en-US" sz="4400" dirty="0">
                <a:solidFill>
                  <a:srgbClr val="FF0000"/>
                </a:solidFill>
              </a:rPr>
              <a:t>: I shall not forget you.    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8077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/>
              <a:t>Rule 9: Always → </a:t>
            </a:r>
            <a:r>
              <a:rPr lang="bn-IN" sz="3600" dirty="0"/>
              <a:t>স্থানে</a:t>
            </a:r>
            <a:r>
              <a:rPr lang="en-US" sz="3600" dirty="0"/>
              <a:t> → Never </a:t>
            </a:r>
            <a:r>
              <a:rPr lang="en-US" sz="3600" dirty="0" smtClean="0"/>
              <a:t>+</a:t>
            </a:r>
            <a:r>
              <a:rPr lang="bn-IN" sz="3600" dirty="0" smtClean="0"/>
              <a:t>প্রতিশব্দ</a:t>
            </a:r>
            <a:r>
              <a:rPr lang="en-US" sz="3600" dirty="0" smtClean="0"/>
              <a:t>-</a:t>
            </a:r>
            <a:r>
              <a:rPr lang="bn-IN" sz="3600" dirty="0" smtClean="0"/>
              <a:t> </a:t>
            </a:r>
            <a:r>
              <a:rPr lang="bn-IN" sz="3600" dirty="0"/>
              <a:t>বিপরীত শব্দ হবে</a:t>
            </a:r>
            <a:r>
              <a:rPr lang="hi-IN" sz="3600" dirty="0"/>
              <a:t>।</a:t>
            </a:r>
            <a:r>
              <a:rPr lang="en-US" sz="3600" dirty="0"/>
              <a:t>    </a:t>
            </a:r>
            <a:r>
              <a:rPr lang="en-US" dirty="0"/>
              <a:t>         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690336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Example: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 smtClean="0"/>
              <a:t> </a:t>
            </a:r>
            <a:r>
              <a:rPr lang="en-US" sz="3600" dirty="0" err="1"/>
              <a:t>aff</a:t>
            </a:r>
            <a:r>
              <a:rPr lang="en-US" sz="3600" dirty="0"/>
              <a:t>: Raven always attends the class.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 err="1"/>
              <a:t>Neg</a:t>
            </a:r>
            <a:r>
              <a:rPr lang="en-US" sz="3600" dirty="0"/>
              <a:t>: Raven never misses the class.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143000"/>
            <a:ext cx="7924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10: Too ---- to →  </a:t>
            </a:r>
            <a:r>
              <a:rPr lang="bn-IN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স্থানে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→ so ---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that + Present </a:t>
            </a:r>
            <a:r>
              <a:rPr lang="bn-IN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হলে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can not/ Past </a:t>
            </a:r>
            <a:r>
              <a:rPr lang="bn-IN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হলে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could not.</a:t>
            </a:r>
          </a:p>
          <a:p>
            <a:r>
              <a:rPr lang="en-US" dirty="0"/>
              <a:t> </a:t>
            </a:r>
          </a:p>
          <a:p>
            <a:r>
              <a:rPr lang="en-US" sz="3200" dirty="0"/>
              <a:t>Example: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err="1"/>
              <a:t>Aff</a:t>
            </a:r>
            <a:r>
              <a:rPr lang="en-US" sz="3200" dirty="0"/>
              <a:t>: He is too weak to walk.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err="1"/>
              <a:t>Neg</a:t>
            </a:r>
            <a:r>
              <a:rPr lang="en-US" sz="3200" dirty="0"/>
              <a:t>: He is so weak that he cannot walk.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914" y="1151155"/>
            <a:ext cx="8001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Rule 11: As – as →  </a:t>
            </a:r>
            <a:r>
              <a:rPr lang="bn-IN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স্থানে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 → Not less – than.               </a:t>
            </a:r>
          </a:p>
          <a:p>
            <a:r>
              <a:rPr lang="en-US" dirty="0"/>
              <a:t> </a:t>
            </a:r>
          </a:p>
          <a:p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Example: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 err="1">
                <a:solidFill>
                  <a:srgbClr val="00B050"/>
                </a:solidFill>
              </a:rPr>
              <a:t>Aff</a:t>
            </a:r>
            <a:r>
              <a:rPr lang="en-US" sz="3600" dirty="0">
                <a:solidFill>
                  <a:srgbClr val="00B050"/>
                </a:solidFill>
              </a:rPr>
              <a:t>: Simi was as wise as </a:t>
            </a:r>
            <a:r>
              <a:rPr lang="en-US" sz="3600" dirty="0" err="1">
                <a:solidFill>
                  <a:srgbClr val="00B050"/>
                </a:solidFill>
              </a:rPr>
              <a:t>Rimi</a:t>
            </a:r>
            <a:r>
              <a:rPr lang="en-US" sz="3600" dirty="0">
                <a:solidFill>
                  <a:srgbClr val="00B050"/>
                </a:solidFill>
              </a:rPr>
              <a:t>.</a:t>
            </a:r>
          </a:p>
          <a:p>
            <a:r>
              <a:rPr lang="en-US" sz="3600" dirty="0">
                <a:solidFill>
                  <a:srgbClr val="00B050"/>
                </a:solidFill>
              </a:rPr>
              <a:t> </a:t>
            </a:r>
          </a:p>
          <a:p>
            <a:r>
              <a:rPr lang="en-US" sz="3600" dirty="0" err="1">
                <a:solidFill>
                  <a:srgbClr val="00B050"/>
                </a:solidFill>
              </a:rPr>
              <a:t>Neg</a:t>
            </a:r>
            <a:r>
              <a:rPr lang="en-US" sz="3600" dirty="0">
                <a:solidFill>
                  <a:srgbClr val="00B050"/>
                </a:solidFill>
              </a:rPr>
              <a:t>: Simi was not less wise than </a:t>
            </a:r>
            <a:r>
              <a:rPr lang="en-US" sz="3600" dirty="0" err="1">
                <a:solidFill>
                  <a:srgbClr val="00B050"/>
                </a:solidFill>
              </a:rPr>
              <a:t>Rimi</a:t>
            </a:r>
            <a:r>
              <a:rPr lang="en-US" sz="36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7620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Rule 12: Universal truth are change by making them negative interrogative.</a:t>
            </a:r>
            <a:endParaRPr 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690336"/>
            <a:ext cx="8077200" cy="31700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/>
              <a:t>Example:</a:t>
            </a:r>
          </a:p>
          <a:p>
            <a:r>
              <a:rPr lang="en-US" sz="4000" dirty="0"/>
              <a:t> </a:t>
            </a:r>
          </a:p>
          <a:p>
            <a:r>
              <a:rPr lang="en-US" sz="4000" dirty="0" err="1"/>
              <a:t>Aff</a:t>
            </a:r>
            <a:r>
              <a:rPr lang="en-US" sz="4000" dirty="0"/>
              <a:t>: The Sun sets in the west.</a:t>
            </a:r>
          </a:p>
          <a:p>
            <a:r>
              <a:rPr lang="en-US" sz="4000" dirty="0"/>
              <a:t> </a:t>
            </a:r>
          </a:p>
          <a:p>
            <a:r>
              <a:rPr lang="en-US" sz="4000" dirty="0" err="1"/>
              <a:t>Neg</a:t>
            </a:r>
            <a:r>
              <a:rPr lang="en-US" sz="4000" dirty="0"/>
              <a:t>: Doesn’t the Sun set in the west.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13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533400"/>
            <a:ext cx="4182363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Identity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846602"/>
            <a:ext cx="79272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Md. </a:t>
            </a:r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Khoshbur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Ali</a:t>
            </a:r>
          </a:p>
          <a:p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Eb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 Assistant Teacher,</a:t>
            </a:r>
          </a:p>
          <a:p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Boiddapur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Darus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Salam </a:t>
            </a:r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Dakhil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Madrasah,</a:t>
            </a:r>
          </a:p>
          <a:p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Tanore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, </a:t>
            </a:r>
            <a:r>
              <a:rPr lang="en-US" sz="3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Rajshahi</a:t>
            </a:r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Phone No: 01715673065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E-mail: khoshbur@gmail.com</a:t>
            </a:r>
            <a:endParaRPr lang="en-US" sz="36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932202"/>
            <a:ext cx="13716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1940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04329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Rule 13: Sometimes </a:t>
            </a:r>
            <a:endParaRPr lang="en-US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bn-IN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স্থানে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 → Not + always</a:t>
            </a:r>
            <a:r>
              <a:rPr lang="en-US" sz="44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690336"/>
            <a:ext cx="822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4000" dirty="0"/>
              <a:t> </a:t>
            </a:r>
          </a:p>
          <a:p>
            <a:r>
              <a:rPr lang="en-US" sz="4000" dirty="0" err="1"/>
              <a:t>Aff</a:t>
            </a:r>
            <a:r>
              <a:rPr lang="en-US" sz="4000" dirty="0"/>
              <a:t>: Raven sometimes visits me.</a:t>
            </a:r>
          </a:p>
          <a:p>
            <a:r>
              <a:rPr lang="en-US" sz="4000" dirty="0"/>
              <a:t> </a:t>
            </a:r>
          </a:p>
          <a:p>
            <a:r>
              <a:rPr lang="en-US" sz="4000" dirty="0" err="1"/>
              <a:t>Neg</a:t>
            </a:r>
            <a:r>
              <a:rPr lang="en-US" sz="4000" dirty="0"/>
              <a:t>: Raven doesn’t always visit me.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09600"/>
            <a:ext cx="8553111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dirty="0"/>
              <a:t>Rule 14: Many →  </a:t>
            </a:r>
            <a:r>
              <a:rPr lang="bn-IN" sz="4400" dirty="0"/>
              <a:t>স্থানে</a:t>
            </a:r>
            <a:r>
              <a:rPr lang="en-US" sz="4400" dirty="0"/>
              <a:t>  → Not a few.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90513"/>
            <a:ext cx="792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Example: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 err="1"/>
              <a:t>Aff</a:t>
            </a:r>
            <a:r>
              <a:rPr lang="en-US" sz="4400" dirty="0"/>
              <a:t>: I have many friends.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 err="1"/>
              <a:t>Neg</a:t>
            </a:r>
            <a:r>
              <a:rPr lang="en-US" sz="4400" dirty="0"/>
              <a:t>: I </a:t>
            </a:r>
            <a:r>
              <a:rPr lang="en-US" sz="4400" dirty="0" err="1"/>
              <a:t>donot</a:t>
            </a:r>
            <a:r>
              <a:rPr lang="en-US" sz="4400" dirty="0"/>
              <a:t> have few friends.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5087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Rule 15: A few →  </a:t>
            </a:r>
            <a:r>
              <a:rPr lang="bn-IN" sz="4400" dirty="0"/>
              <a:t>স্থানে</a:t>
            </a:r>
            <a:r>
              <a:rPr lang="en-US" sz="4400" dirty="0"/>
              <a:t>  → not many.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2690336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 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Aff</a:t>
            </a:r>
            <a:r>
              <a:rPr lang="en-US" sz="3200" dirty="0">
                <a:solidFill>
                  <a:srgbClr val="FF0000"/>
                </a:solidFill>
              </a:rPr>
              <a:t>: Bangladesh has a few scholars.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 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Neg</a:t>
            </a:r>
            <a:r>
              <a:rPr lang="en-US" sz="3200" dirty="0">
                <a:solidFill>
                  <a:srgbClr val="FF0000"/>
                </a:solidFill>
              </a:rPr>
              <a:t>: Bangladesh doesn’t have many scholars.</a:t>
            </a:r>
          </a:p>
        </p:txBody>
      </p:sp>
    </p:spTree>
    <p:extLst>
      <p:ext uri="{BB962C8B-B14F-4D97-AF65-F5344CB8AC3E}">
        <p14:creationId xmlns:p14="http://schemas.microsoft.com/office/powerpoint/2010/main" val="357828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7809" y="609600"/>
            <a:ext cx="8077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Rule 16: Much →  </a:t>
            </a:r>
            <a:r>
              <a:rPr lang="bn-I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স্থানে</a:t>
            </a: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 → A little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7809" y="2690336"/>
            <a:ext cx="79427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Example: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 err="1"/>
              <a:t>Aff</a:t>
            </a:r>
            <a:r>
              <a:rPr lang="en-US" sz="3600" dirty="0"/>
              <a:t>: He belongs much money.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 err="1"/>
              <a:t>Neg</a:t>
            </a:r>
            <a:r>
              <a:rPr lang="en-US" sz="3600" dirty="0"/>
              <a:t>: He doesn’t belong a little money.</a:t>
            </a:r>
          </a:p>
        </p:txBody>
      </p:sp>
    </p:spTree>
    <p:extLst>
      <p:ext uri="{BB962C8B-B14F-4D97-AF65-F5344CB8AC3E}">
        <p14:creationId xmlns:p14="http://schemas.microsoft.com/office/powerpoint/2010/main" val="138034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67" y="169244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Rule 17: A little → </a:t>
            </a:r>
            <a:r>
              <a:rPr lang="bn-IN" sz="3600" dirty="0">
                <a:solidFill>
                  <a:srgbClr val="FF0000"/>
                </a:solidFill>
              </a:rPr>
              <a:t>স্থানে</a:t>
            </a:r>
            <a:r>
              <a:rPr lang="en-US" sz="3600" dirty="0">
                <a:solidFill>
                  <a:srgbClr val="FF0000"/>
                </a:solidFill>
              </a:rPr>
              <a:t>  → not much.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Example: </a:t>
            </a:r>
            <a:r>
              <a:rPr lang="en-US" sz="3600" dirty="0" err="1"/>
              <a:t>Aff</a:t>
            </a:r>
            <a:r>
              <a:rPr lang="en-US" sz="3600" dirty="0"/>
              <a:t>: </a:t>
            </a:r>
            <a:r>
              <a:rPr lang="en-US" sz="3600" dirty="0" err="1"/>
              <a:t>Dolon</a:t>
            </a:r>
            <a:r>
              <a:rPr lang="en-US" sz="3600" dirty="0"/>
              <a:t> has a little riches.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 err="1"/>
              <a:t>Neg</a:t>
            </a:r>
            <a:r>
              <a:rPr lang="en-US" sz="3600" dirty="0"/>
              <a:t>: </a:t>
            </a:r>
            <a:r>
              <a:rPr lang="en-US" sz="3600" dirty="0" err="1"/>
              <a:t>Dolon</a:t>
            </a:r>
            <a:r>
              <a:rPr lang="en-US" sz="3600" dirty="0"/>
              <a:t> doesn’t have much riches.</a:t>
            </a:r>
          </a:p>
        </p:txBody>
      </p:sp>
    </p:spTree>
    <p:extLst>
      <p:ext uri="{BB962C8B-B14F-4D97-AF65-F5344CB8AC3E}">
        <p14:creationId xmlns:p14="http://schemas.microsoft.com/office/powerpoint/2010/main" val="138034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685800"/>
            <a:ext cx="73152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1066800"/>
            <a:ext cx="653755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209" y="2928848"/>
            <a:ext cx="730167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Good Bye</a:t>
            </a:r>
            <a:endParaRPr lang="en-US" sz="13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325" y="2328683"/>
            <a:ext cx="5796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No more today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8034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8185" y="609600"/>
            <a:ext cx="4182363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Identity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9377" y="2743200"/>
            <a:ext cx="7239000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Class:  9/10</a:t>
            </a:r>
          </a:p>
          <a:p>
            <a:r>
              <a:rPr lang="en-US" sz="4400" dirty="0" smtClean="0"/>
              <a:t>Sub:  English 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paper.</a:t>
            </a:r>
          </a:p>
          <a:p>
            <a:r>
              <a:rPr lang="en-US" sz="4400" dirty="0" smtClean="0"/>
              <a:t>Unit: </a:t>
            </a:r>
          </a:p>
          <a:p>
            <a:r>
              <a:rPr lang="en-US" sz="4400" dirty="0" smtClean="0"/>
              <a:t>Transformation of sentence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157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288872" cy="304698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Transformation </a:t>
            </a:r>
          </a:p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of </a:t>
            </a:r>
            <a:r>
              <a:rPr lang="en-US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Sentence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674577"/>
            <a:ext cx="8001000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Transformation </a:t>
            </a:r>
            <a:r>
              <a:rPr lang="bn-IN" sz="3200" dirty="0"/>
              <a:t>শব্দটির অর্থ হলো রুপান্তর</a:t>
            </a:r>
            <a:r>
              <a:rPr lang="hi-IN" sz="3200" dirty="0"/>
              <a:t>। </a:t>
            </a:r>
            <a:r>
              <a:rPr lang="bn-IN" sz="3200" dirty="0"/>
              <a:t>সুতরাং</a:t>
            </a:r>
            <a:r>
              <a:rPr lang="en-US" sz="3200" dirty="0"/>
              <a:t>, </a:t>
            </a:r>
            <a:r>
              <a:rPr lang="bn-IN" sz="3200" dirty="0"/>
              <a:t>যেকোন এক ধরণের</a:t>
            </a:r>
            <a:r>
              <a:rPr lang="en-US" sz="3200" dirty="0"/>
              <a:t> Sentence </a:t>
            </a:r>
            <a:r>
              <a:rPr lang="bn-IN" sz="3200" dirty="0"/>
              <a:t>কে অন্য ধরণের</a:t>
            </a:r>
            <a:r>
              <a:rPr lang="en-US" sz="3200" dirty="0"/>
              <a:t> Sentence </a:t>
            </a:r>
            <a:r>
              <a:rPr lang="bn-IN" sz="3200" dirty="0"/>
              <a:t>এ রুপান্তর করাই হলো</a:t>
            </a:r>
            <a:r>
              <a:rPr lang="en-US" sz="3200" dirty="0"/>
              <a:t> Transformation of Sentences</a:t>
            </a:r>
            <a:r>
              <a:rPr lang="hi-IN" sz="3200" dirty="0"/>
              <a:t>।</a:t>
            </a:r>
            <a:r>
              <a:rPr lang="en-US" sz="3200" dirty="0"/>
              <a:t> </a:t>
            </a:r>
            <a:r>
              <a:rPr lang="bn-IN" sz="3200" dirty="0"/>
              <a:t>তবে রুপান্তরের সময় আমাদের খেয়াল রাখতে হবে যেন</a:t>
            </a:r>
            <a:r>
              <a:rPr lang="en-US" sz="3200" dirty="0"/>
              <a:t> Sentence </a:t>
            </a:r>
            <a:r>
              <a:rPr lang="bn-IN" sz="3200" dirty="0"/>
              <a:t>এর মূল ভাব পরিবর্তন না হয়</a:t>
            </a:r>
            <a:r>
              <a:rPr lang="hi-IN" sz="3200" dirty="0"/>
              <a:t>।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r>
              <a:rPr lang="bn-IN" sz="3200" dirty="0"/>
              <a:t>অর্থ</a:t>
            </a:r>
            <a:r>
              <a:rPr lang="en-US" sz="3200" dirty="0"/>
              <a:t>, </a:t>
            </a:r>
            <a:r>
              <a:rPr lang="bn-IN" sz="3200" dirty="0"/>
              <a:t>গঠন</a:t>
            </a:r>
            <a:r>
              <a:rPr lang="en-US" sz="3200" dirty="0"/>
              <a:t>, Degree, </a:t>
            </a:r>
            <a:r>
              <a:rPr lang="bn-IN" sz="3200" dirty="0"/>
              <a:t>হ্যা</a:t>
            </a:r>
            <a:r>
              <a:rPr lang="en-US" sz="3200" dirty="0"/>
              <a:t> / </a:t>
            </a:r>
            <a:r>
              <a:rPr lang="bn-IN" sz="3200" dirty="0"/>
              <a:t>না প্রকাশ ইত্যাদির উপর ভিত্তি করে</a:t>
            </a:r>
            <a:r>
              <a:rPr lang="en-US" sz="3200" dirty="0"/>
              <a:t>  Sentence </a:t>
            </a:r>
            <a:r>
              <a:rPr lang="bn-IN" sz="3200" dirty="0"/>
              <a:t>কে বিভিন্ন ভাবে সাজানো যায়</a:t>
            </a:r>
            <a:r>
              <a:rPr lang="en-US" sz="3200" dirty="0"/>
              <a:t>, </a:t>
            </a:r>
            <a:r>
              <a:rPr lang="bn-IN" sz="3200" dirty="0"/>
              <a:t>তাই</a:t>
            </a:r>
            <a:r>
              <a:rPr lang="en-US" sz="3200" dirty="0"/>
              <a:t> Transformation of Sentences </a:t>
            </a:r>
            <a:r>
              <a:rPr lang="bn-IN" sz="3200" dirty="0"/>
              <a:t>ও বিভিন্ন ধরণের হয়ে থাকে</a:t>
            </a:r>
            <a:r>
              <a:rPr lang="hi-IN" sz="3200" dirty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767" y="1228396"/>
            <a:ext cx="8077200" cy="44012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/>
              <a:t>1. Sentence </a:t>
            </a:r>
            <a:r>
              <a:rPr lang="bn-IN" sz="4000" dirty="0"/>
              <a:t>অর্থ অনুসারে ৫ প্রকার </a:t>
            </a:r>
            <a:r>
              <a:rPr lang="hi-IN" sz="4000" dirty="0"/>
              <a:t>।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r>
              <a:rPr lang="en-US" sz="4000" dirty="0"/>
              <a:t>2. Sentence </a:t>
            </a:r>
            <a:r>
              <a:rPr lang="bn-IN" sz="4000" dirty="0"/>
              <a:t>গঠন</a:t>
            </a:r>
            <a:r>
              <a:rPr lang="en-US" sz="4000" dirty="0"/>
              <a:t>  </a:t>
            </a:r>
            <a:r>
              <a:rPr lang="bn-IN" sz="4000" dirty="0"/>
              <a:t>অনুসারে ৩ প্রকার </a:t>
            </a:r>
            <a:r>
              <a:rPr lang="hi-IN" sz="4000" dirty="0"/>
              <a:t>।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r>
              <a:rPr lang="en-US" sz="4000" dirty="0"/>
              <a:t>3. Voice Change </a:t>
            </a:r>
            <a:r>
              <a:rPr lang="bn-IN" sz="4000" dirty="0"/>
              <a:t>২ প্রকার </a:t>
            </a:r>
            <a:r>
              <a:rPr lang="hi-IN" sz="4000" dirty="0"/>
              <a:t>।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r>
              <a:rPr lang="en-US" sz="4000" dirty="0"/>
              <a:t>4. Degree </a:t>
            </a:r>
            <a:r>
              <a:rPr lang="bn-IN" sz="4000" dirty="0"/>
              <a:t>৩ প্রকার </a:t>
            </a:r>
            <a:r>
              <a:rPr lang="hi-IN" sz="4000" dirty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1224" y="762000"/>
            <a:ext cx="70362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/>
              <a:t>1. Sentence </a:t>
            </a:r>
            <a:r>
              <a:rPr lang="bn-IN" sz="3600" dirty="0"/>
              <a:t>অর্থ অনুসারে ৫ প্রকার </a:t>
            </a:r>
            <a:r>
              <a:rPr lang="hi-IN" sz="3600" dirty="0"/>
              <a:t>।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10744" y="2057400"/>
            <a:ext cx="71577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AFFIRMATIVE TO NEGATIVE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124200"/>
            <a:ext cx="7696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Rule 1: Only/ alone/ merely → </a:t>
            </a:r>
            <a:r>
              <a:rPr lang="bn-IN" sz="2800" dirty="0">
                <a:solidFill>
                  <a:srgbClr val="FF0000"/>
                </a:solidFill>
              </a:rPr>
              <a:t>স্থানে</a:t>
            </a:r>
            <a:r>
              <a:rPr lang="en-US" sz="2800" dirty="0">
                <a:solidFill>
                  <a:srgbClr val="FF0000"/>
                </a:solidFill>
              </a:rPr>
              <a:t>→ None but(</a:t>
            </a:r>
            <a:r>
              <a:rPr lang="bn-IN" sz="2800" dirty="0">
                <a:solidFill>
                  <a:srgbClr val="FF0000"/>
                </a:solidFill>
              </a:rPr>
              <a:t>ব্যক্তি</a:t>
            </a:r>
            <a:r>
              <a:rPr lang="en-US" sz="2800" dirty="0">
                <a:solidFill>
                  <a:srgbClr val="FF0000"/>
                </a:solidFill>
              </a:rPr>
              <a:t>)/ nothing but(</a:t>
            </a:r>
            <a:r>
              <a:rPr lang="bn-IN" sz="2800" dirty="0">
                <a:solidFill>
                  <a:srgbClr val="FF0000"/>
                </a:solidFill>
              </a:rPr>
              <a:t>বস্তু</a:t>
            </a:r>
            <a:r>
              <a:rPr lang="en-US" sz="2800" dirty="0">
                <a:solidFill>
                  <a:srgbClr val="FF0000"/>
                </a:solidFill>
              </a:rPr>
              <a:t>)/ not more than or not less than(</a:t>
            </a:r>
            <a:r>
              <a:rPr lang="bn-IN" sz="2800" dirty="0">
                <a:solidFill>
                  <a:srgbClr val="FF0000"/>
                </a:solidFill>
              </a:rPr>
              <a:t>সংখা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Example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sz="2800" dirty="0" err="1"/>
              <a:t>Aff</a:t>
            </a:r>
            <a:r>
              <a:rPr lang="en-US" sz="2800" dirty="0"/>
              <a:t>: Only Allah can help us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/>
              <a:t>Neg</a:t>
            </a:r>
            <a:r>
              <a:rPr lang="en-US" sz="2800" dirty="0"/>
              <a:t>: None but Allah can help us.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601" y="711368"/>
            <a:ext cx="4812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More Example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13338"/>
            <a:ext cx="7924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Aff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He has only a ball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Neg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He has nothing but a ball.</a:t>
            </a:r>
          </a:p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  <a:p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Aff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He has only ten taka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Neg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He has not more than ten taka.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onal Stripe 5"/>
          <p:cNvSpPr/>
          <p:nvPr/>
        </p:nvSpPr>
        <p:spPr>
          <a:xfrm rot="19032853">
            <a:off x="6800282" y="915966"/>
            <a:ext cx="4665934" cy="5026066"/>
          </a:xfrm>
          <a:prstGeom prst="diagStripe">
            <a:avLst>
              <a:gd name="adj" fmla="val 878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8221342">
            <a:off x="-2331795" y="920455"/>
            <a:ext cx="4674677" cy="5017445"/>
          </a:xfrm>
          <a:prstGeom prst="diagStripe">
            <a:avLst>
              <a:gd name="adj" fmla="val 875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 rot="2827911">
            <a:off x="1463397" y="3498000"/>
            <a:ext cx="6191940" cy="6720001"/>
          </a:xfrm>
          <a:prstGeom prst="diagStripe">
            <a:avLst>
              <a:gd name="adj" fmla="val 91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00800"/>
            <a:ext cx="13182600" cy="533400"/>
          </a:xfrm>
        </p:spPr>
        <p:txBody>
          <a:bodyPr>
            <a:normAutofit/>
          </a:bodyPr>
          <a:lstStyle/>
          <a:p>
            <a:r>
              <a:rPr lang="en-US" sz="2400" dirty="0"/>
              <a:t>Md. </a:t>
            </a:r>
            <a:r>
              <a:rPr lang="en-US" sz="2400" dirty="0" err="1"/>
              <a:t>Khoshbur</a:t>
            </a:r>
            <a:r>
              <a:rPr lang="en-US" sz="2400" dirty="0"/>
              <a:t> Ali, </a:t>
            </a:r>
            <a:r>
              <a:rPr lang="en-US" sz="2400" dirty="0" err="1"/>
              <a:t>Eb</a:t>
            </a:r>
            <a:r>
              <a:rPr lang="en-US" sz="2400" dirty="0"/>
              <a:t>- Assistant teacher, </a:t>
            </a:r>
            <a:r>
              <a:rPr lang="en-US" sz="2400" dirty="0" err="1"/>
              <a:t>Boiddapur</a:t>
            </a:r>
            <a:r>
              <a:rPr lang="en-US" sz="2400" dirty="0"/>
              <a:t> </a:t>
            </a:r>
            <a:r>
              <a:rPr lang="en-US" sz="2400" dirty="0" err="1"/>
              <a:t>Darus</a:t>
            </a:r>
            <a:r>
              <a:rPr lang="en-US" sz="2400" dirty="0"/>
              <a:t> Salam </a:t>
            </a:r>
            <a:r>
              <a:rPr lang="en-US" sz="2400" dirty="0" err="1"/>
              <a:t>Dakhil</a:t>
            </a:r>
            <a:r>
              <a:rPr lang="en-US" sz="2400" dirty="0"/>
              <a:t> Madrasah, </a:t>
            </a:r>
            <a:r>
              <a:rPr lang="en-US" sz="2400" dirty="0" err="1"/>
              <a:t>Tanore</a:t>
            </a:r>
            <a:r>
              <a:rPr lang="en-US" sz="2400" dirty="0"/>
              <a:t>, </a:t>
            </a:r>
            <a:r>
              <a:rPr lang="en-US" sz="2400" dirty="0" err="1"/>
              <a:t>Rajshahi</a:t>
            </a:r>
            <a:r>
              <a:rPr lang="en-US" sz="2400" dirty="0"/>
              <a:t>.</a:t>
            </a:r>
          </a:p>
        </p:txBody>
      </p:sp>
      <p:sp>
        <p:nvSpPr>
          <p:cNvPr id="8" name="Diagonal Stripe 7"/>
          <p:cNvSpPr/>
          <p:nvPr/>
        </p:nvSpPr>
        <p:spPr>
          <a:xfrm rot="13633144">
            <a:off x="1472907" y="-3359647"/>
            <a:ext cx="6191940" cy="6720001"/>
          </a:xfrm>
          <a:prstGeom prst="diagStripe">
            <a:avLst>
              <a:gd name="adj" fmla="val 913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767" y="613021"/>
            <a:ext cx="8077200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2: Must/Have to /Has to →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স্থানে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→ Cannot but+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মূল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verb/ Cannot help+ (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v+ing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).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Example:</a:t>
            </a:r>
          </a:p>
          <a:p>
            <a:r>
              <a:rPr lang="en-US" sz="3600" dirty="0"/>
              <a:t> </a:t>
            </a:r>
          </a:p>
          <a:p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Aff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We must obey our parents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Neg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We cannot but obey our parents/ We cannot help obeying our parents.</a:t>
            </a:r>
          </a:p>
        </p:txBody>
      </p:sp>
    </p:spTree>
    <p:extLst>
      <p:ext uri="{BB962C8B-B14F-4D97-AF65-F5344CB8AC3E}">
        <p14:creationId xmlns:p14="http://schemas.microsoft.com/office/powerpoint/2010/main" val="16614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583 -0.00555 L -1.7125 0.005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834</Words>
  <Application>Microsoft Office PowerPoint</Application>
  <PresentationFormat>On-screen Show (4:3)</PresentationFormat>
  <Paragraphs>165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  <vt:lpstr>Md. Khoshbur Ali, Eb- Assistant teacher, Boiddapur Darus Salam Dakhil Madrasah, Tanore, Rajshahi.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Khoshbur Ali, Eb- Assistant teacher, Boiddapur Darus Salam Dakhil Madrasah, Tanore, Rajshahi.</dc:title>
  <dc:creator>Sumi</dc:creator>
  <cp:lastModifiedBy>Sumi</cp:lastModifiedBy>
  <cp:revision>27</cp:revision>
  <dcterms:created xsi:type="dcterms:W3CDTF">2006-08-16T00:00:00Z</dcterms:created>
  <dcterms:modified xsi:type="dcterms:W3CDTF">2019-09-18T00:41:31Z</dcterms:modified>
</cp:coreProperties>
</file>