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5" r:id="rId2"/>
    <p:sldId id="260" r:id="rId3"/>
    <p:sldId id="289" r:id="rId4"/>
    <p:sldId id="281" r:id="rId5"/>
    <p:sldId id="296" r:id="rId6"/>
    <p:sldId id="264" r:id="rId7"/>
    <p:sldId id="265" r:id="rId8"/>
    <p:sldId id="282" r:id="rId9"/>
    <p:sldId id="276" r:id="rId10"/>
    <p:sldId id="268" r:id="rId11"/>
    <p:sldId id="277" r:id="rId12"/>
    <p:sldId id="292" r:id="rId13"/>
    <p:sldId id="270" r:id="rId14"/>
    <p:sldId id="283" r:id="rId15"/>
    <p:sldId id="284" r:id="rId16"/>
    <p:sldId id="286" r:id="rId17"/>
    <p:sldId id="279" r:id="rId18"/>
    <p:sldId id="280" r:id="rId19"/>
    <p:sldId id="272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C2E"/>
    <a:srgbClr val="680000"/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774B8-F6E5-430A-9BBF-B0EFC29466C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AD064-049B-4F06-8E19-19D2B39E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1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C742-617A-40D1-A462-6CDE6312EB95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7410-97C2-401E-A512-43BD97EC1C2E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5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4364-4927-4D8E-8B5C-555A28848AE0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8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B0EA-B533-48E7-AA52-7D7BD7FE573C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119-3181-4113-B26C-95B6BD1C851E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3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812-612A-4E60-8ED6-6370A544984D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4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3F63-C831-44BE-AF05-1048ED505E41}" type="datetime1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0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B4E4-727A-4D89-BAA7-8DBE8512450D}" type="datetime1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68ED-26F0-400C-97C3-8C529B481189}" type="datetime1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5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D2E-A039-4138-9E8A-B48C0BE6B9C2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5A81-40A0-43B4-B203-003FD37B3F1B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0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C8A35-8FE5-4ADA-8EE5-F0DE4CDEE343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47B37-298B-491A-839D-9425C300F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6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68ED-26F0-400C-97C3-8C529B481189}" type="datetime1">
              <a:rPr lang="en-US" smtClean="0"/>
              <a:t>8/26/2019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083459"/>
            <a:ext cx="12191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GB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dirty="0" smtClean="0"/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bn-BD" dirty="0" smtClean="0">
                    <a:solidFill>
                      <a:srgbClr val="C00000"/>
                    </a:solidFill>
                  </a:rPr>
                  <a:t>- </a:t>
                </a:r>
                <a:r>
                  <a:rPr lang="bn-BD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অক্ষের সমান্তরাল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 সঞ্চারপথের </a:t>
                </a:r>
                <a:r>
                  <a:rPr lang="bn-BD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কর।</a:t>
                </a:r>
              </a:p>
              <a:p>
                <a:pPr marL="0" indent="0">
                  <a:buNone/>
                </a:pPr>
                <a:endParaRPr lang="bn-BD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r>
                  <a:rPr lang="bn-BD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শর্তঃ</a:t>
                </a: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bn-BD" dirty="0" smtClean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-</a:t>
                </a:r>
                <a:r>
                  <a:rPr lang="en-GB" dirty="0" smtClean="0">
                    <a:solidFill>
                      <a:srgbClr val="00B050"/>
                    </a:solidFill>
                  </a:rPr>
                  <a:t> 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 থেকে বিন্দুসমূহের দূরত্ব সর্বদা </a:t>
                </a:r>
                <a14:m>
                  <m:oMath xmlns:m="http://schemas.openxmlformats.org/officeDocument/2006/math">
                    <m:r>
                      <a:rPr lang="el-GR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bn-BD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 ।</a:t>
                </a:r>
                <a:endParaRPr lang="bn-BD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7892-A133-4070-9223-28FFA88D6262}" type="datetime1">
              <a:rPr lang="en-US" smtClean="0"/>
              <a:t>8/26/2019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2"/>
          <p:cNvSpPr txBox="1">
            <a:spLocks noChangeArrowheads="1"/>
          </p:cNvSpPr>
          <p:nvPr/>
        </p:nvSpPr>
        <p:spPr>
          <a:xfrm>
            <a:off x="1703388" y="620713"/>
            <a:ext cx="77724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GB" sz="3600" u="sng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Arial" charset="0"/>
              <a:ea typeface="+mj-ea"/>
              <a:cs typeface="+mj-cs"/>
            </a:endParaRPr>
          </a:p>
        </p:txBody>
      </p:sp>
      <p:grpSp>
        <p:nvGrpSpPr>
          <p:cNvPr id="156" name="Group 3"/>
          <p:cNvGrpSpPr>
            <a:grpSpLocks/>
          </p:cNvGrpSpPr>
          <p:nvPr/>
        </p:nvGrpSpPr>
        <p:grpSpPr bwMode="auto">
          <a:xfrm>
            <a:off x="2092071" y="858989"/>
            <a:ext cx="6858000" cy="5375556"/>
            <a:chOff x="263" y="192"/>
            <a:chExt cx="4085" cy="4128"/>
          </a:xfrm>
        </p:grpSpPr>
        <p:grpSp>
          <p:nvGrpSpPr>
            <p:cNvPr id="157" name="Group 4"/>
            <p:cNvGrpSpPr>
              <a:grpSpLocks/>
            </p:cNvGrpSpPr>
            <p:nvPr/>
          </p:nvGrpSpPr>
          <p:grpSpPr bwMode="auto">
            <a:xfrm>
              <a:off x="263" y="192"/>
              <a:ext cx="4085" cy="4128"/>
              <a:chOff x="263" y="192"/>
              <a:chExt cx="4085" cy="4128"/>
            </a:xfrm>
          </p:grpSpPr>
          <p:grpSp>
            <p:nvGrpSpPr>
              <p:cNvPr id="165" name="Group 5"/>
              <p:cNvGrpSpPr>
                <a:grpSpLocks/>
              </p:cNvGrpSpPr>
              <p:nvPr/>
            </p:nvGrpSpPr>
            <p:grpSpPr bwMode="auto">
              <a:xfrm>
                <a:off x="336" y="192"/>
                <a:ext cx="4012" cy="4128"/>
                <a:chOff x="336" y="192"/>
                <a:chExt cx="4012" cy="4128"/>
              </a:xfrm>
            </p:grpSpPr>
            <p:grpSp>
              <p:nvGrpSpPr>
                <p:cNvPr id="167" name="Group 6"/>
                <p:cNvGrpSpPr>
                  <a:grpSpLocks/>
                </p:cNvGrpSpPr>
                <p:nvPr/>
              </p:nvGrpSpPr>
              <p:grpSpPr bwMode="auto">
                <a:xfrm>
                  <a:off x="336" y="192"/>
                  <a:ext cx="4012" cy="4128"/>
                  <a:chOff x="336" y="192"/>
                  <a:chExt cx="4012" cy="4128"/>
                </a:xfrm>
              </p:grpSpPr>
              <p:grpSp>
                <p:nvGrpSpPr>
                  <p:cNvPr id="177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336" y="192"/>
                    <a:ext cx="4009" cy="4128"/>
                    <a:chOff x="1233" y="1326"/>
                    <a:chExt cx="10029" cy="10322"/>
                  </a:xfrm>
                </p:grpSpPr>
                <p:sp>
                  <p:nvSpPr>
                    <p:cNvPr id="179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63" y="1326"/>
                      <a:ext cx="1596" cy="136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r>
                        <a:rPr lang="en-US" sz="4800" i="1">
                          <a:latin typeface="Times New Roman" pitchFamily="18" charset="0"/>
                        </a:rPr>
                        <a:t>y</a:t>
                      </a:r>
                    </a:p>
                  </p:txBody>
                </p:sp>
                <p:grpSp>
                  <p:nvGrpSpPr>
                    <p:cNvPr id="18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3" y="2572"/>
                      <a:ext cx="9074" cy="9076"/>
                      <a:chOff x="666" y="1438"/>
                      <a:chExt cx="9074" cy="9076"/>
                    </a:xfrm>
                  </p:grpSpPr>
                  <p:grpSp>
                    <p:nvGrpSpPr>
                      <p:cNvPr id="184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6" y="144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26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7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8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9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34" y="144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22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3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4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6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02" y="144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18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9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0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1" name="Lin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7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70" y="144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14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7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8" name="Group 30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353" y="-2247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10" name="Line 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1" name="Line 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2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3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188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353" y="-546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06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7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8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9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90" name="Group 40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353" y="59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202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3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4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5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91" name="Group 45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353" y="2860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198" name="Line 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9" name="Line 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0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1" name="Line 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0"/>
                      <p:cNvGrpSpPr>
                        <a:grpSpLocks/>
                      </p:cNvGrpSpPr>
                      <p:nvPr/>
                    </p:nvGrpSpPr>
                    <p:grpSpPr bwMode="auto">
                      <a:xfrm rot="-5400000">
                        <a:off x="4353" y="5128"/>
                        <a:ext cx="1701" cy="9072"/>
                        <a:chOff x="2934" y="1440"/>
                        <a:chExt cx="1701" cy="9072"/>
                      </a:xfrm>
                    </p:grpSpPr>
                    <p:sp>
                      <p:nvSpPr>
                        <p:cNvPr id="194" name="Line 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35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5" name="Line 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34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6" name="Lin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68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7" name="Line 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1" y="1440"/>
                          <a:ext cx="0" cy="907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93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38" y="1440"/>
                        <a:ext cx="0" cy="907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81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9" y="2574"/>
                      <a:ext cx="0" cy="907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2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33" y="7677"/>
                      <a:ext cx="9072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350" y="7026"/>
                      <a:ext cx="912" cy="102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r>
                        <a:rPr lang="en-US" sz="4800" i="1">
                          <a:latin typeface="Times New Roman" pitchFamily="18" charset="0"/>
                        </a:rPr>
                        <a:t>x</a:t>
                      </a:r>
                    </a:p>
                  </p:txBody>
                </p:sp>
              </p:grpSp>
              <p:sp>
                <p:nvSpPr>
                  <p:cNvPr id="178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1" y="2728"/>
                    <a:ext cx="2197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b="1">
                        <a:solidFill>
                          <a:schemeClr val="tx2"/>
                        </a:solidFill>
                        <a:latin typeface="Arial" charset="0"/>
                      </a:rPr>
                      <a:t>   1    2    3   4    5    6    7   8</a:t>
                    </a:r>
                  </a:p>
                </p:txBody>
              </p:sp>
            </p:grpSp>
            <p:grpSp>
              <p:nvGrpSpPr>
                <p:cNvPr id="168" name="Group 60"/>
                <p:cNvGrpSpPr>
                  <a:grpSpLocks/>
                </p:cNvGrpSpPr>
                <p:nvPr/>
              </p:nvGrpSpPr>
              <p:grpSpPr bwMode="auto">
                <a:xfrm>
                  <a:off x="1996" y="801"/>
                  <a:ext cx="382" cy="1820"/>
                  <a:chOff x="1996" y="801"/>
                  <a:chExt cx="382" cy="1820"/>
                </a:xfrm>
              </p:grpSpPr>
              <p:sp>
                <p:nvSpPr>
                  <p:cNvPr id="16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2390"/>
                    <a:ext cx="38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b="1">
                        <a:solidFill>
                          <a:schemeClr val="tx2"/>
                        </a:solidFill>
                        <a:latin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2163"/>
                    <a:ext cx="38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b="1">
                        <a:solidFill>
                          <a:schemeClr val="tx2"/>
                        </a:solidFill>
                        <a:latin typeface="Arial" charset="0"/>
                      </a:rPr>
                      <a:t>2</a:t>
                    </a:r>
                  </a:p>
                </p:txBody>
              </p:sp>
              <p:sp>
                <p:nvSpPr>
                  <p:cNvPr id="171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1936"/>
                    <a:ext cx="310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b="1">
                        <a:solidFill>
                          <a:schemeClr val="tx2"/>
                        </a:solidFill>
                        <a:latin typeface="Arial" charset="0"/>
                      </a:rPr>
                      <a:t>3</a:t>
                    </a:r>
                  </a:p>
                </p:txBody>
              </p:sp>
              <p:sp>
                <p:nvSpPr>
                  <p:cNvPr id="172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1709"/>
                    <a:ext cx="310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b="1">
                        <a:solidFill>
                          <a:schemeClr val="tx2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173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1478"/>
                    <a:ext cx="310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b="1">
                        <a:solidFill>
                          <a:schemeClr val="tx2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174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1247"/>
                    <a:ext cx="310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b="1">
                        <a:solidFill>
                          <a:schemeClr val="tx2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175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1027"/>
                    <a:ext cx="38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b="1">
                        <a:solidFill>
                          <a:schemeClr val="tx2"/>
                        </a:solidFill>
                        <a:latin typeface="Arial" charset="0"/>
                      </a:rPr>
                      <a:t>7</a:t>
                    </a:r>
                  </a:p>
                </p:txBody>
              </p:sp>
              <p:sp>
                <p:nvSpPr>
                  <p:cNvPr id="176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6" y="801"/>
                    <a:ext cx="310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b="1">
                        <a:solidFill>
                          <a:schemeClr val="tx2"/>
                        </a:solidFill>
                        <a:latin typeface="Arial" charset="0"/>
                      </a:rPr>
                      <a:t>8</a:t>
                    </a:r>
                  </a:p>
                </p:txBody>
              </p:sp>
            </p:grpSp>
          </p:grpSp>
          <p:sp>
            <p:nvSpPr>
              <p:cNvPr id="166" name="Text Box 69"/>
              <p:cNvSpPr txBox="1">
                <a:spLocks noChangeArrowheads="1"/>
              </p:cNvSpPr>
              <p:nvPr/>
            </p:nvSpPr>
            <p:spPr bwMode="auto">
              <a:xfrm>
                <a:off x="263" y="2732"/>
                <a:ext cx="18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>
                    <a:solidFill>
                      <a:schemeClr val="tx2"/>
                    </a:solidFill>
                    <a:latin typeface="Arial" charset="0"/>
                  </a:rPr>
                  <a:t>    </a:t>
                </a:r>
                <a:r>
                  <a:rPr lang="en-GB" b="1" baseline="30000">
                    <a:solidFill>
                      <a:schemeClr val="tx2"/>
                    </a:solidFill>
                    <a:latin typeface="Arial" charset="0"/>
                  </a:rPr>
                  <a:t>–</a:t>
                </a:r>
                <a:r>
                  <a:rPr lang="en-GB" b="1">
                    <a:solidFill>
                      <a:schemeClr val="tx2"/>
                    </a:solidFill>
                    <a:latin typeface="Arial" charset="0"/>
                  </a:rPr>
                  <a:t>7  </a:t>
                </a:r>
                <a:r>
                  <a:rPr lang="en-GB" b="1" baseline="30000">
                    <a:solidFill>
                      <a:schemeClr val="tx2"/>
                    </a:solidFill>
                    <a:latin typeface="Arial" charset="0"/>
                  </a:rPr>
                  <a:t>–</a:t>
                </a:r>
                <a:r>
                  <a:rPr lang="en-GB" b="1">
                    <a:solidFill>
                      <a:schemeClr val="tx2"/>
                    </a:solidFill>
                    <a:latin typeface="Arial" charset="0"/>
                  </a:rPr>
                  <a:t>6   </a:t>
                </a:r>
                <a:r>
                  <a:rPr lang="en-GB" b="1" baseline="30000">
                    <a:solidFill>
                      <a:schemeClr val="tx2"/>
                    </a:solidFill>
                    <a:latin typeface="Arial" charset="0"/>
                  </a:rPr>
                  <a:t>–</a:t>
                </a:r>
                <a:r>
                  <a:rPr lang="en-GB" b="1">
                    <a:solidFill>
                      <a:schemeClr val="tx2"/>
                    </a:solidFill>
                    <a:latin typeface="Arial" charset="0"/>
                  </a:rPr>
                  <a:t>5  </a:t>
                </a:r>
                <a:r>
                  <a:rPr lang="en-GB" b="1" baseline="30000">
                    <a:solidFill>
                      <a:schemeClr val="tx2"/>
                    </a:solidFill>
                    <a:latin typeface="Arial" charset="0"/>
                  </a:rPr>
                  <a:t>–</a:t>
                </a:r>
                <a:r>
                  <a:rPr lang="en-GB" b="1">
                    <a:solidFill>
                      <a:schemeClr val="tx2"/>
                    </a:solidFill>
                    <a:latin typeface="Arial" charset="0"/>
                  </a:rPr>
                  <a:t>4  </a:t>
                </a:r>
                <a:r>
                  <a:rPr lang="en-GB" b="1" baseline="30000">
                    <a:solidFill>
                      <a:schemeClr val="tx2"/>
                    </a:solidFill>
                    <a:latin typeface="Arial" charset="0"/>
                  </a:rPr>
                  <a:t>–</a:t>
                </a:r>
                <a:r>
                  <a:rPr lang="en-GB" b="1">
                    <a:solidFill>
                      <a:schemeClr val="tx2"/>
                    </a:solidFill>
                    <a:latin typeface="Arial" charset="0"/>
                  </a:rPr>
                  <a:t>3   </a:t>
                </a:r>
                <a:r>
                  <a:rPr lang="en-GB" b="1" baseline="30000">
                    <a:solidFill>
                      <a:schemeClr val="tx2"/>
                    </a:solidFill>
                    <a:latin typeface="Arial" charset="0"/>
                  </a:rPr>
                  <a:t>–</a:t>
                </a:r>
                <a:r>
                  <a:rPr lang="en-GB" b="1">
                    <a:solidFill>
                      <a:schemeClr val="tx2"/>
                    </a:solidFill>
                    <a:latin typeface="Arial" charset="0"/>
                  </a:rPr>
                  <a:t>2  </a:t>
                </a:r>
                <a:r>
                  <a:rPr lang="en-GB" b="1" baseline="30000">
                    <a:solidFill>
                      <a:schemeClr val="tx2"/>
                    </a:solidFill>
                    <a:latin typeface="Arial" charset="0"/>
                  </a:rPr>
                  <a:t>–</a:t>
                </a:r>
                <a:r>
                  <a:rPr lang="en-GB" b="1">
                    <a:solidFill>
                      <a:schemeClr val="tx2"/>
                    </a:solidFill>
                    <a:latin typeface="Arial" charset="0"/>
                  </a:rPr>
                  <a:t>1 </a:t>
                </a:r>
              </a:p>
            </p:txBody>
          </p:sp>
        </p:grpSp>
        <p:grpSp>
          <p:nvGrpSpPr>
            <p:cNvPr id="158" name="Group 70"/>
            <p:cNvGrpSpPr>
              <a:grpSpLocks/>
            </p:cNvGrpSpPr>
            <p:nvPr/>
          </p:nvGrpSpPr>
          <p:grpSpPr bwMode="auto">
            <a:xfrm>
              <a:off x="1924" y="2843"/>
              <a:ext cx="542" cy="1369"/>
              <a:chOff x="1924" y="2843"/>
              <a:chExt cx="542" cy="1369"/>
            </a:xfrm>
          </p:grpSpPr>
          <p:sp>
            <p:nvSpPr>
              <p:cNvPr id="159" name="Text Box 71"/>
              <p:cNvSpPr txBox="1">
                <a:spLocks noChangeArrowheads="1"/>
              </p:cNvSpPr>
              <p:nvPr/>
            </p:nvSpPr>
            <p:spPr bwMode="auto">
              <a:xfrm>
                <a:off x="1924" y="2843"/>
                <a:ext cx="3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 baseline="30000">
                    <a:solidFill>
                      <a:schemeClr val="tx2"/>
                    </a:solidFill>
                    <a:latin typeface="Arial" charset="0"/>
                  </a:rPr>
                  <a:t>-</a:t>
                </a:r>
                <a:r>
                  <a:rPr lang="en-GB" b="1">
                    <a:solidFill>
                      <a:schemeClr val="tx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60" name="Text Box 72"/>
              <p:cNvSpPr txBox="1">
                <a:spLocks noChangeArrowheads="1"/>
              </p:cNvSpPr>
              <p:nvPr/>
            </p:nvSpPr>
            <p:spPr bwMode="auto">
              <a:xfrm>
                <a:off x="1924" y="3070"/>
                <a:ext cx="3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 baseline="30000">
                    <a:solidFill>
                      <a:schemeClr val="tx2"/>
                    </a:solidFill>
                    <a:latin typeface="Arial" charset="0"/>
                  </a:rPr>
                  <a:t>-</a:t>
                </a:r>
                <a:r>
                  <a:rPr lang="en-GB" b="1">
                    <a:solidFill>
                      <a:schemeClr val="tx2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61" name="Text Box 73"/>
              <p:cNvSpPr txBox="1">
                <a:spLocks noChangeArrowheads="1"/>
              </p:cNvSpPr>
              <p:nvPr/>
            </p:nvSpPr>
            <p:spPr bwMode="auto">
              <a:xfrm>
                <a:off x="1924" y="3297"/>
                <a:ext cx="3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 baseline="30000">
                    <a:solidFill>
                      <a:schemeClr val="tx2"/>
                    </a:solidFill>
                    <a:latin typeface="Arial" charset="0"/>
                  </a:rPr>
                  <a:t>-</a:t>
                </a:r>
                <a:r>
                  <a:rPr lang="en-GB" b="1">
                    <a:solidFill>
                      <a:schemeClr val="tx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62" name="Text Box 74"/>
              <p:cNvSpPr txBox="1">
                <a:spLocks noChangeArrowheads="1"/>
              </p:cNvSpPr>
              <p:nvPr/>
            </p:nvSpPr>
            <p:spPr bwMode="auto">
              <a:xfrm>
                <a:off x="1924" y="3528"/>
                <a:ext cx="54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 baseline="30000">
                    <a:solidFill>
                      <a:schemeClr val="tx2"/>
                    </a:solidFill>
                    <a:latin typeface="Arial" charset="0"/>
                  </a:rPr>
                  <a:t>-</a:t>
                </a:r>
                <a:r>
                  <a:rPr lang="en-GB" b="1">
                    <a:solidFill>
                      <a:schemeClr val="tx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63" name="Text Box 75"/>
              <p:cNvSpPr txBox="1">
                <a:spLocks noChangeArrowheads="1"/>
              </p:cNvSpPr>
              <p:nvPr/>
            </p:nvSpPr>
            <p:spPr bwMode="auto">
              <a:xfrm>
                <a:off x="1924" y="3750"/>
                <a:ext cx="31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 baseline="30000">
                    <a:solidFill>
                      <a:schemeClr val="tx2"/>
                    </a:solidFill>
                    <a:latin typeface="Arial" charset="0"/>
                  </a:rPr>
                  <a:t>-</a:t>
                </a:r>
                <a:r>
                  <a:rPr lang="en-GB" b="1">
                    <a:solidFill>
                      <a:schemeClr val="tx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64" name="Text Box 76"/>
              <p:cNvSpPr txBox="1">
                <a:spLocks noChangeArrowheads="1"/>
              </p:cNvSpPr>
              <p:nvPr/>
            </p:nvSpPr>
            <p:spPr bwMode="auto">
              <a:xfrm>
                <a:off x="1924" y="3981"/>
                <a:ext cx="54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b="1" baseline="30000">
                    <a:solidFill>
                      <a:schemeClr val="tx2"/>
                    </a:solidFill>
                    <a:latin typeface="Arial" charset="0"/>
                  </a:rPr>
                  <a:t>-</a:t>
                </a:r>
                <a:r>
                  <a:rPr lang="en-GB" b="1">
                    <a:solidFill>
                      <a:schemeClr val="tx2"/>
                    </a:solidFill>
                    <a:latin typeface="Arial" charset="0"/>
                  </a:rPr>
                  <a:t>6</a:t>
                </a:r>
              </a:p>
            </p:txBody>
          </p:sp>
        </p:grpSp>
      </p:grpSp>
      <p:sp>
        <p:nvSpPr>
          <p:cNvPr id="232" name="Line 81"/>
          <p:cNvSpPr>
            <a:spLocks noChangeShapeType="1"/>
          </p:cNvSpPr>
          <p:nvPr/>
        </p:nvSpPr>
        <p:spPr bwMode="auto">
          <a:xfrm>
            <a:off x="2580587" y="3264576"/>
            <a:ext cx="5366327" cy="148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34" name="Line 81"/>
          <p:cNvSpPr>
            <a:spLocks noChangeShapeType="1"/>
          </p:cNvSpPr>
          <p:nvPr/>
        </p:nvSpPr>
        <p:spPr bwMode="auto">
          <a:xfrm>
            <a:off x="2611443" y="5035599"/>
            <a:ext cx="5335478" cy="210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6303" y="415636"/>
            <a:ext cx="981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 মিলিয়ে নাও-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24342" y="1876429"/>
            <a:ext cx="2982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সমীকরণ-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r>
              <a:rPr lang="bn-BD" sz="2800" b="1" dirty="0" smtClean="0">
                <a:solidFill>
                  <a:srgbClr val="FF0000"/>
                </a:solidFill>
              </a:rPr>
              <a:t> = ± 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6B41-05C3-453D-94F9-29FE3906BEDA}" type="datetime1">
              <a:rPr lang="en-US" smtClean="0"/>
              <a:t>8/26/2019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5522"/>
            <a:ext cx="9411494" cy="1259828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সঞ্চারপথের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5146" y="1593273"/>
                <a:ext cx="5805054" cy="45751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যেখানে- </a:t>
                </a:r>
                <a:endPara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bn-IN" sz="32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বিন্দুসমূহ</a:t>
                </a:r>
                <a:r>
                  <a:rPr lang="bn-IN" sz="32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মূলবিন্দুর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চতুর্দিকে</a:t>
                </a:r>
                <a:r>
                  <a:rPr lang="bn-IN" sz="32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সমান দূরত্বে</a:t>
                </a:r>
                <a:r>
                  <a:rPr lang="bn-IN" sz="32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অবস্থান করবে।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bn-IN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মূলবিন্দু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সকল বিন্দুর সমান</a:t>
                </a:r>
                <a:endParaRPr lang="bn-BD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দূরত্ব</a:t>
                </a:r>
                <a:r>
                  <a:rPr lang="bn-IN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হবে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bn-BD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একক।</a:t>
                </a:r>
                <a:endParaRPr lang="en-GB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ণঃ</a:t>
                </a:r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ctr">
                  <a:buNone/>
                </a:pPr>
                <a:endParaRPr lang="en-GB" sz="9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5146" y="1593273"/>
                <a:ext cx="5805054" cy="4575154"/>
              </a:xfrm>
              <a:blipFill rotWithShape="0">
                <a:blip r:embed="rId2"/>
                <a:stretch>
                  <a:fillRect l="-3148" t="-2796" r="-2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0397-66E7-4030-994D-234250CA3376}" type="datetime1">
              <a:rPr lang="en-US" smtClean="0"/>
              <a:t>8/26/2019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12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958448" y="1405350"/>
            <a:ext cx="4540825" cy="4593668"/>
            <a:chOff x="6958448" y="1405350"/>
            <a:chExt cx="4540825" cy="45936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8448" y="1950024"/>
              <a:ext cx="4048994" cy="40489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007442" y="3712911"/>
              <a:ext cx="491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02390" y="1405350"/>
              <a:ext cx="561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46526" y="3896282"/>
              <a:ext cx="443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4003963" y="4724400"/>
            <a:ext cx="3574472" cy="77585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1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473" y="1953491"/>
            <a:ext cx="9490362" cy="969818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কেন্দ্র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এবং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একক ব্যাসার্ধ বিশিষ্ট বৃত্তের সমীকরণ লিখ।  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937162" y="3726872"/>
            <a:ext cx="6497774" cy="1151430"/>
            <a:chOff x="4031674" y="3726872"/>
            <a:chExt cx="3920827" cy="1151430"/>
          </a:xfrm>
        </p:grpSpPr>
        <p:sp>
          <p:nvSpPr>
            <p:cNvPr id="5" name="TextBox 4"/>
            <p:cNvSpPr txBox="1"/>
            <p:nvPr/>
          </p:nvSpPr>
          <p:spPr>
            <a:xfrm>
              <a:off x="4031674" y="3739529"/>
              <a:ext cx="364374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মিলিয়ে নাও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</a:p>
            <a:p>
              <a:endParaRPr lang="bn-BD" dirty="0"/>
            </a:p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417120" y="3726872"/>
                  <a:ext cx="2535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GB" sz="4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7120" y="3726872"/>
                  <a:ext cx="2535381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371-D618-40B1-8A08-43ABF41DCC29}" type="datetime1">
              <a:rPr lang="en-US" smtClean="0"/>
              <a:t>8/26/2019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0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3491"/>
            <a:ext cx="9940635" cy="9698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dirty="0" smtClean="0"/>
              <a:t>  </a:t>
            </a: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371-D618-40B1-8A08-43ABF41DCC29}" type="datetime1">
              <a:rPr lang="en-US" smtClean="0"/>
              <a:t>8/26/2019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2" y="3158836"/>
            <a:ext cx="4819517" cy="2888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43" y="3158836"/>
            <a:ext cx="4781683" cy="28887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25358" y="445712"/>
            <a:ext cx="1157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6992" y="1835727"/>
            <a:ext cx="4819517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যাচ্ছে, লোকটি ভূমির সাথে সবসময় ষাট ডিগ্রি করে চলে অর্থাৎ চলারপথটি একটি নির্দিষ্ট শর্তের অধীনে। অতএব, লোকটির চলারপথটি সঞ্চারপথ।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9243" y="1835727"/>
            <a:ext cx="4781683" cy="12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দেখা যাচ্ছে, চলারপথটি কোন শর্ত মানেনি। তাই এটি সঞ্চারপথ না।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1032997"/>
            <a:ext cx="1030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লতে হবে-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দেখানো লোকটির চলারপথ সঞ্চারপথ 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52944" y="617793"/>
            <a:ext cx="100306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4099" y="1688492"/>
            <a:ext cx="8451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বিন্দুসেটকে সঞ্চারপথ তৈরী করতে হলে  তাকে সর্বোচ্চ একটি শর্ত মানতে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9308" y="2783785"/>
            <a:ext cx="2244436" cy="6952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735" y="2764685"/>
            <a:ext cx="2272150" cy="6952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9308" y="5146480"/>
            <a:ext cx="2244436" cy="6952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9735" y="5146479"/>
            <a:ext cx="2272150" cy="6952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142769" y="1576870"/>
            <a:ext cx="612088" cy="5271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200675" y="3860499"/>
            <a:ext cx="612088" cy="5271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52944" y="3972121"/>
            <a:ext cx="8146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সঞ্চারপথ সরলরেখা বা বক্ররেখা যেকোন আকৃতির হতে পারে।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00675" y="2654618"/>
            <a:ext cx="554182" cy="554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58581" y="4971750"/>
            <a:ext cx="554182" cy="5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0" grpId="0" animBg="1"/>
      <p:bldP spid="13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52944" y="591351"/>
            <a:ext cx="100306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9308" y="1453125"/>
            <a:ext cx="7978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মূলবিন্দু থেকে যেসব বিন্দুর দূরত্ব একটি ধ্রুবক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সমান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বিন্দুর সঞ্চারপথের সমীকরণ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2400" dirty="0"/>
          </a:p>
        </p:txBody>
      </p:sp>
      <p:sp>
        <p:nvSpPr>
          <p:cNvPr id="5" name="Rectangle 4"/>
          <p:cNvSpPr/>
          <p:nvPr/>
        </p:nvSpPr>
        <p:spPr>
          <a:xfrm>
            <a:off x="1473566" y="2798949"/>
            <a:ext cx="2244436" cy="6952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6180" y="2798949"/>
            <a:ext cx="2272150" cy="6952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3566" y="5146479"/>
            <a:ext cx="2244436" cy="6952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6180" y="5146479"/>
            <a:ext cx="2272150" cy="6952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186979" y="1334788"/>
            <a:ext cx="612088" cy="5271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214686" y="3972121"/>
            <a:ext cx="612088" cy="5271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99308" y="3972121"/>
            <a:ext cx="8146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বা একাধিক শর্তানুযায়ী কোন সমতলে বিন্দুসেট গঠন করা হয় তবে সেই বিন্দুসেটকে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সঞ্চারপথ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14686" y="2418492"/>
            <a:ext cx="554182" cy="554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28541" y="4966373"/>
            <a:ext cx="554182" cy="5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0" grpId="0" animBg="1"/>
      <p:bldP spid="13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90" y="63948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9856" y="1773379"/>
            <a:ext cx="759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800" dirty="0" smtClean="0"/>
              <a:t>                               </a:t>
            </a:r>
            <a:r>
              <a:rPr lang="bn-BD" sz="2800" dirty="0" smtClean="0"/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সঞ্চারপথ অঙ্কন কর</a:t>
            </a:r>
            <a:r>
              <a:rPr lang="bn-BD" sz="2800" dirty="0" smtClean="0"/>
              <a:t>।</a:t>
            </a:r>
            <a:r>
              <a:rPr lang="en-US" sz="2800" dirty="0" smtClean="0"/>
              <a:t>                                        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397463"/>
              </p:ext>
            </p:extLst>
          </p:nvPr>
        </p:nvGraphicFramePr>
        <p:xfrm>
          <a:off x="3020292" y="1773380"/>
          <a:ext cx="2565400" cy="67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3" imgW="711000" imgH="228600" progId="Equation.3">
                  <p:embed/>
                </p:oleObj>
              </mc:Choice>
              <mc:Fallback>
                <p:oleObj name="Equation" r:id="rId3" imgW="711000" imgH="228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292" y="1773380"/>
                        <a:ext cx="2565400" cy="678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00A3-76E3-4EFD-AE96-8D43A9BDC9A4}" type="datetime1">
              <a:rPr lang="en-US" smtClean="0"/>
              <a:t>8/26/2019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896793"/>
              </p:ext>
            </p:extLst>
          </p:nvPr>
        </p:nvGraphicFramePr>
        <p:xfrm>
          <a:off x="5486400" y="630391"/>
          <a:ext cx="25654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3" imgW="711000" imgH="228600" progId="Equation.3">
                  <p:embed/>
                </p:oleObj>
              </mc:Choice>
              <mc:Fallback>
                <p:oleObj name="Equation" r:id="rId3" imgW="711000" imgH="228600" progId="Equation.3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30391"/>
                        <a:ext cx="25654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438400" y="1752600"/>
            <a:ext cx="7315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bn-BD" altLang="en-US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বৃত্তটি আঁকি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001000" y="1316186"/>
            <a:ext cx="2514600" cy="4667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BD" alt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ইহা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n-US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bn-BD" alt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bn-BD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= 3</a:t>
            </a:r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7772400" y="1191495"/>
            <a:ext cx="228600" cy="444500"/>
          </a:xfrm>
          <a:custGeom>
            <a:avLst/>
            <a:gdLst>
              <a:gd name="T0" fmla="*/ 2147483647 w 112"/>
              <a:gd name="T1" fmla="*/ 2147483647 h 280"/>
              <a:gd name="T2" fmla="*/ 2147483647 w 112"/>
              <a:gd name="T3" fmla="*/ 2147483647 h 280"/>
              <a:gd name="T4" fmla="*/ 2147483647 w 112"/>
              <a:gd name="T5" fmla="*/ 0 h 280"/>
              <a:gd name="T6" fmla="*/ 0 60000 65536"/>
              <a:gd name="T7" fmla="*/ 0 60000 65536"/>
              <a:gd name="T8" fmla="*/ 0 60000 65536"/>
              <a:gd name="T9" fmla="*/ 0 w 112"/>
              <a:gd name="T10" fmla="*/ 0 h 280"/>
              <a:gd name="T11" fmla="*/ 112 w 112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80">
                <a:moveTo>
                  <a:pt x="112" y="240"/>
                </a:moveTo>
                <a:cubicBezTo>
                  <a:pt x="72" y="260"/>
                  <a:pt x="32" y="280"/>
                  <a:pt x="16" y="240"/>
                </a:cubicBezTo>
                <a:cubicBezTo>
                  <a:pt x="0" y="200"/>
                  <a:pt x="8" y="100"/>
                  <a:pt x="16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114798" y="2452255"/>
            <a:ext cx="4114800" cy="4177145"/>
            <a:chOff x="1632" y="1584"/>
            <a:chExt cx="2592" cy="2592"/>
          </a:xfrm>
        </p:grpSpPr>
        <p:grpSp>
          <p:nvGrpSpPr>
            <p:cNvPr id="2064" name="Group 8"/>
            <p:cNvGrpSpPr>
              <a:grpSpLocks/>
            </p:cNvGrpSpPr>
            <p:nvPr/>
          </p:nvGrpSpPr>
          <p:grpSpPr bwMode="auto">
            <a:xfrm rot="5400000">
              <a:off x="1493" y="2683"/>
              <a:ext cx="2592" cy="394"/>
              <a:chOff x="432" y="2880"/>
              <a:chExt cx="2592" cy="394"/>
            </a:xfrm>
          </p:grpSpPr>
          <p:sp>
            <p:nvSpPr>
              <p:cNvPr id="2117" name="Text Box 9"/>
              <p:cNvSpPr txBox="1">
                <a:spLocks noChangeArrowheads="1"/>
              </p:cNvSpPr>
              <p:nvPr/>
            </p:nvSpPr>
            <p:spPr bwMode="auto">
              <a:xfrm>
                <a:off x="1872" y="302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2118" name="Group 10"/>
              <p:cNvGrpSpPr>
                <a:grpSpLocks/>
              </p:cNvGrpSpPr>
              <p:nvPr/>
            </p:nvGrpSpPr>
            <p:grpSpPr bwMode="auto">
              <a:xfrm>
                <a:off x="432" y="2880"/>
                <a:ext cx="2592" cy="394"/>
                <a:chOff x="432" y="2400"/>
                <a:chExt cx="2592" cy="394"/>
              </a:xfrm>
            </p:grpSpPr>
            <p:grpSp>
              <p:nvGrpSpPr>
                <p:cNvPr id="2119" name="Group 11"/>
                <p:cNvGrpSpPr>
                  <a:grpSpLocks/>
                </p:cNvGrpSpPr>
                <p:nvPr/>
              </p:nvGrpSpPr>
              <p:grpSpPr bwMode="auto">
                <a:xfrm>
                  <a:off x="432" y="2400"/>
                  <a:ext cx="2592" cy="394"/>
                  <a:chOff x="240" y="1536"/>
                  <a:chExt cx="2592" cy="394"/>
                </a:xfrm>
              </p:grpSpPr>
              <p:grpSp>
                <p:nvGrpSpPr>
                  <p:cNvPr id="212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40" y="1536"/>
                    <a:ext cx="2592" cy="192"/>
                    <a:chOff x="240" y="1536"/>
                    <a:chExt cx="2592" cy="192"/>
                  </a:xfrm>
                </p:grpSpPr>
                <p:sp>
                  <p:nvSpPr>
                    <p:cNvPr id="2137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" y="1632"/>
                      <a:ext cx="259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38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536"/>
                      <a:ext cx="1008" cy="192"/>
                      <a:chOff x="480" y="1536"/>
                      <a:chExt cx="1008" cy="192"/>
                    </a:xfrm>
                  </p:grpSpPr>
                  <p:grpSp>
                    <p:nvGrpSpPr>
                      <p:cNvPr id="2154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432" cy="192"/>
                        <a:chOff x="480" y="1536"/>
                        <a:chExt cx="432" cy="192"/>
                      </a:xfrm>
                    </p:grpSpPr>
                    <p:grpSp>
                      <p:nvGrpSpPr>
                        <p:cNvPr id="2162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166" name="Line 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67" name="Line 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163" name="Group 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68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164" name="Line 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65" name="Line 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155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56" y="1536"/>
                        <a:ext cx="432" cy="192"/>
                        <a:chOff x="480" y="1536"/>
                        <a:chExt cx="432" cy="192"/>
                      </a:xfrm>
                    </p:grpSpPr>
                    <p:grpSp>
                      <p:nvGrpSpPr>
                        <p:cNvPr id="2156" name="Group 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160" name="Line 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61" name="Line 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157" name="Group 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68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158" name="Line 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9" name="Line 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139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32" y="1536"/>
                      <a:ext cx="1008" cy="192"/>
                      <a:chOff x="480" y="1536"/>
                      <a:chExt cx="1008" cy="192"/>
                    </a:xfrm>
                  </p:grpSpPr>
                  <p:grpSp>
                    <p:nvGrpSpPr>
                      <p:cNvPr id="2140" name="Group 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432" cy="192"/>
                        <a:chOff x="480" y="1536"/>
                        <a:chExt cx="432" cy="192"/>
                      </a:xfrm>
                    </p:grpSpPr>
                    <p:grpSp>
                      <p:nvGrpSpPr>
                        <p:cNvPr id="2148" name="Group 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152" name="Line 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3" name="Line 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149" name="Group 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68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150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1" name="Line 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141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56" y="1536"/>
                        <a:ext cx="432" cy="192"/>
                        <a:chOff x="480" y="1536"/>
                        <a:chExt cx="432" cy="192"/>
                      </a:xfrm>
                    </p:grpSpPr>
                    <p:grpSp>
                      <p:nvGrpSpPr>
                        <p:cNvPr id="2142" name="Group 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146" name="Line 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47" name="Line 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143" name="Group 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68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144" name="Line 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45" name="Line 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212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" y="1680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 </a:t>
                    </a:r>
                  </a:p>
                </p:txBody>
              </p:sp>
              <p:grpSp>
                <p:nvGrpSpPr>
                  <p:cNvPr id="212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480" y="1680"/>
                    <a:ext cx="672" cy="250"/>
                    <a:chOff x="480" y="1728"/>
                    <a:chExt cx="672" cy="250"/>
                  </a:xfrm>
                </p:grpSpPr>
                <p:sp>
                  <p:nvSpPr>
                    <p:cNvPr id="2133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" y="1728"/>
                      <a:ext cx="240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en-US" alt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2134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4" y="1728"/>
                      <a:ext cx="240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en-US" alt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2135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8" y="1728"/>
                      <a:ext cx="240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en-US" alt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2136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12" y="1728"/>
                      <a:ext cx="240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en-US" alt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2127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1680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128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" y="1680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129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680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130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2" y="1680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131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1680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132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4" y="1680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212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36" y="2544"/>
                  <a:ext cx="3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</a:t>
                  </a:r>
                  <a:endPara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160" y="2544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212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448" y="2544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212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736" y="2544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</a:t>
                  </a:r>
                </a:p>
              </p:txBody>
            </p:sp>
          </p:grpSp>
        </p:grpSp>
        <p:grpSp>
          <p:nvGrpSpPr>
            <p:cNvPr id="2065" name="Group 60"/>
            <p:cNvGrpSpPr>
              <a:grpSpLocks/>
            </p:cNvGrpSpPr>
            <p:nvPr/>
          </p:nvGrpSpPr>
          <p:grpSpPr bwMode="auto">
            <a:xfrm>
              <a:off x="1632" y="2880"/>
              <a:ext cx="2592" cy="394"/>
              <a:chOff x="432" y="2880"/>
              <a:chExt cx="2592" cy="394"/>
            </a:xfrm>
          </p:grpSpPr>
          <p:sp>
            <p:nvSpPr>
              <p:cNvPr id="2066" name="Text Box 61"/>
              <p:cNvSpPr txBox="1">
                <a:spLocks noChangeArrowheads="1"/>
              </p:cNvSpPr>
              <p:nvPr/>
            </p:nvSpPr>
            <p:spPr bwMode="auto">
              <a:xfrm>
                <a:off x="1872" y="302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2067" name="Group 62"/>
              <p:cNvGrpSpPr>
                <a:grpSpLocks/>
              </p:cNvGrpSpPr>
              <p:nvPr/>
            </p:nvGrpSpPr>
            <p:grpSpPr bwMode="auto">
              <a:xfrm>
                <a:off x="432" y="2880"/>
                <a:ext cx="2592" cy="394"/>
                <a:chOff x="432" y="2400"/>
                <a:chExt cx="2592" cy="394"/>
              </a:xfrm>
            </p:grpSpPr>
            <p:grpSp>
              <p:nvGrpSpPr>
                <p:cNvPr id="2068" name="Group 63"/>
                <p:cNvGrpSpPr>
                  <a:grpSpLocks/>
                </p:cNvGrpSpPr>
                <p:nvPr/>
              </p:nvGrpSpPr>
              <p:grpSpPr bwMode="auto">
                <a:xfrm>
                  <a:off x="432" y="2400"/>
                  <a:ext cx="2592" cy="394"/>
                  <a:chOff x="240" y="1536"/>
                  <a:chExt cx="2592" cy="394"/>
                </a:xfrm>
              </p:grpSpPr>
              <p:grpSp>
                <p:nvGrpSpPr>
                  <p:cNvPr id="2073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40" y="1536"/>
                    <a:ext cx="2592" cy="192"/>
                    <a:chOff x="240" y="1536"/>
                    <a:chExt cx="2592" cy="192"/>
                  </a:xfrm>
                </p:grpSpPr>
                <p:sp>
                  <p:nvSpPr>
                    <p:cNvPr id="2086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" y="1632"/>
                      <a:ext cx="259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087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536"/>
                      <a:ext cx="1008" cy="192"/>
                      <a:chOff x="480" y="1536"/>
                      <a:chExt cx="1008" cy="192"/>
                    </a:xfrm>
                  </p:grpSpPr>
                  <p:grpSp>
                    <p:nvGrpSpPr>
                      <p:cNvPr id="2103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432" cy="192"/>
                        <a:chOff x="480" y="1536"/>
                        <a:chExt cx="432" cy="192"/>
                      </a:xfrm>
                    </p:grpSpPr>
                    <p:grpSp>
                      <p:nvGrpSpPr>
                        <p:cNvPr id="2111" name="Group 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115" name="Line 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16" name="Line 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112" name="Group 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68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113" name="Line 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14" name="Line 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104" name="Group 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56" y="1536"/>
                        <a:ext cx="432" cy="192"/>
                        <a:chOff x="480" y="1536"/>
                        <a:chExt cx="432" cy="192"/>
                      </a:xfrm>
                    </p:grpSpPr>
                    <p:grpSp>
                      <p:nvGrpSpPr>
                        <p:cNvPr id="2105" name="Group 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109" name="Line 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10" name="Line 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106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68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107" name="Line 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08" name="Line 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088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32" y="1536"/>
                      <a:ext cx="1008" cy="192"/>
                      <a:chOff x="480" y="1536"/>
                      <a:chExt cx="1008" cy="192"/>
                    </a:xfrm>
                  </p:grpSpPr>
                  <p:grpSp>
                    <p:nvGrpSpPr>
                      <p:cNvPr id="2089" name="Group 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432" cy="192"/>
                        <a:chOff x="480" y="1536"/>
                        <a:chExt cx="432" cy="192"/>
                      </a:xfrm>
                    </p:grpSpPr>
                    <p:grpSp>
                      <p:nvGrpSpPr>
                        <p:cNvPr id="2097" name="Group 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101" name="Line 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02" name="Line 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098" name="Group 8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68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099" name="Line 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00" name="Line 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090" name="Group 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56" y="1536"/>
                        <a:ext cx="432" cy="192"/>
                        <a:chOff x="480" y="1536"/>
                        <a:chExt cx="432" cy="192"/>
                      </a:xfrm>
                    </p:grpSpPr>
                    <p:grpSp>
                      <p:nvGrpSpPr>
                        <p:cNvPr id="2091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095" name="Line 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96" name="Line 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092" name="Group 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68" y="1536"/>
                          <a:ext cx="144" cy="192"/>
                          <a:chOff x="480" y="1536"/>
                          <a:chExt cx="144" cy="192"/>
                        </a:xfrm>
                      </p:grpSpPr>
                      <p:sp>
                        <p:nvSpPr>
                          <p:cNvPr id="2093" name="Line 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0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94" name="Line 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24" y="15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2074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" y="1680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n-US" altLang="en-US" sz="1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-7</a:t>
                    </a: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 </a:t>
                    </a:r>
                  </a:p>
                </p:txBody>
              </p:sp>
              <p:grpSp>
                <p:nvGrpSpPr>
                  <p:cNvPr id="2075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480" y="1680"/>
                    <a:ext cx="672" cy="250"/>
                    <a:chOff x="480" y="1728"/>
                    <a:chExt cx="672" cy="250"/>
                  </a:xfrm>
                </p:grpSpPr>
                <p:sp>
                  <p:nvSpPr>
                    <p:cNvPr id="2082" name="Text Box 9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" y="1728"/>
                      <a:ext cx="240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en-US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-6</a:t>
                      </a:r>
                      <a:r>
                        <a:rPr lang="en-US" alt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2083" name="Text Box 9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4" y="1728"/>
                      <a:ext cx="240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en-US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-5</a:t>
                      </a:r>
                      <a:r>
                        <a:rPr lang="en-US" alt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2084" name="Text 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8" y="1728"/>
                      <a:ext cx="240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en-US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-4</a:t>
                      </a:r>
                      <a:r>
                        <a:rPr lang="en-US" alt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2085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12" y="1728"/>
                      <a:ext cx="240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en-US" alt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-3</a:t>
                      </a:r>
                      <a:r>
                        <a:rPr lang="en-US" alt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</a:p>
                  </p:txBody>
                </p:sp>
              </p:grpSp>
              <p:sp>
                <p:nvSpPr>
                  <p:cNvPr id="2076" name="Text 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1680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n-US" altLang="en-US" sz="1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-2</a:t>
                    </a: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077" name="Text 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" y="1680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n-US" altLang="en-US" sz="1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-1</a:t>
                    </a: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078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680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n-US" altLang="en-US" sz="1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1</a:t>
                    </a: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079" name="Text 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2" y="1680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n-US" altLang="en-US" sz="1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5</a:t>
                    </a: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080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1680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n-US" altLang="en-US" sz="1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7</a:t>
                    </a: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081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4" y="1680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n-US" altLang="en-US" sz="14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3</a:t>
                    </a: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2069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536" y="2544"/>
                  <a:ext cx="3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4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2070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160" y="2544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14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4</a:t>
                  </a: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2071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2448" y="2544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14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6</a:t>
                  </a: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2072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2736" y="2544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14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8</a:t>
                  </a: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</a:t>
                  </a:r>
                </a:p>
              </p:txBody>
            </p:sp>
          </p:grpSp>
        </p:grpSp>
      </p:grpSp>
      <p:sp>
        <p:nvSpPr>
          <p:cNvPr id="5232" name="Oval 112"/>
          <p:cNvSpPr>
            <a:spLocks noChangeArrowheads="1"/>
          </p:cNvSpPr>
          <p:nvPr/>
        </p:nvSpPr>
        <p:spPr bwMode="auto">
          <a:xfrm>
            <a:off x="6019800" y="46482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3" name="Text Box 113"/>
          <p:cNvSpPr txBox="1">
            <a:spLocks noChangeArrowheads="1"/>
          </p:cNvSpPr>
          <p:nvPr/>
        </p:nvSpPr>
        <p:spPr bwMode="auto">
          <a:xfrm>
            <a:off x="7439893" y="2819400"/>
            <a:ext cx="2867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6600"/>
                </a:solidFill>
              </a:rPr>
              <a:t> </a:t>
            </a:r>
            <a:r>
              <a:rPr lang="bn-BD" altLang="en-US" sz="28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কেন্দ্র</a:t>
            </a:r>
            <a:r>
              <a:rPr lang="en-US" altLang="en-US" sz="2800" dirty="0">
                <a:solidFill>
                  <a:srgbClr val="006600"/>
                </a:solidFill>
              </a:rPr>
              <a:t> (0, 0)</a:t>
            </a:r>
          </a:p>
        </p:txBody>
      </p:sp>
      <p:sp>
        <p:nvSpPr>
          <p:cNvPr id="5234" name="Text Box 114"/>
          <p:cNvSpPr txBox="1">
            <a:spLocks noChangeArrowheads="1"/>
          </p:cNvSpPr>
          <p:nvPr/>
        </p:nvSpPr>
        <p:spPr bwMode="auto">
          <a:xfrm>
            <a:off x="1981200" y="2743200"/>
            <a:ext cx="2590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BD" altLang="en-US" sz="28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অক্ষের সকল দিকে  ব্যাসার্ধের মান </a:t>
            </a:r>
            <a:r>
              <a:rPr lang="en-US" altLang="en-US" sz="2800" dirty="0">
                <a:solidFill>
                  <a:srgbClr val="9900CC"/>
                </a:solidFill>
              </a:rPr>
              <a:t>3</a:t>
            </a:r>
            <a:r>
              <a:rPr lang="bn-BD" altLang="en-US" sz="28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নির্দিষ্ট কর</a:t>
            </a:r>
            <a:r>
              <a:rPr lang="bn-BD" altLang="en-US" sz="2800" dirty="0">
                <a:solidFill>
                  <a:srgbClr val="9900CC"/>
                </a:solidFill>
              </a:rPr>
              <a:t> ।</a:t>
            </a:r>
            <a:r>
              <a:rPr lang="en-US" altLang="en-US" sz="2800" dirty="0">
                <a:solidFill>
                  <a:srgbClr val="9900CC"/>
                </a:solidFill>
              </a:rPr>
              <a:t> </a:t>
            </a:r>
          </a:p>
        </p:txBody>
      </p:sp>
      <p:sp>
        <p:nvSpPr>
          <p:cNvPr id="5235" name="Oval 115"/>
          <p:cNvSpPr>
            <a:spLocks noChangeArrowheads="1"/>
          </p:cNvSpPr>
          <p:nvPr/>
        </p:nvSpPr>
        <p:spPr bwMode="auto">
          <a:xfrm>
            <a:off x="6705600" y="4648200"/>
            <a:ext cx="152400" cy="152400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6" name="Oval 116"/>
          <p:cNvSpPr>
            <a:spLocks noChangeArrowheads="1"/>
          </p:cNvSpPr>
          <p:nvPr/>
        </p:nvSpPr>
        <p:spPr bwMode="auto">
          <a:xfrm>
            <a:off x="6019800" y="3962400"/>
            <a:ext cx="152400" cy="152400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7" name="Oval 117"/>
          <p:cNvSpPr>
            <a:spLocks noChangeArrowheads="1"/>
          </p:cNvSpPr>
          <p:nvPr/>
        </p:nvSpPr>
        <p:spPr bwMode="auto">
          <a:xfrm>
            <a:off x="5334000" y="4648200"/>
            <a:ext cx="152400" cy="152400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8" name="Oval 118"/>
          <p:cNvSpPr>
            <a:spLocks noChangeArrowheads="1"/>
          </p:cNvSpPr>
          <p:nvPr/>
        </p:nvSpPr>
        <p:spPr bwMode="auto">
          <a:xfrm>
            <a:off x="6019800" y="5334000"/>
            <a:ext cx="152400" cy="152400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9" name="Oval 119"/>
          <p:cNvSpPr>
            <a:spLocks noChangeArrowheads="1"/>
          </p:cNvSpPr>
          <p:nvPr/>
        </p:nvSpPr>
        <p:spPr bwMode="auto">
          <a:xfrm>
            <a:off x="5410200" y="4038600"/>
            <a:ext cx="13716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1B5-F7DF-4587-9466-899AF570CFB7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198" y="25055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মিলিয়ে নাও-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6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nimBg="1" autoUpdateAnimBg="0"/>
      <p:bldP spid="5126" grpId="0" animBg="1"/>
      <p:bldP spid="5232" grpId="0" animBg="1"/>
      <p:bldP spid="5233" grpId="0" autoUpdateAnimBg="0"/>
      <p:bldP spid="5234" grpId="0" autoUpdateAnimBg="0"/>
      <p:bldP spid="5235" grpId="0" animBg="1"/>
      <p:bldP spid="5236" grpId="0" animBg="1"/>
      <p:bldP spid="5237" grpId="0" animBg="1"/>
      <p:bldP spid="5238" grpId="0" animBg="1"/>
      <p:bldP spid="52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3" y="484908"/>
            <a:ext cx="3962400" cy="2396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1491" y="3657600"/>
            <a:ext cx="10280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এমন একটি সঞ্চারপথের সমীকরণ নির্ণয় কর যা দুইটি প্রদত্ত বিন্দু </a:t>
            </a:r>
            <a:r>
              <a:rPr lang="bn-BD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b,0</a:t>
            </a:r>
            <a:r>
              <a:rPr lang="bn-BD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-b,0</a:t>
            </a:r>
            <a:r>
              <a:rPr lang="bn-BD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সর্বদা সমদূরবর্তী (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≠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).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4332" y="1066797"/>
            <a:ext cx="177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9706" y="1066800"/>
            <a:ext cx="299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34B0-C804-459C-BEE2-3C4AE2B563EA}" type="datetime1">
              <a:rPr lang="en-US" smtClean="0"/>
              <a:t>8/26/2019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6" y="436487"/>
            <a:ext cx="11513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as-IN" sz="54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ক্ষক পরিচিতি</a:t>
            </a:r>
            <a:r>
              <a:rPr lang="bn-BD" sz="54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3613" y="1205050"/>
            <a:ext cx="10335491" cy="539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bn-BD" sz="4400" b="1" kern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নাছির উদ্দিন </a:t>
            </a:r>
          </a:p>
          <a:p>
            <a:pPr algn="ctr">
              <a:defRPr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বিএসসি (অনার্স) এমএসসি, এমফিল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PGD-in-ICT, AICT in Education.</a:t>
            </a:r>
            <a:endParaRPr lang="bn-BD" sz="32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অধ্যাপক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মেহেরুন্নেছা মহিলা কলেজ 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kern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গোপালপুর, টাংগাইল</a:t>
            </a:r>
            <a:r>
              <a:rPr lang="en-US" sz="3200" kern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kern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ICT4E </a:t>
            </a:r>
            <a:r>
              <a:rPr lang="bn-BD" sz="3200" kern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জেলা অ্যাম্বাসেডর</a:t>
            </a:r>
            <a:r>
              <a:rPr lang="en-US" sz="3200" kern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Innovative Educator, Master Trainer in ICT for Education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n-BD" sz="3200" kern="0" dirty="0" smtClean="0">
              <a:solidFill>
                <a:srgbClr val="0070C0"/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kern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উপজেলা পর্যায়ে শ্রেষ্ঠ শ্রেণী শিক্ষক (কলেজ) ২০১৮, ২০১৯</a:t>
            </a:r>
            <a:endParaRPr lang="en-US" sz="3200" kern="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32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kern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sarkernasiruddinnayon@gmail.com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3200" kern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400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01712706417</a:t>
            </a:r>
            <a:r>
              <a:rPr lang="en-US" sz="2800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:\Nas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7851" y="334267"/>
            <a:ext cx="2660072" cy="268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D003-2E6F-4C0C-B38E-27A7C4B33968}" type="datetime1">
              <a:rPr lang="en-US" smtClean="0"/>
              <a:t>8/26/2019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4" y="426064"/>
            <a:ext cx="9670472" cy="6005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3091" y="4204763"/>
            <a:ext cx="70658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AD78-EB3F-42D6-9366-349C0ABBA849}" type="datetime1">
              <a:rPr lang="en-US" smtClean="0"/>
              <a:t>8/26/2019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68ED-26F0-400C-97C3-8C529B481189}" type="datetime1">
              <a:rPr lang="en-US" smtClean="0"/>
              <a:t>8/26/2019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11239" y="1714067"/>
            <a:ext cx="5569521" cy="435133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শ্রেণীঃএকাদশ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600" dirty="0" smtClean="0">
                <a:solidFill>
                  <a:srgbClr val="D60C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600" dirty="0" smtClean="0">
                <a:solidFill>
                  <a:srgbClr val="D60C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উচ্চতর </a:t>
            </a:r>
            <a:r>
              <a:rPr lang="bn-IN" sz="3600" dirty="0" smtClean="0">
                <a:solidFill>
                  <a:srgbClr val="D60C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 (প্রথম পত্র)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600" dirty="0" smtClean="0">
                <a:solidFill>
                  <a:srgbClr val="FF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 নং-২৬৫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endParaRPr lang="bn-IN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581" y="585345"/>
            <a:ext cx="1077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53491" y="1399309"/>
            <a:ext cx="8201891" cy="138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29" y="1787235"/>
            <a:ext cx="2382982" cy="3546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26" y="1719825"/>
            <a:ext cx="3653874" cy="365387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2ABB-BA81-4C02-8F6C-6C4663B7A47F}" type="datetime1">
              <a:rPr lang="en-US" smtClean="0"/>
              <a:t>8/26/2019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4036" y="709464"/>
            <a:ext cx="678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থেকে কিসের ধারণা পাওয়া যায়?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68ED-26F0-400C-97C3-8C529B481189}" type="datetime1">
              <a:rPr lang="en-US" smtClean="0"/>
              <a:t>8/26/2019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710" y="526473"/>
            <a:ext cx="12122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8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21527"/>
            <a:ext cx="11804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সঞ্চারপথ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53491" y="1593279"/>
            <a:ext cx="8201891" cy="1385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3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01" y="436607"/>
            <a:ext cx="11790217" cy="1288476"/>
          </a:xfrm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073" y="2369123"/>
            <a:ext cx="9753032" cy="4252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সঞ্চারপ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তা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  <a:p>
            <a:pPr marL="0" indent="0" algn="ctr">
              <a:buNone/>
            </a:pPr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সঞ্চারপথের সমীকরণ নির্ণয় করতে পারবে ।</a:t>
            </a:r>
          </a:p>
          <a:p>
            <a:pPr marL="0" indent="0" algn="ctr">
              <a:buNone/>
            </a:pP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সঞ্চারপথের চিত্র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 করে তা ব্যাখ্যা করতে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  <a:p>
            <a:pPr marL="0" indent="0" algn="ctr"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সঞ্চারপথ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বিষয়ক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গাণিতিক সমস্যার সমাধান করতে পারবে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717" y="1512755"/>
            <a:ext cx="968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3603-6FA5-4B96-A78B-BF23A6AF9945}" type="datetime1">
              <a:rPr lang="en-US" smtClean="0"/>
              <a:t>8/26/2019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574"/>
            <a:ext cx="10515600" cy="521566"/>
          </a:xfrm>
        </p:spPr>
        <p:txBody>
          <a:bodyPr>
            <a:noAutofit/>
          </a:bodyPr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সঞ্চারপথ </a:t>
            </a:r>
            <a:endParaRPr lang="en-GB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48" y="2424426"/>
            <a:ext cx="3965496" cy="360538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25239" y="1039901"/>
            <a:ext cx="9933705" cy="138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সমতলে এক বা একাধিক শর্তাধীনে চলমান কোনো বিন্দু যে সরল বা বক্ররেখায় সঞ্চরণ করে তাকে প্রদত্ত শর্তাধীনে ঐ বিন্দুর সঞ্চারপথ বলে।</a:t>
            </a:r>
            <a:endParaRPr lang="en-GB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3626-CE6A-4AF8-B8C2-E5E3833782E1}" type="datetime1">
              <a:rPr lang="en-US" smtClean="0"/>
              <a:t>8/26/2019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454928"/>
            <a:ext cx="4599708" cy="347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68ED-26F0-400C-97C3-8C529B481189}" type="datetime1">
              <a:rPr lang="en-US" smtClean="0"/>
              <a:t>8/26/2019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1645905"/>
                <a:ext cx="5749636" cy="3633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সঞ্চারপথকে গাণিতিকভাবে প্রকাশের জন্য সমীকরণের দরকার হয়। আমরা জানি প্রত্যেক সঞ্চারপথ এক বা একাধিক শর্ত মানে। এই শর্ত হতে সঞ্চারপথ গঠনকারী বিন্দুগুলোর ভুজ ও কোটির মধ্যে যে সম্পর্ক পাওয়া যায় তাকে সঞ্চারপথের সমীকরণ বলে। যেসব বিন্দু সঞ্চারপথের সমীকরণ সিদ্ধ করে তারা সবাই সঞ্চারপথের উপর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অবস্থিত।</a:t>
                </a:r>
                <a:br>
                  <a:rPr lang="bn-BD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BD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 হতে লেখা যায়,</a:t>
                </a:r>
                <a14:m>
                  <m:oMath xmlns:m="http://schemas.openxmlformats.org/officeDocument/2006/math">
                    <m:r>
                      <a:rPr lang="bn-I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bn-BD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sSup>
                      <m:sSupPr>
                        <m:ctrlPr>
                          <a:rPr lang="bn-BD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bn-BD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bn-BD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bn-BD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𝑃𝐵</m:t>
                        </m:r>
                      </m:num>
                      <m:den>
                        <m:r>
                          <a:rPr lang="bn-BD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𝑂𝐵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45905"/>
                <a:ext cx="5749636" cy="3633431"/>
              </a:xfrm>
              <a:prstGeom prst="rect">
                <a:avLst/>
              </a:prstGeom>
              <a:blipFill>
                <a:blip r:embed="rId2"/>
                <a:stretch>
                  <a:fillRect l="-2227" t="-1678" r="-3712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1271402"/>
            <a:ext cx="4889411" cy="45858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562752"/>
            <a:ext cx="10515600" cy="14877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সঞ্চারপথের সমীকরণ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209800" y="60960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999018" y="1803167"/>
            <a:ext cx="4987932" cy="3459273"/>
            <a:chOff x="5777345" y="1886583"/>
            <a:chExt cx="4987932" cy="3459273"/>
          </a:xfrm>
        </p:grpSpPr>
        <p:sp>
          <p:nvSpPr>
            <p:cNvPr id="54714" name="Oval 442"/>
            <p:cNvSpPr>
              <a:spLocks noChangeArrowheads="1"/>
            </p:cNvSpPr>
            <p:nvPr/>
          </p:nvSpPr>
          <p:spPr bwMode="auto">
            <a:xfrm>
              <a:off x="9445349" y="3808998"/>
              <a:ext cx="144463" cy="142875"/>
            </a:xfrm>
            <a:prstGeom prst="ellipse">
              <a:avLst/>
            </a:prstGeom>
            <a:solidFill>
              <a:srgbClr val="0000FF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20" name="Oval 448"/>
            <p:cNvSpPr>
              <a:spLocks noChangeArrowheads="1"/>
            </p:cNvSpPr>
            <p:nvPr/>
          </p:nvSpPr>
          <p:spPr bwMode="auto">
            <a:xfrm>
              <a:off x="6390556" y="3812311"/>
              <a:ext cx="144462" cy="142875"/>
            </a:xfrm>
            <a:prstGeom prst="ellipse">
              <a:avLst/>
            </a:prstGeom>
            <a:solidFill>
              <a:srgbClr val="0000FF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507300" y="3394368"/>
              <a:ext cx="1435782" cy="447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5777345" y="1886583"/>
              <a:ext cx="4987932" cy="3459273"/>
              <a:chOff x="5777345" y="1886583"/>
              <a:chExt cx="4987932" cy="3459273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8003603" y="2867887"/>
                <a:ext cx="1463497" cy="1833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ectangle 2"/>
              <p:cNvSpPr/>
              <p:nvPr/>
            </p:nvSpPr>
            <p:spPr>
              <a:xfrm>
                <a:off x="10319651" y="3673833"/>
                <a:ext cx="44562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7788611" y="1886583"/>
                <a:ext cx="7299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712" name="Line 440"/>
              <p:cNvSpPr>
                <a:spLocks noChangeShapeType="1"/>
              </p:cNvSpPr>
              <p:nvPr/>
            </p:nvSpPr>
            <p:spPr bwMode="auto">
              <a:xfrm>
                <a:off x="5777345" y="3879276"/>
                <a:ext cx="4419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4713" name="Line 441"/>
              <p:cNvSpPr>
                <a:spLocks noChangeShapeType="1"/>
              </p:cNvSpPr>
              <p:nvPr/>
            </p:nvSpPr>
            <p:spPr bwMode="auto">
              <a:xfrm flipH="1" flipV="1">
                <a:off x="7954967" y="2532192"/>
                <a:ext cx="32178" cy="2802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716" name="Line 444"/>
              <p:cNvSpPr>
                <a:spLocks noChangeShapeType="1"/>
              </p:cNvSpPr>
              <p:nvPr/>
            </p:nvSpPr>
            <p:spPr bwMode="auto">
              <a:xfrm flipH="1" flipV="1">
                <a:off x="9508659" y="2492906"/>
                <a:ext cx="1" cy="28407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566669" y="3851553"/>
                <a:ext cx="690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</a:rPr>
                  <a:t>O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444"/>
              <p:cNvSpPr>
                <a:spLocks noChangeShapeType="1"/>
              </p:cNvSpPr>
              <p:nvPr/>
            </p:nvSpPr>
            <p:spPr bwMode="auto">
              <a:xfrm flipH="1" flipV="1">
                <a:off x="6460657" y="2447352"/>
                <a:ext cx="4974" cy="289850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415386" y="2328140"/>
                <a:ext cx="1233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960657" y="2840756"/>
                <a:ext cx="12330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</a:rPr>
                  <a:t>a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448"/>
              <p:cNvSpPr>
                <a:spLocks noChangeArrowheads="1"/>
              </p:cNvSpPr>
              <p:nvPr/>
            </p:nvSpPr>
            <p:spPr bwMode="auto">
              <a:xfrm>
                <a:off x="6404408" y="2818749"/>
                <a:ext cx="144462" cy="134950"/>
              </a:xfrm>
              <a:prstGeom prst="ellipse">
                <a:avLst/>
              </a:prstGeom>
              <a:solidFill>
                <a:srgbClr val="0000FF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448"/>
              <p:cNvSpPr>
                <a:spLocks noChangeArrowheads="1"/>
              </p:cNvSpPr>
              <p:nvPr/>
            </p:nvSpPr>
            <p:spPr bwMode="auto">
              <a:xfrm>
                <a:off x="6404403" y="3331371"/>
                <a:ext cx="144462" cy="134950"/>
              </a:xfrm>
              <a:prstGeom prst="ellipse">
                <a:avLst/>
              </a:prstGeom>
              <a:solidFill>
                <a:srgbClr val="0000FF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448"/>
              <p:cNvSpPr>
                <a:spLocks noChangeArrowheads="1"/>
              </p:cNvSpPr>
              <p:nvPr/>
            </p:nvSpPr>
            <p:spPr bwMode="auto">
              <a:xfrm>
                <a:off x="9452400" y="2832594"/>
                <a:ext cx="144462" cy="134950"/>
              </a:xfrm>
              <a:prstGeom prst="ellipse">
                <a:avLst/>
              </a:prstGeom>
              <a:solidFill>
                <a:srgbClr val="0000FF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48"/>
              <p:cNvSpPr>
                <a:spLocks noChangeArrowheads="1"/>
              </p:cNvSpPr>
              <p:nvPr/>
            </p:nvSpPr>
            <p:spPr bwMode="auto">
              <a:xfrm>
                <a:off x="7886851" y="2818746"/>
                <a:ext cx="144462" cy="134950"/>
              </a:xfrm>
              <a:prstGeom prst="ellipse">
                <a:avLst/>
              </a:prstGeom>
              <a:solidFill>
                <a:srgbClr val="0000FF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448"/>
              <p:cNvSpPr>
                <a:spLocks noChangeArrowheads="1"/>
              </p:cNvSpPr>
              <p:nvPr/>
            </p:nvSpPr>
            <p:spPr bwMode="auto">
              <a:xfrm>
                <a:off x="9438565" y="3345219"/>
                <a:ext cx="144462" cy="134950"/>
              </a:xfrm>
              <a:prstGeom prst="ellipse">
                <a:avLst/>
              </a:prstGeom>
              <a:solidFill>
                <a:srgbClr val="0000FF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448"/>
              <p:cNvSpPr>
                <a:spLocks noChangeArrowheads="1"/>
              </p:cNvSpPr>
              <p:nvPr/>
            </p:nvSpPr>
            <p:spPr bwMode="auto">
              <a:xfrm>
                <a:off x="7914545" y="3359069"/>
                <a:ext cx="144462" cy="134950"/>
              </a:xfrm>
              <a:prstGeom prst="ellipse">
                <a:avLst/>
              </a:prstGeom>
              <a:solidFill>
                <a:srgbClr val="0000FF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750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Y</a:t>
            </a:r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অক্ষের সমান্তরাল রেখার সঞ্চারপথের সমীকরণ 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র্ণয় 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239982" y="1787448"/>
            <a:ext cx="991292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যেখানে,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bn-BD" sz="2400" dirty="0" smtClean="0"/>
              <a:t>-</a:t>
            </a:r>
            <a:r>
              <a:rPr lang="en-GB" sz="2400" dirty="0" smtClean="0"/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 থেকে বিন্দুসমূহের দূরত্ব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সর্বদা </a:t>
            </a:r>
            <a:r>
              <a:rPr lang="bn-BD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a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একক।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n-BD" sz="3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200" dirty="0" smtClean="0"/>
              <a:t> </a:t>
            </a:r>
            <a:r>
              <a:rPr lang="bn-BD" sz="3200" dirty="0" smtClean="0">
                <a:latin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bn-BD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=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a</a:t>
            </a:r>
            <a:endParaRPr lang="en-GB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D6C0-F576-44F6-BC6A-288F57AAD660}" type="datetime1">
              <a:rPr lang="en-US" smtClean="0"/>
              <a:t>8/26/2019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7B37-298B-491A-839D-9425C300F3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648</Words>
  <Application>Microsoft Office PowerPoint</Application>
  <PresentationFormat>Widescreen</PresentationFormat>
  <Paragraphs>182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পাঠ শেষে </vt:lpstr>
      <vt:lpstr>সঞ্চারপথ </vt:lpstr>
      <vt:lpstr>PowerPoint Presentation</vt:lpstr>
      <vt:lpstr>Y-অক্ষের সমান্তরাল রেখার সঞ্চারপথের সমীকরণ নির্ণয় </vt:lpstr>
      <vt:lpstr>একক কাজ</vt:lpstr>
      <vt:lpstr>PowerPoint Presentation</vt:lpstr>
      <vt:lpstr>বৃত্তাকার সঞ্চারপথের সমীকরণ নির্ণয়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Nasir Uddin</dc:creator>
  <cp:lastModifiedBy>Nasir Uddin</cp:lastModifiedBy>
  <cp:revision>156</cp:revision>
  <dcterms:created xsi:type="dcterms:W3CDTF">2019-05-06T03:12:09Z</dcterms:created>
  <dcterms:modified xsi:type="dcterms:W3CDTF">2019-08-25T19:14:03Z</dcterms:modified>
  <cp:contentStatus/>
</cp:coreProperties>
</file>