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58" r:id="rId5"/>
    <p:sldId id="261" r:id="rId6"/>
    <p:sldId id="263" r:id="rId7"/>
    <p:sldId id="264" r:id="rId8"/>
    <p:sldId id="282" r:id="rId9"/>
    <p:sldId id="278" r:id="rId10"/>
    <p:sldId id="266" r:id="rId11"/>
    <p:sldId id="267" r:id="rId12"/>
    <p:sldId id="269" r:id="rId13"/>
    <p:sldId id="271" r:id="rId14"/>
    <p:sldId id="272" r:id="rId15"/>
    <p:sldId id="268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7761" autoAdjust="0"/>
  </p:normalViewPr>
  <p:slideViewPr>
    <p:cSldViewPr snapToGrid="0">
      <p:cViewPr varScale="1">
        <p:scale>
          <a:sx n="69" d="100"/>
          <a:sy n="69" d="100"/>
        </p:scale>
        <p:origin x="11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6BFB6-4281-4D39-9F94-6E9C39ACD168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66E0-AF7F-4C6F-AC86-4939F7F89D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9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</a:t>
            </a:r>
            <a:r>
              <a:rPr lang="bn-IN" dirty="0"/>
              <a:t>ু</a:t>
            </a:r>
            <a:r>
              <a:rPr lang="en-US" dirty="0"/>
              <a:t>ভ</a:t>
            </a:r>
            <a:r>
              <a:rPr lang="bn-IN" dirty="0"/>
              <a:t>ে</a:t>
            </a:r>
            <a:r>
              <a:rPr lang="en-US" dirty="0"/>
              <a:t>চ</a:t>
            </a:r>
            <a:r>
              <a:rPr lang="bn-IN" dirty="0"/>
              <a:t>্</a:t>
            </a:r>
            <a:r>
              <a:rPr lang="en-US" dirty="0"/>
              <a:t>ছ</a:t>
            </a:r>
            <a:r>
              <a:rPr lang="bn-IN" dirty="0"/>
              <a:t>া</a:t>
            </a:r>
            <a:r>
              <a:rPr lang="en-US" dirty="0"/>
              <a:t> </a:t>
            </a:r>
            <a:r>
              <a:rPr lang="bn-IN" dirty="0"/>
              <a:t>স</a:t>
            </a:r>
            <a:r>
              <a:rPr lang="en-US" dirty="0"/>
              <a:t>্</a:t>
            </a:r>
            <a:r>
              <a:rPr lang="bn-IN" dirty="0"/>
              <a:t>ল</a:t>
            </a:r>
            <a:r>
              <a:rPr lang="en-US" dirty="0"/>
              <a:t>া</a:t>
            </a:r>
            <a:r>
              <a:rPr lang="bn-IN" dirty="0"/>
              <a:t>ই</a:t>
            </a:r>
            <a:r>
              <a:rPr lang="en-US" dirty="0"/>
              <a:t>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82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bn-BD" baseline="0" dirty="0"/>
              <a:t>শিক্ষার্থীদের একক কাজ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bn-BD" baseline="0" dirty="0"/>
              <a:t>দিব</a:t>
            </a:r>
            <a:r>
              <a:rPr lang="en-US" baseline="0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28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 দিব।</a:t>
            </a:r>
            <a:r>
              <a:rPr lang="bn-BD" sz="1200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7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জোড়ায়</a:t>
            </a:r>
            <a:r>
              <a:rPr lang="bn-BD" baseline="0" dirty="0"/>
              <a:t> জোড়ায় করে কাজ দিব।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64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জোড়া</a:t>
            </a:r>
            <a:r>
              <a:rPr lang="bn-BD" baseline="0" dirty="0"/>
              <a:t>য কাজের সমাধান দিব।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45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bn-IN" dirty="0"/>
              <a:t>ই</a:t>
            </a:r>
            <a:r>
              <a:rPr lang="en-US" dirty="0"/>
              <a:t> </a:t>
            </a:r>
            <a:r>
              <a:rPr lang="bn-IN" dirty="0"/>
              <a:t>স</a:t>
            </a:r>
            <a:r>
              <a:rPr lang="en-US" dirty="0"/>
              <a:t>্</a:t>
            </a:r>
            <a:r>
              <a:rPr lang="bn-IN" dirty="0"/>
              <a:t>ল</a:t>
            </a:r>
            <a:r>
              <a:rPr lang="en-US" dirty="0" err="1"/>
              <a:t>াইডে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ভাল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bn-IN" dirty="0"/>
              <a:t>প</a:t>
            </a:r>
            <a:r>
              <a:rPr lang="en-US" dirty="0"/>
              <a:t>য</a:t>
            </a:r>
            <a:r>
              <a:rPr lang="bn-IN" dirty="0"/>
              <a:t>ব</a:t>
            </a:r>
            <a:r>
              <a:rPr lang="en-US" dirty="0"/>
              <a:t>ে</a:t>
            </a:r>
            <a:r>
              <a:rPr lang="bn-IN" dirty="0"/>
              <a:t>ক</a:t>
            </a:r>
            <a:r>
              <a:rPr lang="en-US" dirty="0"/>
              <a:t>্</a:t>
            </a:r>
            <a:r>
              <a:rPr lang="bn-IN" dirty="0"/>
              <a:t>ষ</a:t>
            </a:r>
            <a:r>
              <a:rPr lang="en-US" dirty="0"/>
              <a:t>ণ </a:t>
            </a:r>
            <a:r>
              <a:rPr lang="bn-IN" dirty="0"/>
              <a:t>ক</a:t>
            </a:r>
            <a:r>
              <a:rPr lang="en-US" dirty="0"/>
              <a:t>র</a:t>
            </a:r>
            <a:r>
              <a:rPr lang="bn-IN" dirty="0"/>
              <a:t>ত</a:t>
            </a:r>
            <a:r>
              <a:rPr lang="en-US" dirty="0"/>
              <a:t>ে </a:t>
            </a:r>
            <a:r>
              <a:rPr lang="bn-IN" dirty="0"/>
              <a:t>ব</a:t>
            </a:r>
            <a:r>
              <a:rPr lang="en-US" dirty="0"/>
              <a:t>ল</a:t>
            </a:r>
            <a:r>
              <a:rPr lang="bn-IN" dirty="0"/>
              <a:t>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62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কয়েকটা</a:t>
            </a:r>
            <a:r>
              <a:rPr lang="en-US" baseline="0" dirty="0"/>
              <a:t> </a:t>
            </a:r>
            <a:r>
              <a:rPr lang="en-US" baseline="0" dirty="0" err="1"/>
              <a:t>দলে</a:t>
            </a:r>
            <a:r>
              <a:rPr lang="en-US" baseline="0" dirty="0"/>
              <a:t> </a:t>
            </a:r>
            <a:r>
              <a:rPr lang="en-US" baseline="0" dirty="0" err="1"/>
              <a:t>বিভক্ত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দলে</a:t>
            </a:r>
            <a:r>
              <a:rPr lang="en-US" baseline="0" dirty="0"/>
              <a:t> </a:t>
            </a:r>
            <a:r>
              <a:rPr lang="en-US" baseline="0" dirty="0" err="1"/>
              <a:t>আলোচনার</a:t>
            </a:r>
            <a:r>
              <a:rPr lang="en-US" baseline="0" dirty="0"/>
              <a:t> </a:t>
            </a:r>
            <a:r>
              <a:rPr lang="en-US" baseline="0" dirty="0" err="1"/>
              <a:t>সুযোগ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শ্রেণিতে</a:t>
            </a:r>
            <a:r>
              <a:rPr lang="en-US" baseline="0" dirty="0"/>
              <a:t> </a:t>
            </a:r>
            <a:r>
              <a:rPr lang="en-US" baseline="0" dirty="0" err="1"/>
              <a:t>উপস্থাপন</a:t>
            </a:r>
            <a:r>
              <a:rPr lang="en-US" baseline="0" dirty="0"/>
              <a:t> </a:t>
            </a:r>
            <a:r>
              <a:rPr lang="en-US" baseline="0" dirty="0" err="1"/>
              <a:t>বা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48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প্রশ্নের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মূল্যায়ন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r>
              <a:rPr lang="bn-BD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7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1"/>
                </a:solidFill>
              </a:rPr>
              <a:t>পাঠের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সাথে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সঙ্গতি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রেখে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শিক্ষার্থীদের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বাড়ির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কাজ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দেওয়া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যেতে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পারে</a:t>
            </a:r>
            <a:r>
              <a:rPr lang="en-US" sz="1200" baseline="0" dirty="0">
                <a:solidFill>
                  <a:schemeClr val="tx1"/>
                </a:solidFill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0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bn-IN" sz="2400" dirty="0"/>
              <a:t>ই</a:t>
            </a:r>
            <a:r>
              <a:rPr lang="en-US" sz="2400" dirty="0"/>
              <a:t> </a:t>
            </a:r>
            <a:r>
              <a:rPr lang="bn-IN" sz="2400" dirty="0"/>
              <a:t>স</a:t>
            </a:r>
            <a:r>
              <a:rPr lang="en-US" sz="2400" dirty="0"/>
              <a:t>্</a:t>
            </a:r>
            <a:r>
              <a:rPr lang="bn-IN" sz="2400" dirty="0"/>
              <a:t>ল</a:t>
            </a:r>
            <a:r>
              <a:rPr lang="en-US" sz="2400" dirty="0" err="1"/>
              <a:t>াই</a:t>
            </a:r>
            <a:r>
              <a:rPr lang="bn-IN" sz="2400" dirty="0"/>
              <a:t>ড</a:t>
            </a:r>
            <a:r>
              <a:rPr lang="en-US" sz="2400" dirty="0"/>
              <a:t>ে </a:t>
            </a:r>
            <a:r>
              <a:rPr lang="bn-IN" sz="2400" dirty="0"/>
              <a:t>শ</a:t>
            </a:r>
            <a:r>
              <a:rPr lang="en-US" sz="2400" dirty="0"/>
              <a:t>ি</a:t>
            </a:r>
            <a:r>
              <a:rPr lang="bn-IN" sz="2400" dirty="0"/>
              <a:t>ক</a:t>
            </a:r>
            <a:r>
              <a:rPr lang="en-US" sz="2400" dirty="0"/>
              <a:t>্</a:t>
            </a:r>
            <a:r>
              <a:rPr lang="bn-IN" sz="2400" dirty="0"/>
              <a:t>ষ</a:t>
            </a:r>
            <a:r>
              <a:rPr lang="en-US" sz="2400" dirty="0"/>
              <a:t>ক </a:t>
            </a:r>
            <a:r>
              <a:rPr lang="bn-IN" sz="2400" dirty="0"/>
              <a:t>প</a:t>
            </a:r>
            <a:r>
              <a:rPr lang="en-US" sz="2400" dirty="0"/>
              <a:t>র</a:t>
            </a:r>
            <a:r>
              <a:rPr lang="bn-IN" sz="2400" dirty="0"/>
              <a:t>ি</a:t>
            </a:r>
            <a:r>
              <a:rPr lang="en-US" sz="2400" dirty="0"/>
              <a:t>চ</a:t>
            </a:r>
            <a:r>
              <a:rPr lang="bn-IN" sz="2400" dirty="0"/>
              <a:t>ি</a:t>
            </a:r>
            <a:r>
              <a:rPr lang="en-US" sz="2400" dirty="0"/>
              <a:t>ত</a:t>
            </a:r>
            <a:r>
              <a:rPr lang="bn-IN" sz="2400" dirty="0"/>
              <a:t>ি</a:t>
            </a:r>
            <a:r>
              <a:rPr lang="en-US" sz="2400" dirty="0"/>
              <a:t> </a:t>
            </a:r>
            <a:r>
              <a:rPr lang="bn-IN" sz="2400" dirty="0"/>
              <a:t>ও</a:t>
            </a:r>
            <a:r>
              <a:rPr lang="en-US" sz="2400" dirty="0"/>
              <a:t> </a:t>
            </a:r>
            <a:r>
              <a:rPr lang="bn-IN" sz="2400" dirty="0"/>
              <a:t>প</a:t>
            </a:r>
            <a:r>
              <a:rPr lang="en-US" sz="2400" dirty="0"/>
              <a:t>া</a:t>
            </a:r>
            <a:r>
              <a:rPr lang="bn-IN" sz="2400" dirty="0"/>
              <a:t>ঠ</a:t>
            </a:r>
            <a:r>
              <a:rPr lang="en-US" sz="2400" dirty="0"/>
              <a:t> </a:t>
            </a:r>
            <a:r>
              <a:rPr lang="bn-IN" sz="2400" dirty="0"/>
              <a:t>প</a:t>
            </a:r>
            <a:r>
              <a:rPr lang="en-US" sz="2400" dirty="0"/>
              <a:t>র</a:t>
            </a:r>
            <a:r>
              <a:rPr lang="bn-IN" sz="2400" dirty="0"/>
              <a:t>ি</a:t>
            </a:r>
            <a:r>
              <a:rPr lang="en-US" sz="2400" dirty="0"/>
              <a:t>চ</a:t>
            </a:r>
            <a:r>
              <a:rPr lang="bn-IN" sz="2400" dirty="0"/>
              <a:t>ি</a:t>
            </a:r>
            <a:r>
              <a:rPr lang="en-US" sz="2400" dirty="0"/>
              <a:t>ত</a:t>
            </a:r>
            <a:r>
              <a:rPr lang="bn-IN" sz="2400" dirty="0"/>
              <a:t>ি</a:t>
            </a:r>
            <a:r>
              <a:rPr lang="en-US" sz="2400" dirty="0"/>
              <a:t> </a:t>
            </a:r>
            <a:r>
              <a:rPr lang="bn-IN" sz="2400" dirty="0"/>
              <a:t>থ</a:t>
            </a:r>
            <a:r>
              <a:rPr lang="en-US" sz="2400" dirty="0"/>
              <a:t>া</a:t>
            </a:r>
            <a:r>
              <a:rPr lang="bn-IN" sz="2400" dirty="0"/>
              <a:t>ক</a:t>
            </a:r>
            <a:r>
              <a:rPr lang="en-US" sz="2400" dirty="0"/>
              <a:t>ব</a:t>
            </a:r>
            <a:r>
              <a:rPr lang="bn-IN" sz="2400" dirty="0"/>
              <a:t>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8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600" baseline="0" dirty="0"/>
              <a:t>ছবি দেখানোর মাধ্যেম পাঠ শিরোনাম বের করার চেষ্টা করব।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5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/>
              <a:t>ছবি দেখানোর মাধ্যেম পাঠ শিরোনাম বের করার চেষ্টা করব।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5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করব</a:t>
            </a:r>
            <a:r>
              <a:rPr lang="en-US" baseline="0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শিখবে</a:t>
            </a:r>
            <a:r>
              <a:rPr lang="en-US" dirty="0"/>
              <a:t> </a:t>
            </a:r>
            <a:r>
              <a:rPr lang="en-US" dirty="0" err="1"/>
              <a:t>তা</a:t>
            </a:r>
            <a:r>
              <a:rPr lang="en-US" dirty="0"/>
              <a:t> </a:t>
            </a: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 </a:t>
            </a:r>
            <a:r>
              <a:rPr lang="en-US" baseline="0" dirty="0" err="1"/>
              <a:t>জানা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2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কবির</a:t>
            </a:r>
            <a:r>
              <a:rPr lang="en-US" dirty="0"/>
              <a:t> </a:t>
            </a:r>
            <a:r>
              <a:rPr lang="en-US" dirty="0" err="1"/>
              <a:t>জন্ম</a:t>
            </a:r>
            <a:r>
              <a:rPr lang="en-US" dirty="0"/>
              <a:t>, </a:t>
            </a:r>
            <a:r>
              <a:rPr lang="en-US" dirty="0" err="1"/>
              <a:t>পরিচিত</a:t>
            </a:r>
            <a:r>
              <a:rPr lang="en-US" dirty="0"/>
              <a:t>, </a:t>
            </a:r>
            <a:r>
              <a:rPr lang="en-US" dirty="0" err="1"/>
              <a:t>গল্প</a:t>
            </a:r>
            <a:r>
              <a:rPr lang="en-US" dirty="0"/>
              <a:t>, </a:t>
            </a:r>
            <a:r>
              <a:rPr lang="en-US" dirty="0" err="1"/>
              <a:t>উপন্যাস</a:t>
            </a:r>
            <a:r>
              <a:rPr lang="en-US" baseline="0" dirty="0"/>
              <a:t> </a:t>
            </a:r>
            <a:r>
              <a:rPr lang="en-US" baseline="0" dirty="0" err="1"/>
              <a:t>সমূহ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জানা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6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কবির</a:t>
            </a:r>
            <a:r>
              <a:rPr lang="en-US" dirty="0"/>
              <a:t> </a:t>
            </a:r>
            <a:r>
              <a:rPr lang="en-US" dirty="0" err="1"/>
              <a:t>জন্ম</a:t>
            </a:r>
            <a:r>
              <a:rPr lang="en-US" dirty="0"/>
              <a:t>, </a:t>
            </a:r>
            <a:r>
              <a:rPr lang="en-US" dirty="0" err="1"/>
              <a:t>পরিচিত</a:t>
            </a:r>
            <a:r>
              <a:rPr lang="en-US" dirty="0"/>
              <a:t>, </a:t>
            </a:r>
            <a:r>
              <a:rPr lang="en-US" dirty="0" err="1"/>
              <a:t>গল্প</a:t>
            </a:r>
            <a:r>
              <a:rPr lang="en-US" dirty="0"/>
              <a:t>, </a:t>
            </a:r>
            <a:r>
              <a:rPr lang="en-US" dirty="0" err="1"/>
              <a:t>উপন্যাস</a:t>
            </a:r>
            <a:r>
              <a:rPr lang="en-US" baseline="0" dirty="0"/>
              <a:t> </a:t>
            </a:r>
            <a:r>
              <a:rPr lang="en-US" baseline="0" dirty="0" err="1"/>
              <a:t>সমূহ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জানা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6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দেখানোর</a:t>
            </a:r>
            <a:r>
              <a:rPr lang="en-US" baseline="0" dirty="0"/>
              <a:t> </a:t>
            </a:r>
            <a:r>
              <a:rPr lang="en-US" baseline="0" dirty="0" err="1"/>
              <a:t>পর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করব</a:t>
            </a:r>
            <a:r>
              <a:rPr lang="en-US" baseline="0" dirty="0"/>
              <a:t> </a:t>
            </a:r>
            <a:r>
              <a:rPr lang="en-US" baseline="0" dirty="0" err="1"/>
              <a:t>ভিডিও</a:t>
            </a:r>
            <a:r>
              <a:rPr lang="en-US" baseline="0" dirty="0"/>
              <a:t> </a:t>
            </a:r>
            <a:r>
              <a:rPr lang="en-US" baseline="0" dirty="0" err="1"/>
              <a:t>তে</a:t>
            </a:r>
            <a:r>
              <a:rPr lang="en-US" baseline="0" dirty="0"/>
              <a:t> </a:t>
            </a:r>
            <a:r>
              <a:rPr lang="en-US" baseline="0" dirty="0" err="1"/>
              <a:t>কিসের</a:t>
            </a:r>
            <a:r>
              <a:rPr lang="en-US" baseline="0" dirty="0"/>
              <a:t> </a:t>
            </a:r>
            <a:r>
              <a:rPr lang="en-US" baseline="0" dirty="0" err="1"/>
              <a:t>চিত্র</a:t>
            </a:r>
            <a:r>
              <a:rPr lang="en-US" baseline="0" dirty="0"/>
              <a:t> </a:t>
            </a:r>
            <a:r>
              <a:rPr lang="en-US" baseline="0" dirty="0" err="1"/>
              <a:t>ফুটে</a:t>
            </a:r>
            <a:r>
              <a:rPr lang="en-US" baseline="0" dirty="0"/>
              <a:t> </a:t>
            </a:r>
            <a:r>
              <a:rPr lang="en-US" baseline="0" dirty="0" err="1"/>
              <a:t>উঠেছে</a:t>
            </a:r>
            <a:r>
              <a:rPr lang="en-US" baseline="0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5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0438-ECEE-4DA1-8CCB-EAF641FCE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25B0B-B40D-4957-8BBA-DFB0ECC68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F595C-470F-4831-B8C1-0A5D210D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5A9A-C1D3-46C7-BD8C-301676DC8737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9FFB9-DA65-41BF-9F57-BC2EEB1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21A79-462F-456B-A7B2-D6D7ABDE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ECE-33D7-4F23-96D2-FEED074A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1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4444-B99B-4238-86BB-6BD80CA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9B085-7E96-4627-9DA9-9634F3139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610CC-47EB-487E-9060-A1631CF36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5A9A-C1D3-46C7-BD8C-301676DC8737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75579-B137-4587-9DAB-DD409C8E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8D024-E24C-4C86-ACFB-24888D0A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ECE-33D7-4F23-96D2-FEED074A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A0DD1-DE29-41A6-AF66-5933D39CC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0FF14-B633-46CA-9F0D-0185EBEAB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A7558-8444-4C73-B276-6FEEB802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5A9A-C1D3-46C7-BD8C-301676DC8737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E299F-372A-483C-8A33-DC6208CC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485FE-CBDF-4400-9CDB-1551A702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ECE-33D7-4F23-96D2-FEED074A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7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23B9-0150-4738-A7AF-4FD9B3F39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9C8D6-EF76-40E5-87C2-B4530B57F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5D1BE-4DD4-43C9-A35F-1BBD8858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5A9A-C1D3-46C7-BD8C-301676DC8737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4B18E-7F98-4A47-921C-F510D54C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70A0A-96B5-4CA4-8C23-4E04B0E0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ECE-33D7-4F23-96D2-FEED074A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9DBD-A705-49D5-96B5-2AD4E5F4E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14161-74D6-4FAB-A207-855CD8F73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A1365-1B98-47C0-9088-EEEF0CE3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5A9A-C1D3-46C7-BD8C-301676DC8737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28CBF-6AB9-4C4D-B8A4-D6D84A6F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7F954-2A65-4590-995F-9CA7B697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ECE-33D7-4F23-96D2-FEED074A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59EE-0582-4D1F-8036-9D60B79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6A9C-C602-4AF4-879C-D7FF73F0F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0DA04-6BDB-4363-8AE9-ED604417E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573C5-B549-40DE-B7AB-A33B6C28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5A9A-C1D3-46C7-BD8C-301676DC8737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2AC5B-35B0-4571-A3A0-0402AAD2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58AF5-FEA6-4168-94D7-37F8AFB3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ECE-33D7-4F23-96D2-FEED074A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CC96-BE84-4268-ACBF-E11F0357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C94A3-6C17-4E85-98BB-D0F2E1DB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390E9-7E98-4B50-B8F2-54BBEF8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B249F-B3B0-4579-96FA-9547799A1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39A57-04B3-486A-AABE-6B1748914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B6680-DC5F-490D-AD99-51683B60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5A9A-C1D3-46C7-BD8C-301676DC8737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231EE8-C42E-47F5-99F6-F583C554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772B5-E97E-4B91-A3B6-BD9EE193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ECE-33D7-4F23-96D2-FEED074A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6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310F-7AED-4A95-8079-170A2DB4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7F4E9-9BFA-4050-995E-B1940A17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5A9A-C1D3-46C7-BD8C-301676DC8737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DD1FA-E989-46BE-9FCE-E345458E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6318C-2F3E-41A9-8664-5C2D2019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ECE-33D7-4F23-96D2-FEED074A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7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39CD31-AEC8-45CF-B248-BD3FEA9D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5A9A-C1D3-46C7-BD8C-301676DC8737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B7083-0758-47B2-87D4-E725F746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72825-D21C-4D44-B4EE-418D71B5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ECE-33D7-4F23-96D2-FEED074A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3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04BF7-0ED5-4B52-95E0-6B06B05D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11030-6B04-4AA6-BAB5-2980A136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58AB6-B16C-4342-A457-75A0F2D21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09F30-4CAC-452A-892E-4791A17A8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5A9A-C1D3-46C7-BD8C-301676DC8737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107AF-BC1B-41C1-8191-22778809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353D9-866B-4D00-9F37-D31C0768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ECE-33D7-4F23-96D2-FEED074A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2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0709-10C5-43F0-B849-4DECFC11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E8CEF-CE7C-43C0-A7AE-94B976862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DEE07-A5AF-4B36-A234-240D0641B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08C70-4A6B-43AB-B055-64A2204B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5A9A-C1D3-46C7-BD8C-301676DC8737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93443-152E-4E9D-AE8C-2FF91E08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F3CDE-DAAB-4681-BAE0-B8618269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ECE-33D7-4F23-96D2-FEED074A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9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5230F-5C2F-43F5-BCE3-493EB98E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3A174-0D5F-451C-91F7-82EC6E307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D25FD-4916-40ED-970C-6259906C3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D5A9A-C1D3-46C7-BD8C-301676DC8737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23B4-7B30-40B3-8604-F8A6B23F8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64DEE-97B2-42B6-85C4-10277C70E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7ECE-33D7-4F23-96D2-FEED074A4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4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7488" y="385762"/>
            <a:ext cx="5972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মাল্টিমিডিয়া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ক্লসে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SutonnyMJ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8248EE-10B0-46D5-A5D9-4DE3195A5CCA}"/>
              </a:ext>
            </a:extLst>
          </p:cNvPr>
          <p:cNvGrpSpPr/>
          <p:nvPr/>
        </p:nvGrpSpPr>
        <p:grpSpPr>
          <a:xfrm>
            <a:off x="4517666" y="2709953"/>
            <a:ext cx="3822848" cy="3631706"/>
            <a:chOff x="4488949" y="2695684"/>
            <a:chExt cx="3822848" cy="363170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1D07C2-40B3-4CB8-9000-307DF3D0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949" y="2695684"/>
              <a:ext cx="3822848" cy="3631706"/>
            </a:xfrm>
            <a:prstGeom prst="rect">
              <a:avLst/>
            </a:prstGeom>
          </p:spPr>
        </p:pic>
        <p:pic>
          <p:nvPicPr>
            <p:cNvPr id="19" name="Picture 18" descr="butterfly-animated-gif-28.gif">
              <a:extLst>
                <a:ext uri="{FF2B5EF4-FFF2-40B4-BE49-F238E27FC236}">
                  <a16:creationId xmlns:a16="http://schemas.microsoft.com/office/drawing/2014/main" id="{19509C02-67D3-4F0E-8649-B972A66B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7710" y="4173847"/>
              <a:ext cx="1072000" cy="6854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87546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B783714-3F11-4DC6-9609-CC7DF9E8F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6042" y="-147205"/>
            <a:ext cx="7561983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465BA-86E5-4073-892F-54608BCA7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57745" y="-128587"/>
            <a:ext cx="7444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556BD27-FB49-42F1-B04E-B86C19CC80F7}"/>
              </a:ext>
            </a:extLst>
          </p:cNvPr>
          <p:cNvSpPr txBox="1"/>
          <p:nvPr/>
        </p:nvSpPr>
        <p:spPr>
          <a:xfrm>
            <a:off x="3241964" y="757373"/>
            <a:ext cx="624840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15439" y="2301239"/>
            <a:ext cx="9689869" cy="228461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ব্যবসায়ে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বীমার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প্রয়োজনীয়তা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KZUyKz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we‡kølb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Ki</a:t>
            </a:r>
            <a:endParaRPr lang="en-US" sz="5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82CBC87-EBAE-45DC-99F0-36A838712C86}"/>
              </a:ext>
            </a:extLst>
          </p:cNvPr>
          <p:cNvSpPr/>
          <p:nvPr/>
        </p:nvSpPr>
        <p:spPr>
          <a:xfrm>
            <a:off x="1413164" y="512618"/>
            <a:ext cx="8548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কাজের সমাধান: </a:t>
            </a:r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568037" y="1898073"/>
            <a:ext cx="11333018" cy="4585853"/>
          </a:xfrm>
          <a:prstGeom prst="snip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*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একজন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ব্যবসায়ীর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গুরুত্বপূর্ন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হচ্ছে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ঝুঁকি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নিরূপন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পন্য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উৎপাদন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বিক্রয়ে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বহুবিদ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ঝুঁকি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বিদ্যামান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ব‌্যবসায়র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জন‌্য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তাই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বীমা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অত‌্যন্ত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সহায়ক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বীমাকারী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প্রতিষ্ঠান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থাকলে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ঝুঁকির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আশাঙ্কায়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অনেক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ব‌্যবসায়ীকে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ব‌্যবসা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করানো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যেতনা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6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20DF5E3-541D-401F-8463-DBE029AA5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17" y="1422346"/>
            <a:ext cx="7894864" cy="4302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C2CEB73D-65EF-44B8-AAB0-B7561CDF0285}"/>
              </a:ext>
            </a:extLst>
          </p:cNvPr>
          <p:cNvSpPr/>
          <p:nvPr/>
        </p:nvSpPr>
        <p:spPr>
          <a:xfrm>
            <a:off x="4239491" y="315660"/>
            <a:ext cx="4959927" cy="791027"/>
          </a:xfrm>
          <a:prstGeom prst="roundRect">
            <a:avLst>
              <a:gd name="adj" fmla="val 5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</p:spTree>
    <p:extLst>
      <p:ext uri="{BB962C8B-B14F-4D97-AF65-F5344CB8AC3E}">
        <p14:creationId xmlns:p14="http://schemas.microsoft.com/office/powerpoint/2010/main" val="354438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F6244EB4-2269-4DDB-9054-EC267DD509FB}"/>
              </a:ext>
            </a:extLst>
          </p:cNvPr>
          <p:cNvSpPr/>
          <p:nvPr/>
        </p:nvSpPr>
        <p:spPr>
          <a:xfrm>
            <a:off x="1661886" y="435429"/>
            <a:ext cx="4517241" cy="791027"/>
          </a:xfrm>
          <a:prstGeom prst="roundRect">
            <a:avLst>
              <a:gd name="adj" fmla="val 5000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43891" y="1645919"/>
            <a:ext cx="10086109" cy="179000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একজন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ব‌্যবসায়ীর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জন‌্য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বীমার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গুরুত্ব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কতটুকু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বিশ্লেষণ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13164" y="3588327"/>
            <a:ext cx="9961417" cy="23275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ব‌্যবসায়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বীমার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প্রয়োজনীয়তা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কতটুকু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ব‌্যাখ‌্যা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90CAC58-12D8-4E77-9885-69C9F49E406C}"/>
              </a:ext>
            </a:extLst>
          </p:cNvPr>
          <p:cNvSpPr/>
          <p:nvPr/>
        </p:nvSpPr>
        <p:spPr>
          <a:xfrm>
            <a:off x="714828" y="988234"/>
            <a:ext cx="7874990" cy="517071"/>
          </a:xfrm>
          <a:prstGeom prst="parallelogram">
            <a:avLst>
              <a:gd name="adj" fmla="val 5147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CBB72D41-7E73-427A-9927-17D80C4B0441}"/>
              </a:ext>
            </a:extLst>
          </p:cNvPr>
          <p:cNvSpPr/>
          <p:nvPr/>
        </p:nvSpPr>
        <p:spPr>
          <a:xfrm>
            <a:off x="714828" y="2078182"/>
            <a:ext cx="1972953" cy="52713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কর্মপত্র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2819400" y="1981200"/>
            <a:ext cx="8846127" cy="1925782"/>
          </a:xfrm>
          <a:prstGeom prst="snip1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ব‌্যবসায়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বীমার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প্রয়োজনীয়তা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অনেক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গুরুত্বপূর্ণ।ব‌্যবসায়ীকে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ঝুঁকির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হাত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রক্ষা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Snip Single Corner Rectangle 18"/>
          <p:cNvSpPr/>
          <p:nvPr/>
        </p:nvSpPr>
        <p:spPr>
          <a:xfrm>
            <a:off x="1607127" y="3976255"/>
            <a:ext cx="10224655" cy="2244436"/>
          </a:xfrm>
          <a:prstGeom prst="snip1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প্রাথমিক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পর্যায়েই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তাদের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ব‌্যবসা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বন্ধ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দিতে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হতো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ব‌্যবায়ের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ঝুঁকি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গত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প্রতিবন্ধকতা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বিরাজমান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অনিশ্চয়তা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দুর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ব‌্যবসায়কে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নিরবচ্ছিনভাবে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পরিচালনার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জন‌্য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বীম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প্রয়োজনীয়তা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খুব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বেশি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20A29F28-96F5-4CA9-97CB-740985EFFB67}"/>
              </a:ext>
            </a:extLst>
          </p:cNvPr>
          <p:cNvSpPr/>
          <p:nvPr/>
        </p:nvSpPr>
        <p:spPr>
          <a:xfrm>
            <a:off x="1535544" y="371140"/>
            <a:ext cx="9262158" cy="1185286"/>
          </a:xfrm>
          <a:prstGeom prst="roundRect">
            <a:avLst>
              <a:gd name="adj" fmla="val 5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845183"/>
            <a:ext cx="5273735" cy="3184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04" y="1880754"/>
            <a:ext cx="5523265" cy="3093028"/>
          </a:xfrm>
          <a:prstGeom prst="rect">
            <a:avLst/>
          </a:prstGeom>
        </p:spPr>
      </p:pic>
      <p:sp>
        <p:nvSpPr>
          <p:cNvPr id="6" name="Round Single Corner Rectangle 5"/>
          <p:cNvSpPr/>
          <p:nvPr/>
        </p:nvSpPr>
        <p:spPr>
          <a:xfrm>
            <a:off x="2466109" y="5264727"/>
            <a:ext cx="6968836" cy="1052946"/>
          </a:xfrm>
          <a:prstGeom prst="round1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e¨emvq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†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ÿ‡Î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exgvi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cÖ‡qvRbxqZv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3482986"/>
            <a:ext cx="4575028" cy="2524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9" y="174771"/>
            <a:ext cx="5444836" cy="3278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302312"/>
            <a:ext cx="5514109" cy="31197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1" y="3740727"/>
            <a:ext cx="2244436" cy="1995055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e¨emvqi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</a:rPr>
              <a:t>cÖ‡qvRbxqZv</a:t>
            </a:r>
            <a:endParaRPr lang="en-US" sz="2800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1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85" y="286904"/>
            <a:ext cx="9902757" cy="584476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sp>
        <p:nvSpPr>
          <p:cNvPr id="11" name="Horizontal Scroll 2">
            <a:extLst>
              <a:ext uri="{FF2B5EF4-FFF2-40B4-BE49-F238E27FC236}">
                <a16:creationId xmlns:a16="http://schemas.microsoft.com/office/drawing/2014/main" id="{847DC813-63FB-4B2F-BB8B-9ACA588CB748}"/>
              </a:ext>
            </a:extLst>
          </p:cNvPr>
          <p:cNvSpPr/>
          <p:nvPr/>
        </p:nvSpPr>
        <p:spPr>
          <a:xfrm>
            <a:off x="1930398" y="636105"/>
            <a:ext cx="4428837" cy="1224090"/>
          </a:xfrm>
          <a:prstGeom prst="horizontalScroll">
            <a:avLst>
              <a:gd name="adj" fmla="val 4034"/>
            </a:avLst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676400" y="2194560"/>
            <a:ext cx="9240982" cy="1864822"/>
          </a:xfrm>
          <a:prstGeom prst="round2Diag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e¨emvqxiv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evavi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m¤§~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Lxb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LvZvq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1510145" y="4253344"/>
            <a:ext cx="9337963" cy="1801091"/>
          </a:xfrm>
          <a:prstGeom prst="round2Diag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exg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mnvqK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Ki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LvZvq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757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sp>
        <p:nvSpPr>
          <p:cNvPr id="12" name="Notched Right Arrow 4">
            <a:extLst>
              <a:ext uri="{FF2B5EF4-FFF2-40B4-BE49-F238E27FC236}">
                <a16:creationId xmlns:a16="http://schemas.microsoft.com/office/drawing/2014/main" id="{E456D517-5C16-43D7-8B13-2F3F14234A60}"/>
              </a:ext>
            </a:extLst>
          </p:cNvPr>
          <p:cNvSpPr/>
          <p:nvPr/>
        </p:nvSpPr>
        <p:spPr>
          <a:xfrm>
            <a:off x="1001486" y="2488939"/>
            <a:ext cx="1670111" cy="886622"/>
          </a:xfrm>
          <a:prstGeom prst="notchedRightArrow">
            <a:avLst>
              <a:gd name="adj1" fmla="val 46688"/>
              <a:gd name="adj2" fmla="val 45031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10192D87-63BE-45EF-BCB9-67892506806D}"/>
              </a:ext>
            </a:extLst>
          </p:cNvPr>
          <p:cNvSpPr/>
          <p:nvPr/>
        </p:nvSpPr>
        <p:spPr>
          <a:xfrm>
            <a:off x="1446278" y="529614"/>
            <a:ext cx="2762865" cy="631332"/>
          </a:xfrm>
          <a:prstGeom prst="roundRect">
            <a:avLst>
              <a:gd name="adj" fmla="val 5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200400" y="1600200"/>
            <a:ext cx="6995160" cy="563880"/>
          </a:xfrm>
          <a:prstGeom prst="homePlat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exgv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200400" y="2286000"/>
            <a:ext cx="6995160" cy="563880"/>
          </a:xfrm>
          <a:prstGeom prst="homePlat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exgiv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KZUyKz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200400" y="3048000"/>
            <a:ext cx="6995160" cy="563880"/>
          </a:xfrm>
          <a:prstGeom prst="homePlat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3|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e¨emvqx‡K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exgv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mnqvZv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3276600" y="3810000"/>
            <a:ext cx="6995160" cy="563880"/>
          </a:xfrm>
          <a:prstGeom prst="homePlat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4|e¨emvqx‡`i †K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cÖwZeÜKZv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1" grpId="0" animBg="1"/>
      <p:bldP spid="16" grpId="0" animBg="1"/>
      <p:bldP spid="17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86700"/>
            <a:ext cx="8732520" cy="5825847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1230284" y="5045826"/>
            <a:ext cx="9908770" cy="1396538"/>
          </a:xfrm>
          <a:prstGeom prst="round2Diag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wegv‡K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ÿwZc~i‡Yi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Pzw³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gZvg‡Zi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hw³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cÖ`k©b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4A835BD0-8FD1-4B1D-9482-9582D99EB4D9}"/>
              </a:ext>
            </a:extLst>
          </p:cNvPr>
          <p:cNvSpPr/>
          <p:nvPr/>
        </p:nvSpPr>
        <p:spPr>
          <a:xfrm>
            <a:off x="1690080" y="1187321"/>
            <a:ext cx="4203644" cy="764523"/>
          </a:xfrm>
          <a:prstGeom prst="roundRect">
            <a:avLst>
              <a:gd name="adj" fmla="val 3441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2ADB987D-E5C0-44C0-86DB-F652DF770D9D}"/>
              </a:ext>
            </a:extLst>
          </p:cNvPr>
          <p:cNvSpPr txBox="1">
            <a:spLocks/>
          </p:cNvSpPr>
          <p:nvPr/>
        </p:nvSpPr>
        <p:spPr>
          <a:xfrm>
            <a:off x="435429" y="3722005"/>
            <a:ext cx="5599254" cy="2413199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A7C9436-A596-4E50-B4E2-029CB483A82B}"/>
              </a:ext>
            </a:extLst>
          </p:cNvPr>
          <p:cNvSpPr txBox="1">
            <a:spLocks/>
          </p:cNvSpPr>
          <p:nvPr/>
        </p:nvSpPr>
        <p:spPr>
          <a:xfrm>
            <a:off x="5505026" y="339232"/>
            <a:ext cx="2904456" cy="849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93C92C76-8D1A-413A-9C3B-70FDA6D5125F}"/>
              </a:ext>
            </a:extLst>
          </p:cNvPr>
          <p:cNvSpPr txBox="1">
            <a:spLocks/>
          </p:cNvSpPr>
          <p:nvPr/>
        </p:nvSpPr>
        <p:spPr>
          <a:xfrm>
            <a:off x="7736439" y="2946589"/>
            <a:ext cx="3771900" cy="172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E0616B2-06A6-47FA-B237-487932CAE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738" y="1543853"/>
            <a:ext cx="788459" cy="3981199"/>
          </a:xfrm>
          <a:prstGeom prst="rect">
            <a:avLst/>
          </a:prstGeom>
        </p:spPr>
      </p:pic>
      <p:pic>
        <p:nvPicPr>
          <p:cNvPr id="15" name="Picture 14" descr="37246862_1866657793627759_866661784434088345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982" y="408142"/>
            <a:ext cx="3055949" cy="3660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34519" y="4045528"/>
            <a:ext cx="53337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mv‡jn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Avn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‡¤§`</a:t>
            </a: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be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wKkjq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Mvj©m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gjt-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saahmmed1975@gmail.com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7" name="Picture 16" descr="ssc_business_entrepreneurshi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9244" y="323461"/>
            <a:ext cx="1873771" cy="24638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20131" y="3222885"/>
            <a:ext cx="4167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উদ্যোগ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পঞ্চম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অধ্যায়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আইনগত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দিক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9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61457" y="5000531"/>
            <a:ext cx="6760564" cy="77948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96982" y="0"/>
            <a:ext cx="12420601" cy="7357654"/>
            <a:chOff x="-4235144" y="736932"/>
            <a:chExt cx="14038267" cy="612106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235144" y="736932"/>
              <a:ext cx="14038267" cy="6121068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70286" y="5438701"/>
              <a:ext cx="13515035" cy="11938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818151" y="599607"/>
            <a:ext cx="786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এখন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ভিডিও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দেখবো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8753" y="431128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ভিডিও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বুঝলাম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933" y="4213469"/>
            <a:ext cx="5966086" cy="95937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বিষয়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8262" y="3456759"/>
            <a:ext cx="6819900" cy="241935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বীমা</a:t>
            </a:r>
            <a:endParaRPr lang="en-US" sz="8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2197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0" y="26504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B1E8CE5-0395-4969-876D-5056AFB6C0C7}"/>
              </a:ext>
            </a:extLst>
          </p:cNvPr>
          <p:cNvSpPr txBox="1"/>
          <p:nvPr/>
        </p:nvSpPr>
        <p:spPr>
          <a:xfrm>
            <a:off x="2923838" y="641408"/>
            <a:ext cx="660808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  <a:endParaRPr lang="en-US" sz="4800" b="1" spc="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66" y="2038057"/>
            <a:ext cx="4801229" cy="2688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Insurance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560" y="1997613"/>
            <a:ext cx="5251935" cy="2954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319975" y="5394710"/>
            <a:ext cx="5205047" cy="829994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GB ¸‡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exgvi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Qwe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5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0" y="26504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3244645" y="471948"/>
            <a:ext cx="5560142" cy="84065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11" descr="bi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53" y="1606345"/>
            <a:ext cx="4100666" cy="2346223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782" y="4247535"/>
            <a:ext cx="4247534" cy="1934190"/>
          </a:xfrm>
          <a:prstGeom prst="rect">
            <a:avLst/>
          </a:prstGeom>
        </p:spPr>
      </p:pic>
      <p:pic>
        <p:nvPicPr>
          <p:cNvPr id="16" name="Picture 15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666" y="4173794"/>
            <a:ext cx="4041058" cy="2085458"/>
          </a:xfrm>
          <a:prstGeom prst="rect">
            <a:avLst/>
          </a:prstGeom>
        </p:spPr>
      </p:pic>
      <p:pic>
        <p:nvPicPr>
          <p:cNvPr id="17" name="Picture 16" descr="40002192_1913918662234989_3917372686371651584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7277" y="1622322"/>
            <a:ext cx="4178709" cy="23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67F9EC-B043-4C90-A114-7BFC1D35DB59}"/>
              </a:ext>
            </a:extLst>
          </p:cNvPr>
          <p:cNvGrpSpPr/>
          <p:nvPr/>
        </p:nvGrpSpPr>
        <p:grpSpPr>
          <a:xfrm>
            <a:off x="1572490" y="1932875"/>
            <a:ext cx="8319655" cy="800100"/>
            <a:chOff x="609600" y="2400300"/>
            <a:chExt cx="5257800" cy="8001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DF2CE-E836-4D41-A6F2-17A3F64A32D0}"/>
                </a:ext>
              </a:extLst>
            </p:cNvPr>
            <p:cNvSpPr/>
            <p:nvPr/>
          </p:nvSpPr>
          <p:spPr>
            <a:xfrm>
              <a:off x="1447800" y="2492514"/>
              <a:ext cx="4114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শেষে শিক্ষার্থীরা...</a:t>
              </a:r>
              <a:endParaRPr lang="en-US" sz="40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8D6F0E9-4011-4F1B-8C3F-0BFAAA3BC9D2}"/>
                </a:ext>
              </a:extLst>
            </p:cNvPr>
            <p:cNvGrpSpPr/>
            <p:nvPr/>
          </p:nvGrpSpPr>
          <p:grpSpPr>
            <a:xfrm>
              <a:off x="609600" y="2400300"/>
              <a:ext cx="5257800" cy="800100"/>
              <a:chOff x="762000" y="2171699"/>
              <a:chExt cx="6934200" cy="800100"/>
            </a:xfrm>
          </p:grpSpPr>
          <p:sp>
            <p:nvSpPr>
              <p:cNvPr id="19" name="Flowchart: Stored Data 18">
                <a:extLst>
                  <a:ext uri="{FF2B5EF4-FFF2-40B4-BE49-F238E27FC236}">
                    <a16:creationId xmlns:a16="http://schemas.microsoft.com/office/drawing/2014/main" id="{AAD17E29-0BB6-4B3D-91D6-F514ADAB0C30}"/>
                  </a:ext>
                </a:extLst>
              </p:cNvPr>
              <p:cNvSpPr/>
              <p:nvPr/>
            </p:nvSpPr>
            <p:spPr>
              <a:xfrm rot="10800000">
                <a:off x="838200" y="2171699"/>
                <a:ext cx="6858000" cy="800100"/>
              </a:xfrm>
              <a:prstGeom prst="flowChartOnlineStorag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C2ADF55-31D1-4557-81C2-563AAFB79E9C}"/>
                  </a:ext>
                </a:extLst>
              </p:cNvPr>
              <p:cNvSpPr/>
              <p:nvPr/>
            </p:nvSpPr>
            <p:spPr>
              <a:xfrm>
                <a:off x="762000" y="2247899"/>
                <a:ext cx="1219200" cy="68065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B96751-C33F-49A9-A809-B8F3EA81F21E}"/>
              </a:ext>
            </a:extLst>
          </p:cNvPr>
          <p:cNvGrpSpPr/>
          <p:nvPr/>
        </p:nvGrpSpPr>
        <p:grpSpPr>
          <a:xfrm>
            <a:off x="3429000" y="473510"/>
            <a:ext cx="4191000" cy="1355290"/>
            <a:chOff x="2514600" y="228600"/>
            <a:chExt cx="4191000" cy="13552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B6CF69-7E77-42D9-A763-2EEC71FB3C32}"/>
                </a:ext>
              </a:extLst>
            </p:cNvPr>
            <p:cNvSpPr/>
            <p:nvPr/>
          </p:nvSpPr>
          <p:spPr>
            <a:xfrm>
              <a:off x="2819400" y="457705"/>
              <a:ext cx="3657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6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24-Point Star 8">
              <a:extLst>
                <a:ext uri="{FF2B5EF4-FFF2-40B4-BE49-F238E27FC236}">
                  <a16:creationId xmlns:a16="http://schemas.microsoft.com/office/drawing/2014/main" id="{601192BC-DD0E-4C70-93FF-D03A8AEB3467}"/>
                </a:ext>
              </a:extLst>
            </p:cNvPr>
            <p:cNvSpPr/>
            <p:nvPr/>
          </p:nvSpPr>
          <p:spPr>
            <a:xfrm>
              <a:off x="2514600" y="228600"/>
              <a:ext cx="4191000" cy="1355290"/>
            </a:xfrm>
            <a:prstGeom prst="star24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32406" y="4925962"/>
            <a:ext cx="836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exgvi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e¨vLv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27940" y="3104636"/>
            <a:ext cx="1197757" cy="651125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1678" y="4031672"/>
            <a:ext cx="8198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exgvi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cÖfvi‡f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wegv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e¨vLv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K‡‡Z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94855" y="4026367"/>
            <a:ext cx="1197757" cy="651125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01782" y="4890655"/>
            <a:ext cx="1197757" cy="651125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3172692"/>
            <a:ext cx="602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exgv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wK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Zv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m¤ú</a:t>
            </a:r>
            <a:r>
              <a:rPr lang="en-US" sz="3200" dirty="0" smtClean="0">
                <a:latin typeface="SutonnyMJ" pitchFamily="2" charset="0"/>
              </a:rPr>
              <a:t>©‡K </a:t>
            </a:r>
            <a:r>
              <a:rPr lang="en-US" sz="3200" dirty="0" err="1" smtClean="0">
                <a:latin typeface="SutonnyMJ" pitchFamily="2" charset="0"/>
              </a:rPr>
              <a:t>ej‡Z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cvi‡e</a:t>
            </a:r>
            <a:r>
              <a:rPr lang="en-US" sz="3200" dirty="0" smtClean="0">
                <a:latin typeface="SutonnyMJ" pitchFamily="2" charset="0"/>
              </a:rPr>
              <a:t>|</a:t>
            </a:r>
            <a:endParaRPr lang="en-US" sz="32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8" grpId="0" animBg="1"/>
      <p:bldP spid="2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180109"/>
            <a:ext cx="10955868" cy="61626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43962" y="4449814"/>
            <a:ext cx="102594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exgv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Pzw³t-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‡h Pzw³i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Kv¤úvwb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wbw`ó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wcÖwgqv‡gi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wewbg‡q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wbw`ó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e¨w³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NUbvRwbZ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ÿwZi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NUbvi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wbw`ó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exgvPzw³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2991" y="2220234"/>
            <a:ext cx="100582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exgvt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ÿwZ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vebv‡K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SzuwK‡K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exgv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9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8" grpId="0"/>
      <p:bldP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3307079" y="426719"/>
            <a:ext cx="4950229" cy="1263535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exgvi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†f`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84325" y="3229907"/>
            <a:ext cx="1554480" cy="17526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exgv</a:t>
            </a: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10147" y="3224248"/>
            <a:ext cx="1554480" cy="17526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bŠ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exgv</a:t>
            </a: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21437" y="3251247"/>
            <a:ext cx="1554480" cy="17526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Rxeb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exgv</a:t>
            </a: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11976" y="3234093"/>
            <a:ext cx="1554480" cy="17526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yN©Ub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exgv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70882" y="3226752"/>
            <a:ext cx="1554480" cy="17526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AwMœ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exgv</a:t>
            </a: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9" name="Picture 18" descr="15092016103741amfire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6755" y="788162"/>
            <a:ext cx="2162480" cy="2042586"/>
          </a:xfrm>
          <a:prstGeom prst="rect">
            <a:avLst/>
          </a:prstGeom>
        </p:spPr>
      </p:pic>
      <p:pic>
        <p:nvPicPr>
          <p:cNvPr id="20" name="Picture 19" descr="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783" y="4152847"/>
            <a:ext cx="2248021" cy="1818640"/>
          </a:xfrm>
          <a:prstGeom prst="rect">
            <a:avLst/>
          </a:prstGeom>
        </p:spPr>
      </p:pic>
      <p:pic>
        <p:nvPicPr>
          <p:cNvPr id="21" name="Picture 20" descr="images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399" y="4193432"/>
            <a:ext cx="2124074" cy="1866900"/>
          </a:xfrm>
          <a:prstGeom prst="rect">
            <a:avLst/>
          </a:prstGeom>
        </p:spPr>
      </p:pic>
      <p:pic>
        <p:nvPicPr>
          <p:cNvPr id="22" name="Picture 21" descr="7cec0dc37f5dc2190b838366c5942c6e-57de73b3aad1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40" y="1642352"/>
            <a:ext cx="2256789" cy="19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9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4.16667E-7 0.12408 C 4.16667E-7 0.17986 0.05065 0.24884 0.09219 0.24884 L 0.1845 0.24884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2.91667E-6 -0.11412 C -2.91667E-6 -0.16482 0.04258 -0.22755 0.07709 -0.22755 L 0.15443 -0.22755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1.875E-6 0.1 C 1.875E-6 0.1449 -0.04688 0.20046 -0.0849 0.20046 L -0.16927 0.20046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1.66667E-6 -0.11412 C 1.66667E-6 -0.16528 -0.0487 -0.22755 -0.08815 -0.22755 L -0.17578 -0.22755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5D6751-B44D-43EA-8BA4-2624C36D8EFB}"/>
              </a:ext>
            </a:extLst>
          </p:cNvPr>
          <p:cNvSpPr/>
          <p:nvPr/>
        </p:nvSpPr>
        <p:spPr>
          <a:xfrm>
            <a:off x="4572000" y="3782291"/>
            <a:ext cx="3276600" cy="1630117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F896A7-7BFF-4BBC-80F0-C7592DDDF97A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191F1-7354-4003-B104-65AA113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49" y="5538304"/>
              <a:ext cx="11988800" cy="1193800"/>
            </a:xfrm>
            <a:prstGeom prst="rect">
              <a:avLst/>
            </a:prstGeom>
          </p:spPr>
        </p:pic>
      </p:grp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B4740C1-3C23-4609-ABE0-5F30128F4C9E}"/>
              </a:ext>
            </a:extLst>
          </p:cNvPr>
          <p:cNvSpPr/>
          <p:nvPr/>
        </p:nvSpPr>
        <p:spPr>
          <a:xfrm>
            <a:off x="4800600" y="331305"/>
            <a:ext cx="3678382" cy="609600"/>
          </a:xfrm>
          <a:prstGeom prst="parallelogram">
            <a:avLst>
              <a:gd name="adj" fmla="val 5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A216C1E-860A-4907-BE24-BE6EA5B39D29}"/>
              </a:ext>
            </a:extLst>
          </p:cNvPr>
          <p:cNvSpPr>
            <a:spLocks noGrp="1"/>
          </p:cNvSpPr>
          <p:nvPr/>
        </p:nvSpPr>
        <p:spPr>
          <a:xfrm>
            <a:off x="1399309" y="1427019"/>
            <a:ext cx="10072255" cy="2001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619</Words>
  <Application>Microsoft Office PowerPoint</Application>
  <PresentationFormat>Widescreen</PresentationFormat>
  <Paragraphs>97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ayoub</dc:creator>
  <cp:lastModifiedBy>JWM9N72</cp:lastModifiedBy>
  <cp:revision>137</cp:revision>
  <dcterms:created xsi:type="dcterms:W3CDTF">2018-05-31T15:22:55Z</dcterms:created>
  <dcterms:modified xsi:type="dcterms:W3CDTF">2019-09-02T05:51:36Z</dcterms:modified>
</cp:coreProperties>
</file>