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0" r:id="rId3"/>
    <p:sldId id="258" r:id="rId4"/>
    <p:sldId id="288" r:id="rId5"/>
    <p:sldId id="259" r:id="rId6"/>
    <p:sldId id="260" r:id="rId7"/>
    <p:sldId id="261" r:id="rId8"/>
    <p:sldId id="289" r:id="rId9"/>
    <p:sldId id="286" r:id="rId10"/>
    <p:sldId id="269" r:id="rId11"/>
    <p:sldId id="287" r:id="rId12"/>
    <p:sldId id="265" r:id="rId13"/>
    <p:sldId id="267" r:id="rId14"/>
    <p:sldId id="268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6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7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3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6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7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2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2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0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2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89504-3B6E-4BB5-AEEE-86F4C670CAD5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FF61E-1AA1-4CE0-B058-6D52AF6BE6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9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5181600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</a:rPr>
              <a:t>সবাইকে</a:t>
            </a:r>
            <a:r>
              <a:rPr lang="en-US" sz="8000" b="1" dirty="0" smtClean="0">
                <a:solidFill>
                  <a:srgbClr val="FF0000"/>
                </a:solidFill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</a:rPr>
              <a:t>শুভেচ্ছা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"/>
            <a:ext cx="7696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3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28600" y="2209800"/>
            <a:ext cx="8915399" cy="4525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bn-BD" sz="6000" b="1" dirty="0" smtClean="0">
                <a:solidFill>
                  <a:srgbClr val="94147C"/>
                </a:solidFill>
                <a:latin typeface="Trebuchet MS"/>
              </a:rPr>
              <a:t>আ.স.ম. তৌহিদুর রহমান</a:t>
            </a: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endParaRPr lang="en-US" sz="200" b="1" dirty="0" smtClean="0">
              <a:solidFill>
                <a:srgbClr val="6F6C7D">
                  <a:lumMod val="50000"/>
                </a:srgbClr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bn-BD" sz="2400" b="1" dirty="0" smtClean="0">
                <a:solidFill>
                  <a:prstClr val="black"/>
                </a:solidFill>
                <a:latin typeface="Trebuchet MS"/>
              </a:rPr>
              <a:t>পিএইচ. ডি. গবেষক</a:t>
            </a:r>
            <a:r>
              <a:rPr lang="en-US" sz="2400" b="1" dirty="0" smtClean="0">
                <a:solidFill>
                  <a:prstClr val="black"/>
                </a:solidFill>
                <a:latin typeface="Trebuchet MS"/>
              </a:rPr>
              <a:t>, </a:t>
            </a:r>
            <a:r>
              <a:rPr lang="en-US" sz="2400" b="1" dirty="0" err="1" smtClean="0">
                <a:solidFill>
                  <a:srgbClr val="7030A0"/>
                </a:solidFill>
                <a:latin typeface="Trebuchet MS"/>
              </a:rPr>
              <a:t>এম</a:t>
            </a:r>
            <a:r>
              <a:rPr lang="en-US" sz="2400" b="1" dirty="0" smtClean="0">
                <a:solidFill>
                  <a:srgbClr val="7030A0"/>
                </a:solidFill>
                <a:latin typeface="Trebuchet MS"/>
              </a:rPr>
              <a:t>. </a:t>
            </a:r>
            <a:r>
              <a:rPr lang="en-US" sz="2400" b="1" dirty="0" err="1" smtClean="0">
                <a:solidFill>
                  <a:srgbClr val="7030A0"/>
                </a:solidFill>
                <a:latin typeface="Trebuchet MS"/>
              </a:rPr>
              <a:t>ফিল</a:t>
            </a:r>
            <a:r>
              <a:rPr lang="en-US" sz="2400" b="1" dirty="0" smtClean="0">
                <a:solidFill>
                  <a:srgbClr val="7030A0"/>
                </a:solidFill>
                <a:latin typeface="Trebuchet MS"/>
              </a:rPr>
              <a:t>.- </a:t>
            </a:r>
            <a:r>
              <a:rPr lang="en-US" sz="2400" b="1" dirty="0" err="1" smtClean="0">
                <a:solidFill>
                  <a:srgbClr val="7030A0"/>
                </a:solidFill>
                <a:latin typeface="Trebuchet MS"/>
              </a:rPr>
              <a:t>ঢাকা</a:t>
            </a:r>
            <a:r>
              <a:rPr lang="en-US" sz="2400" b="1" dirty="0" smtClean="0">
                <a:solidFill>
                  <a:srgbClr val="7030A0"/>
                </a:solidFill>
                <a:latin typeface="Trebuchet MS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Trebuchet MS"/>
              </a:rPr>
              <a:t>বিশ্ববি</a:t>
            </a:r>
            <a:r>
              <a:rPr lang="bn-IN" sz="2400" b="1" dirty="0" smtClean="0">
                <a:solidFill>
                  <a:srgbClr val="7030A0"/>
                </a:solidFill>
                <a:latin typeface="Trebuchet MS"/>
              </a:rPr>
              <a:t>দ্যালয়</a:t>
            </a:r>
            <a:endParaRPr lang="en-US" sz="2400" b="1" dirty="0" smtClean="0">
              <a:solidFill>
                <a:srgbClr val="7030A0"/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endParaRPr lang="en-US" sz="2200" b="1" dirty="0" smtClean="0">
              <a:solidFill>
                <a:srgbClr val="6F6C7D">
                  <a:lumMod val="50000"/>
                </a:srgbClr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en-US" sz="3600" b="1" dirty="0" err="1" smtClean="0">
                <a:solidFill>
                  <a:srgbClr val="C00000"/>
                </a:solidFill>
                <a:latin typeface="Trebuchet MS"/>
              </a:rPr>
              <a:t>সহকারী</a:t>
            </a:r>
            <a:r>
              <a:rPr lang="en-US" sz="3600" b="1" dirty="0" smtClean="0">
                <a:solidFill>
                  <a:srgbClr val="C00000"/>
                </a:solidFill>
                <a:latin typeface="Trebuchet MS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rebuchet MS"/>
              </a:rPr>
              <a:t>অধ্যাপক</a:t>
            </a:r>
            <a:r>
              <a:rPr lang="en-US" sz="3600" b="1" dirty="0" smtClean="0">
                <a:solidFill>
                  <a:srgbClr val="C00000"/>
                </a:solidFill>
                <a:latin typeface="Trebuchet MS"/>
              </a:rPr>
              <a:t> </a:t>
            </a:r>
            <a:endParaRPr lang="bn-IN" sz="3600" b="1" dirty="0" smtClean="0">
              <a:solidFill>
                <a:srgbClr val="C00000"/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bn-BD" sz="3600" b="1" dirty="0" smtClean="0">
                <a:solidFill>
                  <a:srgbClr val="002060"/>
                </a:solidFill>
                <a:latin typeface="Trebuchet MS"/>
              </a:rPr>
              <a:t>জীববিজ্ঞান বিভাগ </a:t>
            </a: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bn-BD" sz="3600" b="1" dirty="0" smtClean="0">
                <a:solidFill>
                  <a:srgbClr val="002060"/>
                </a:solidFill>
                <a:latin typeface="Trebuchet MS"/>
              </a:rPr>
              <a:t>বঙ্গবন্ধু কলেজ </a:t>
            </a:r>
            <a:endParaRPr lang="en-US" sz="3600" b="1" dirty="0" smtClean="0">
              <a:solidFill>
                <a:srgbClr val="002060"/>
              </a:solidFill>
              <a:latin typeface="Trebuchet MS"/>
            </a:endParaRP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bn-BD" sz="3600" b="1" dirty="0" smtClean="0">
                <a:solidFill>
                  <a:srgbClr val="002060"/>
                </a:solidFill>
                <a:latin typeface="Trebuchet MS"/>
              </a:rPr>
              <a:t>বোয়ালমারি- ফরিদপুর</a:t>
            </a:r>
          </a:p>
          <a:p>
            <a:pPr marL="0" indent="0">
              <a:spcAft>
                <a:spcPts val="300"/>
              </a:spcAft>
              <a:buClr>
                <a:srgbClr val="6F6C7D">
                  <a:lumMod val="75000"/>
                </a:srgbClr>
              </a:buClr>
              <a:buSzPct val="130000"/>
              <a:buFont typeface="Arial" pitchFamily="34" charset="0"/>
              <a:buNone/>
            </a:pPr>
            <a:r>
              <a:rPr lang="bn-BD" sz="6000" b="1" dirty="0" smtClean="0">
                <a:solidFill>
                  <a:srgbClr val="FF0000"/>
                </a:solidFill>
                <a:latin typeface="Trebuchet MS"/>
              </a:rPr>
              <a:t>০১৭১৫-২৮০১০০ </a:t>
            </a:r>
            <a:endParaRPr lang="en-US" sz="6000" b="1" dirty="0">
              <a:solidFill>
                <a:srgbClr val="FF0000"/>
              </a:solidFill>
              <a:latin typeface="Trebuchet M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/>
            </a:r>
            <a:br>
              <a:rPr lang="en-US" sz="8800" b="1" dirty="0" smtClean="0">
                <a:solidFill>
                  <a:srgbClr val="80716A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</a:br>
            <a:r>
              <a:rPr lang="bn-BD" sz="8800" b="1" dirty="0" smtClean="0">
                <a:solidFill>
                  <a:srgbClr val="7030A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>উপস্থপনায়</a:t>
            </a:r>
            <a:r>
              <a:rPr lang="en-US" sz="8800" b="1" dirty="0" smtClean="0">
                <a:solidFill>
                  <a:srgbClr val="7030A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  <a:t/>
            </a:r>
            <a:br>
              <a:rPr lang="en-US" sz="8800" b="1" dirty="0" smtClean="0">
                <a:solidFill>
                  <a:srgbClr val="7030A0"/>
                </a:solidFill>
                <a:effectLst>
                  <a:reflection blurRad="6350" stA="55000" endA="300" endPos="45500" dir="5400000" sy="-100000" algn="bl" rotWithShape="0"/>
                </a:effectLst>
                <a:latin typeface="Trebuchet MS"/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2" descr="D:\Photos\cnv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" y="3629"/>
            <a:ext cx="2331236" cy="152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276600"/>
            <a:ext cx="3929981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100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i="1" dirty="0">
                <a:solidFill>
                  <a:srgbClr val="00B0F0"/>
                </a:solidFill>
              </a:rPr>
              <a:t> প</a:t>
            </a:r>
            <a:r>
              <a:rPr lang="as-IN" sz="9600" b="1" i="1" dirty="0">
                <a:solidFill>
                  <a:srgbClr val="00B0F0"/>
                </a:solidFill>
              </a:rPr>
              <a:t>া</a:t>
            </a:r>
            <a:r>
              <a:rPr lang="en-US" sz="9600" b="1" i="1" dirty="0">
                <a:solidFill>
                  <a:srgbClr val="00B0F0"/>
                </a:solidFill>
              </a:rPr>
              <a:t>ঠ </a:t>
            </a:r>
            <a:r>
              <a:rPr lang="as-IN" sz="9600" b="1" i="1" dirty="0">
                <a:solidFill>
                  <a:srgbClr val="00B0F0"/>
                </a:solidFill>
              </a:rPr>
              <a:t>প</a:t>
            </a:r>
            <a:r>
              <a:rPr lang="en-US" sz="9600" b="1" i="1" dirty="0">
                <a:solidFill>
                  <a:srgbClr val="00B0F0"/>
                </a:solidFill>
              </a:rPr>
              <a:t>র</a:t>
            </a:r>
            <a:r>
              <a:rPr lang="as-IN" sz="9600" b="1" i="1" dirty="0">
                <a:solidFill>
                  <a:srgbClr val="00B0F0"/>
                </a:solidFill>
              </a:rPr>
              <a:t>ি</a:t>
            </a:r>
            <a:r>
              <a:rPr lang="en-US" sz="9600" b="1" i="1" dirty="0">
                <a:solidFill>
                  <a:srgbClr val="00B0F0"/>
                </a:solidFill>
              </a:rPr>
              <a:t>চ</a:t>
            </a:r>
            <a:r>
              <a:rPr lang="as-IN" sz="9600" b="1" i="1" dirty="0">
                <a:solidFill>
                  <a:srgbClr val="00B0F0"/>
                </a:solidFill>
              </a:rPr>
              <a:t>ি</a:t>
            </a:r>
            <a:r>
              <a:rPr lang="en-US" sz="9600" b="1" i="1" dirty="0">
                <a:solidFill>
                  <a:srgbClr val="00B0F0"/>
                </a:solidFill>
              </a:rPr>
              <a:t>ত</a:t>
            </a:r>
            <a:r>
              <a:rPr lang="as-IN" sz="9600" b="1" i="1" dirty="0">
                <a:solidFill>
                  <a:srgbClr val="00B0F0"/>
                </a:solidFill>
              </a:rPr>
              <a:t>ি</a:t>
            </a:r>
            <a:endParaRPr lang="en-US" sz="9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as-IN" sz="4400" dirty="0" smtClean="0">
                <a:solidFill>
                  <a:srgbClr val="FF0000"/>
                </a:solidFill>
              </a:rPr>
              <a:t>ব</a:t>
            </a:r>
            <a:r>
              <a:rPr lang="en-US" sz="4400" dirty="0" smtClean="0">
                <a:solidFill>
                  <a:srgbClr val="FF0000"/>
                </a:solidFill>
              </a:rPr>
              <a:t>ি</a:t>
            </a:r>
            <a:r>
              <a:rPr lang="as-IN" sz="4400" dirty="0" smtClean="0">
                <a:solidFill>
                  <a:srgbClr val="FF0000"/>
                </a:solidFill>
              </a:rPr>
              <a:t>ষ</a:t>
            </a:r>
            <a:r>
              <a:rPr lang="en-US" sz="4400" dirty="0" smtClean="0">
                <a:solidFill>
                  <a:srgbClr val="FF0000"/>
                </a:solidFill>
              </a:rPr>
              <a:t>য়       - </a:t>
            </a:r>
            <a:r>
              <a:rPr lang="en-US" sz="4400" dirty="0" smtClean="0"/>
              <a:t> </a:t>
            </a:r>
            <a:r>
              <a:rPr lang="en-US" sz="4400" dirty="0" smtClean="0">
                <a:solidFill>
                  <a:srgbClr val="92D050"/>
                </a:solidFill>
              </a:rPr>
              <a:t>জ</a:t>
            </a:r>
            <a:r>
              <a:rPr lang="as-IN" sz="4400" dirty="0" smtClean="0">
                <a:solidFill>
                  <a:srgbClr val="92D050"/>
                </a:solidFill>
              </a:rPr>
              <a:t>ী</a:t>
            </a:r>
            <a:r>
              <a:rPr lang="en-US" sz="4400" dirty="0" smtClean="0">
                <a:solidFill>
                  <a:srgbClr val="92D050"/>
                </a:solidFill>
              </a:rPr>
              <a:t>ব</a:t>
            </a:r>
            <a:r>
              <a:rPr lang="as-IN" sz="4400" dirty="0" smtClean="0">
                <a:solidFill>
                  <a:srgbClr val="92D050"/>
                </a:solidFill>
              </a:rPr>
              <a:t>ব</a:t>
            </a:r>
            <a:r>
              <a:rPr lang="en-US" sz="4400" dirty="0">
                <a:solidFill>
                  <a:srgbClr val="92D050"/>
                </a:solidFill>
              </a:rPr>
              <a:t>ি</a:t>
            </a:r>
            <a:r>
              <a:rPr lang="as-IN" sz="4400" dirty="0">
                <a:solidFill>
                  <a:srgbClr val="92D050"/>
                </a:solidFill>
              </a:rPr>
              <a:t>জ</a:t>
            </a:r>
            <a:r>
              <a:rPr lang="en-US" sz="4400" dirty="0">
                <a:solidFill>
                  <a:srgbClr val="92D050"/>
                </a:solidFill>
              </a:rPr>
              <a:t>্</a:t>
            </a:r>
            <a:r>
              <a:rPr lang="as-IN" sz="4400" dirty="0">
                <a:solidFill>
                  <a:srgbClr val="92D050"/>
                </a:solidFill>
              </a:rPr>
              <a:t>ঞ</a:t>
            </a:r>
            <a:r>
              <a:rPr lang="en-US" sz="4400" dirty="0">
                <a:solidFill>
                  <a:srgbClr val="92D050"/>
                </a:solidFill>
              </a:rPr>
              <a:t>া</a:t>
            </a:r>
            <a:r>
              <a:rPr lang="as-IN" sz="4400" dirty="0">
                <a:solidFill>
                  <a:srgbClr val="92D050"/>
                </a:solidFill>
              </a:rPr>
              <a:t>ন</a:t>
            </a:r>
            <a:r>
              <a:rPr lang="en-US" sz="4400" dirty="0">
                <a:solidFill>
                  <a:srgbClr val="92D050"/>
                </a:solidFill>
              </a:rPr>
              <a:t>  প</a:t>
            </a:r>
            <a:r>
              <a:rPr lang="as-IN" sz="4400" dirty="0">
                <a:solidFill>
                  <a:srgbClr val="92D050"/>
                </a:solidFill>
              </a:rPr>
              <a:t>্</a:t>
            </a:r>
            <a:r>
              <a:rPr lang="en-US" sz="4400" dirty="0" err="1">
                <a:solidFill>
                  <a:srgbClr val="92D050"/>
                </a:solidFill>
              </a:rPr>
              <a:t>রথম</a:t>
            </a:r>
            <a:r>
              <a:rPr lang="en-US" sz="4400" dirty="0">
                <a:solidFill>
                  <a:srgbClr val="92D050"/>
                </a:solidFill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</a:rPr>
              <a:t>পত্র</a:t>
            </a:r>
            <a:endParaRPr lang="en-US" sz="4400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as-IN" sz="4400" dirty="0">
                <a:solidFill>
                  <a:srgbClr val="FF0000"/>
                </a:solidFill>
              </a:rPr>
              <a:t>শ</a:t>
            </a:r>
            <a:r>
              <a:rPr lang="en-US" sz="4400" dirty="0">
                <a:solidFill>
                  <a:srgbClr val="FF0000"/>
                </a:solidFill>
              </a:rPr>
              <a:t>্</a:t>
            </a:r>
            <a:r>
              <a:rPr lang="as-IN" sz="4400" dirty="0">
                <a:solidFill>
                  <a:srgbClr val="FF0000"/>
                </a:solidFill>
              </a:rPr>
              <a:t>র</a:t>
            </a:r>
            <a:r>
              <a:rPr lang="en-US" sz="4400" dirty="0">
                <a:solidFill>
                  <a:srgbClr val="FF0000"/>
                </a:solidFill>
              </a:rPr>
              <a:t>ে</a:t>
            </a:r>
            <a:r>
              <a:rPr lang="as-IN" sz="4400" dirty="0">
                <a:solidFill>
                  <a:srgbClr val="FF0000"/>
                </a:solidFill>
              </a:rPr>
              <a:t>ণ</a:t>
            </a:r>
            <a:r>
              <a:rPr lang="en-US" sz="4400" dirty="0">
                <a:solidFill>
                  <a:srgbClr val="FF0000"/>
                </a:solidFill>
              </a:rPr>
              <a:t>ি      </a:t>
            </a:r>
            <a:r>
              <a:rPr lang="en-US" sz="4400" dirty="0" smtClean="0">
                <a:solidFill>
                  <a:srgbClr val="FF0000"/>
                </a:solidFill>
              </a:rPr>
              <a:t>      -</a:t>
            </a:r>
            <a:r>
              <a:rPr lang="en-US" sz="4400" dirty="0" smtClean="0"/>
              <a:t>     </a:t>
            </a:r>
            <a:r>
              <a:rPr lang="en-US" sz="4400" dirty="0" err="1">
                <a:solidFill>
                  <a:srgbClr val="92D050"/>
                </a:solidFill>
              </a:rPr>
              <a:t>একাদশ</a:t>
            </a:r>
            <a:endParaRPr lang="en-US" sz="4400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as-IN" sz="4400" dirty="0">
                <a:solidFill>
                  <a:srgbClr val="FF0000"/>
                </a:solidFill>
              </a:rPr>
              <a:t>অ</a:t>
            </a:r>
            <a:r>
              <a:rPr lang="en-US" sz="4400" dirty="0">
                <a:solidFill>
                  <a:srgbClr val="FF0000"/>
                </a:solidFill>
              </a:rPr>
              <a:t>ধ</a:t>
            </a:r>
            <a:r>
              <a:rPr lang="as-IN" sz="4400" dirty="0">
                <a:solidFill>
                  <a:srgbClr val="FF0000"/>
                </a:solidFill>
              </a:rPr>
              <a:t>্</a:t>
            </a:r>
            <a:r>
              <a:rPr lang="en-US" sz="4400" dirty="0">
                <a:solidFill>
                  <a:srgbClr val="FF0000"/>
                </a:solidFill>
              </a:rPr>
              <a:t>য</a:t>
            </a:r>
            <a:r>
              <a:rPr lang="as-IN" sz="4400" dirty="0">
                <a:solidFill>
                  <a:srgbClr val="FF0000"/>
                </a:solidFill>
              </a:rPr>
              <a:t>া</a:t>
            </a:r>
            <a:r>
              <a:rPr lang="en-US" sz="4400" dirty="0">
                <a:solidFill>
                  <a:srgbClr val="FF0000"/>
                </a:solidFill>
              </a:rPr>
              <a:t>য়   </a:t>
            </a:r>
            <a:r>
              <a:rPr lang="en-US" sz="4400" dirty="0" smtClean="0">
                <a:solidFill>
                  <a:srgbClr val="FF0000"/>
                </a:solidFill>
              </a:rPr>
              <a:t>      -</a:t>
            </a:r>
            <a:r>
              <a:rPr lang="en-US" sz="4400" dirty="0" smtClean="0"/>
              <a:t>    </a:t>
            </a:r>
            <a:r>
              <a:rPr lang="en-US" sz="4400" dirty="0" err="1">
                <a:solidFill>
                  <a:srgbClr val="92D050"/>
                </a:solidFill>
              </a:rPr>
              <a:t>চতু</a:t>
            </a:r>
            <a:r>
              <a:rPr lang="as-IN" sz="4400" dirty="0">
                <a:solidFill>
                  <a:srgbClr val="92D050"/>
                </a:solidFill>
              </a:rPr>
              <a:t>র</a:t>
            </a:r>
            <a:r>
              <a:rPr lang="en-US" sz="4400" dirty="0" err="1">
                <a:solidFill>
                  <a:srgbClr val="92D050"/>
                </a:solidFill>
              </a:rPr>
              <a:t>্থ</a:t>
            </a:r>
            <a:r>
              <a:rPr lang="en-US" sz="4400" dirty="0">
                <a:solidFill>
                  <a:srgbClr val="92D05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4400" dirty="0" err="1" smtClean="0">
                <a:solidFill>
                  <a:srgbClr val="FF0000"/>
                </a:solidFill>
              </a:rPr>
              <a:t>বিষয়বস্তু</a:t>
            </a:r>
            <a:r>
              <a:rPr lang="en-US" sz="4400" dirty="0" smtClean="0">
                <a:solidFill>
                  <a:srgbClr val="FF0000"/>
                </a:solidFill>
              </a:rPr>
              <a:t>      -</a:t>
            </a:r>
            <a:r>
              <a:rPr lang="en-US" sz="4400" dirty="0" smtClean="0"/>
              <a:t>    </a:t>
            </a:r>
            <a:r>
              <a:rPr lang="en-US" sz="3600" dirty="0" err="1" smtClean="0">
                <a:solidFill>
                  <a:srgbClr val="92D050"/>
                </a:solidFill>
              </a:rPr>
              <a:t>অণুজীব</a:t>
            </a:r>
            <a:r>
              <a:rPr lang="en-US" sz="3600" dirty="0" smtClean="0">
                <a:solidFill>
                  <a:srgbClr val="92D050"/>
                </a:solidFill>
              </a:rPr>
              <a:t> </a:t>
            </a:r>
            <a:endParaRPr lang="bn-IN" sz="3600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en-US" sz="4400" dirty="0" err="1" smtClean="0">
                <a:solidFill>
                  <a:srgbClr val="FF0000"/>
                </a:solidFill>
              </a:rPr>
              <a:t>সময়</a:t>
            </a:r>
            <a:r>
              <a:rPr lang="en-US" sz="4400" dirty="0" smtClean="0">
                <a:solidFill>
                  <a:srgbClr val="FF0000"/>
                </a:solidFill>
              </a:rPr>
              <a:t>            -</a:t>
            </a:r>
            <a:r>
              <a:rPr lang="en-US" sz="4400" dirty="0" smtClean="0"/>
              <a:t>     </a:t>
            </a:r>
            <a:r>
              <a:rPr lang="en-US" sz="4400" dirty="0" smtClean="0">
                <a:solidFill>
                  <a:srgbClr val="92D050"/>
                </a:solidFill>
              </a:rPr>
              <a:t>40 </a:t>
            </a:r>
            <a:r>
              <a:rPr lang="en-US" sz="4400" dirty="0" err="1">
                <a:solidFill>
                  <a:srgbClr val="92D050"/>
                </a:solidFill>
              </a:rPr>
              <a:t>মিনিট</a:t>
            </a:r>
            <a:endParaRPr lang="en-US" sz="4400" dirty="0">
              <a:solidFill>
                <a:srgbClr val="92D050"/>
              </a:solidFill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8833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7" y="1524000"/>
            <a:ext cx="7515123" cy="4724400"/>
          </a:xfrm>
          <a:prstGeom prst="rect">
            <a:avLst/>
          </a:prstGeom>
        </p:spPr>
      </p:pic>
      <p:sp>
        <p:nvSpPr>
          <p:cNvPr id="7" name="Down Arrow Callout 6"/>
          <p:cNvSpPr/>
          <p:nvPr/>
        </p:nvSpPr>
        <p:spPr>
          <a:xfrm>
            <a:off x="866877" y="228600"/>
            <a:ext cx="7515123" cy="1143000"/>
          </a:xfrm>
          <a:prstGeom prst="downArrow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ysClr val="windowText" lastClr="000000"/>
                </a:solidFill>
              </a:rPr>
              <a:t>চিত্রটি  লক্ষ্য কর.......................................</a:t>
            </a:r>
            <a:endParaRPr lang="en-US" sz="28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946512"/>
            <a:ext cx="728994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9600" b="1" i="1" dirty="0" smtClean="0">
                <a:solidFill>
                  <a:schemeClr val="accent6"/>
                </a:solidFill>
              </a:rPr>
              <a:t>ব</a:t>
            </a:r>
            <a:r>
              <a:rPr lang="as-IN" sz="9600" b="1" i="1" dirty="0">
                <a:solidFill>
                  <a:schemeClr val="accent6"/>
                </a:solidFill>
              </a:rPr>
              <a:t>্</a:t>
            </a:r>
            <a:r>
              <a:rPr lang="en-US" sz="9600" b="1" i="1" dirty="0" err="1">
                <a:solidFill>
                  <a:schemeClr val="accent6"/>
                </a:solidFill>
              </a:rPr>
              <a:t>যা</a:t>
            </a:r>
            <a:r>
              <a:rPr lang="as-IN" sz="9600" b="1" i="1" dirty="0">
                <a:solidFill>
                  <a:schemeClr val="accent6"/>
                </a:solidFill>
              </a:rPr>
              <a:t>ক</a:t>
            </a:r>
            <a:r>
              <a:rPr lang="en-US" sz="9600" b="1" i="1" dirty="0" err="1">
                <a:solidFill>
                  <a:srgbClr val="FF0000"/>
                </a:solidFill>
              </a:rPr>
              <a:t>টে</a:t>
            </a:r>
            <a:r>
              <a:rPr lang="en-US" sz="9600" b="1" i="1" dirty="0" err="1">
                <a:solidFill>
                  <a:srgbClr val="92D050"/>
                </a:solidFill>
              </a:rPr>
              <a:t>রিয়া</a:t>
            </a:r>
            <a:endParaRPr lang="en-US" sz="9600" b="1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6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dirty="0"/>
              <a:t> </a:t>
            </a:r>
            <a:r>
              <a:rPr lang="en-US" sz="7200" b="1" i="1" dirty="0">
                <a:solidFill>
                  <a:srgbClr val="00B0F0"/>
                </a:solidFill>
              </a:rPr>
              <a:t>শ</a:t>
            </a:r>
            <a:r>
              <a:rPr lang="as-IN" sz="7200" b="1" i="1" dirty="0">
                <a:solidFill>
                  <a:srgbClr val="00B0F0"/>
                </a:solidFill>
              </a:rPr>
              <a:t>ি</a:t>
            </a:r>
            <a:r>
              <a:rPr lang="en-US" sz="7200" b="1" i="1" dirty="0">
                <a:solidFill>
                  <a:srgbClr val="00B0F0"/>
                </a:solidFill>
              </a:rPr>
              <a:t>খ</a:t>
            </a:r>
            <a:r>
              <a:rPr lang="as-IN" sz="7200" b="1" i="1" dirty="0">
                <a:solidFill>
                  <a:srgbClr val="00B0F0"/>
                </a:solidFill>
              </a:rPr>
              <a:t>ন</a:t>
            </a:r>
            <a:r>
              <a:rPr lang="en-US" sz="7200" b="1" i="1" dirty="0">
                <a:solidFill>
                  <a:srgbClr val="00B0F0"/>
                </a:solidFill>
              </a:rPr>
              <a:t>ফ</a:t>
            </a:r>
            <a:r>
              <a:rPr lang="as-IN" sz="7200" b="1" i="1" dirty="0">
                <a:solidFill>
                  <a:srgbClr val="00B0F0"/>
                </a:solidFill>
              </a:rPr>
              <a:t>ল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এই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পাঠ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শেষে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শিক্ষার্থীরা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- </a:t>
            </a:r>
          </a:p>
          <a:p>
            <a:pPr marL="0" indent="0">
              <a:buNone/>
            </a:pP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১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। </a:t>
            </a:r>
            <a:r>
              <a:rPr lang="as-IN" b="1" dirty="0">
                <a:solidFill>
                  <a:schemeClr val="accent4">
                    <a:lumMod val="75000"/>
                  </a:schemeClr>
                </a:solidFill>
              </a:rPr>
              <a:t>ব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্</a:t>
            </a:r>
            <a:r>
              <a:rPr lang="as-IN" b="1" dirty="0">
                <a:solidFill>
                  <a:schemeClr val="accent4">
                    <a:lumMod val="75000"/>
                  </a:schemeClr>
                </a:solidFill>
              </a:rPr>
              <a:t>য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াকটেরিয়া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র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সং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  <a:latin typeface="SutonnyMJ"/>
              </a:rPr>
              <a:t>জ্ঞা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 বলতে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পারবে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।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২।</a:t>
            </a:r>
            <a:r>
              <a:rPr lang="as-IN" b="1" dirty="0">
                <a:solidFill>
                  <a:schemeClr val="accent4">
                    <a:lumMod val="75000"/>
                  </a:schemeClr>
                </a:solidFill>
              </a:rPr>
              <a:t> ব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্</a:t>
            </a:r>
            <a:r>
              <a:rPr lang="as-IN" b="1" dirty="0">
                <a:solidFill>
                  <a:schemeClr val="accent4">
                    <a:lumMod val="75000"/>
                  </a:schemeClr>
                </a:solidFill>
              </a:rPr>
              <a:t>য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াকটেরিয়ার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গঠন চিত্রসহ ব্যাখ্যা করতে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as-IN" b="1" dirty="0" smtClean="0">
                <a:solidFill>
                  <a:schemeClr val="accent4">
                    <a:lumMod val="75000"/>
                  </a:schemeClr>
                </a:solidFill>
              </a:rPr>
              <a:t>প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া</a:t>
            </a:r>
            <a:r>
              <a:rPr lang="as-IN" b="1" dirty="0">
                <a:solidFill>
                  <a:schemeClr val="accent4">
                    <a:lumMod val="75000"/>
                  </a:schemeClr>
                </a:solidFill>
              </a:rPr>
              <a:t>র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ব</a:t>
            </a:r>
            <a:r>
              <a:rPr lang="as-IN" b="1" dirty="0">
                <a:solidFill>
                  <a:schemeClr val="accent4">
                    <a:lumMod val="75000"/>
                  </a:schemeClr>
                </a:solidFill>
              </a:rPr>
              <a:t>ে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।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৩।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ব্যাকটেরিয়ার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অর্থনৈতিক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গুরুত্ব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বিশ্লেষণ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n-IN" b="1" dirty="0" smtClean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করতে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পারবে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। </a:t>
            </a:r>
            <a:endParaRPr lang="en-US" b="1" i="1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549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b="1" dirty="0"/>
              <a:t> </a:t>
            </a:r>
            <a:r>
              <a:rPr lang="en-US" sz="6000" b="1" dirty="0" err="1" smtClean="0">
                <a:solidFill>
                  <a:srgbClr val="00B0F0"/>
                </a:solidFill>
              </a:rPr>
              <a:t>ব্যাকটেরিয়া</a:t>
            </a:r>
            <a:r>
              <a:rPr lang="en-US" sz="6000" b="1" dirty="0" smtClean="0">
                <a:solidFill>
                  <a:srgbClr val="00B0F0"/>
                </a:solidFill>
              </a:rPr>
              <a:t> </a:t>
            </a:r>
            <a:r>
              <a:rPr lang="en-US" sz="6000" b="1" dirty="0" err="1">
                <a:solidFill>
                  <a:srgbClr val="00B0F0"/>
                </a:solidFill>
              </a:rPr>
              <a:t>কী</a:t>
            </a:r>
            <a:r>
              <a:rPr lang="en-US" sz="6000" b="1" dirty="0">
                <a:solidFill>
                  <a:srgbClr val="00B0F0"/>
                </a:solidFill>
              </a:rPr>
              <a:t> ?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90800"/>
            <a:ext cx="8686800" cy="3886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endParaRPr lang="bn-IN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াক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bn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bn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ণুব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ষণিক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আদিকেন্দ্রিক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ণুজীব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ক্লো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ি-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</a:t>
            </a:r>
            <a:r>
              <a:rPr lang="en-US" sz="4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04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8008078" cy="53290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600" y="5786212"/>
            <a:ext cx="4953000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 smtClean="0"/>
              <a:t>চিত্রঃ একটি আদর্শ ব্যাকটেরিয়া কোষ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68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7200" b="1" i="1" dirty="0" err="1" smtClean="0"/>
              <a:t>দলগত</a:t>
            </a:r>
            <a:r>
              <a:rPr lang="en-US" sz="7200" b="1" i="1" dirty="0" smtClean="0"/>
              <a:t> </a:t>
            </a:r>
            <a:r>
              <a:rPr lang="en-US" sz="7200" b="1" i="1" dirty="0" err="1" smtClean="0"/>
              <a:t>কাজ</a:t>
            </a:r>
            <a:endParaRPr lang="en-US" sz="7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8006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bn-IN" sz="4000" b="1" i="1" dirty="0" smtClean="0"/>
          </a:p>
          <a:p>
            <a:pPr marL="0" indent="0">
              <a:buNone/>
            </a:pPr>
            <a:r>
              <a:rPr lang="en-US" sz="4000" b="1" i="1" dirty="0" smtClean="0"/>
              <a:t>১ । </a:t>
            </a:r>
            <a:r>
              <a:rPr lang="en-US" sz="4000" b="1" i="1" dirty="0" err="1" smtClean="0"/>
              <a:t>ব্যাকটেরিয়ার</a:t>
            </a:r>
            <a:r>
              <a:rPr lang="en-US" sz="4000" b="1" i="1" dirty="0" smtClean="0"/>
              <a:t> </a:t>
            </a:r>
            <a:r>
              <a:rPr lang="en-US" sz="4000" b="1" i="1" dirty="0" err="1"/>
              <a:t>উ</a:t>
            </a:r>
            <a:r>
              <a:rPr lang="en-US" sz="4000" b="1" i="1" dirty="0" err="1" smtClean="0"/>
              <a:t>পকারি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দিকসমূহ</a:t>
            </a:r>
            <a:endParaRPr lang="en-US" sz="4000" b="1" i="1" dirty="0" smtClean="0"/>
          </a:p>
          <a:p>
            <a:pPr marL="0" indent="0">
              <a:buNone/>
            </a:pPr>
            <a:endParaRPr lang="bn-IN" sz="4000" b="1" i="1" dirty="0" smtClean="0"/>
          </a:p>
          <a:p>
            <a:pPr marL="0" indent="0">
              <a:buNone/>
            </a:pPr>
            <a:r>
              <a:rPr lang="en-US" sz="4000" b="1" i="1" dirty="0" smtClean="0"/>
              <a:t>২। </a:t>
            </a:r>
            <a:r>
              <a:rPr lang="en-US" sz="4000" b="1" i="1" dirty="0" err="1" smtClean="0"/>
              <a:t>ব্যাকটেরিয়ার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অপকারি</a:t>
            </a:r>
            <a:r>
              <a:rPr lang="bn-IN" sz="4000" b="1" i="1" dirty="0" smtClean="0"/>
              <a:t> </a:t>
            </a:r>
            <a:r>
              <a:rPr lang="en-US" sz="4000" b="1" i="1" dirty="0" err="1" smtClean="0"/>
              <a:t>দিকসমূহ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216545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i="1" dirty="0" err="1"/>
              <a:t>ব্যাকটেরিয়ার</a:t>
            </a:r>
            <a:r>
              <a:rPr lang="en-US" sz="4000" b="1" i="1" dirty="0"/>
              <a:t> </a:t>
            </a:r>
            <a:r>
              <a:rPr lang="en-US" sz="4000" b="1" i="1" dirty="0" err="1"/>
              <a:t>অর্থনৈতিক</a:t>
            </a:r>
            <a:r>
              <a:rPr lang="en-US" sz="4000" b="1" i="1" dirty="0"/>
              <a:t> </a:t>
            </a:r>
            <a:r>
              <a:rPr lang="en-US" sz="4000" b="1" i="1" dirty="0" err="1"/>
              <a:t>গুরুত্ব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6096000" cy="639762"/>
          </a:xfrm>
        </p:spPr>
        <p:txBody>
          <a:bodyPr>
            <a:normAutofit/>
          </a:bodyPr>
          <a:lstStyle/>
          <a:p>
            <a:r>
              <a:rPr lang="en-US" dirty="0" err="1"/>
              <a:t>ব্যাকটেরিয়ার</a:t>
            </a:r>
            <a:r>
              <a:rPr lang="en-US" dirty="0"/>
              <a:t> </a:t>
            </a:r>
            <a:r>
              <a:rPr lang="en-US" dirty="0" err="1"/>
              <a:t>উপকারি</a:t>
            </a:r>
            <a:r>
              <a:rPr lang="en-US" dirty="0"/>
              <a:t> </a:t>
            </a:r>
            <a:r>
              <a:rPr lang="en-US" dirty="0" err="1" smtClean="0"/>
              <a:t>কার্যাবলি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74874"/>
            <a:ext cx="8458200" cy="45307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এন্টিবায়োটিক</a:t>
            </a:r>
            <a:r>
              <a:rPr lang="en-US" b="1" dirty="0" smtClean="0"/>
              <a:t> </a:t>
            </a:r>
            <a:r>
              <a:rPr lang="en-US" b="1" dirty="0" err="1"/>
              <a:t>ওষুধ</a:t>
            </a:r>
            <a:r>
              <a:rPr lang="en-US" b="1" dirty="0"/>
              <a:t> </a:t>
            </a:r>
            <a:r>
              <a:rPr lang="bn-IN" b="1" dirty="0" smtClean="0"/>
              <a:t>তৈরিতে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প্রতিষেধক</a:t>
            </a:r>
            <a:r>
              <a:rPr lang="bn-IN" b="1" dirty="0" smtClean="0"/>
              <a:t> টিকা তৈরিতে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চা,কফি,তামাক</a:t>
            </a:r>
            <a:r>
              <a:rPr lang="bn-IN" b="1" dirty="0" smtClean="0"/>
              <a:t> </a:t>
            </a:r>
            <a:r>
              <a:rPr lang="en-US" b="1" dirty="0" err="1" smtClean="0"/>
              <a:t>প্র</a:t>
            </a:r>
            <a:r>
              <a:rPr lang="bn-IN" b="1" dirty="0" smtClean="0"/>
              <a:t>ক্রি</a:t>
            </a:r>
            <a:r>
              <a:rPr lang="en-US" b="1" dirty="0" err="1" smtClean="0"/>
              <a:t>য়াজাতকর</a:t>
            </a:r>
            <a:r>
              <a:rPr lang="bn-IN" b="1" dirty="0" smtClean="0"/>
              <a:t>ণে</a:t>
            </a:r>
            <a:r>
              <a:rPr lang="en-US" b="1" dirty="0" smtClean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দুগ্ধজাত</a:t>
            </a:r>
            <a:r>
              <a:rPr lang="en-US" b="1" dirty="0" smtClean="0"/>
              <a:t> </a:t>
            </a:r>
            <a:r>
              <a:rPr lang="bn-IN" b="1" dirty="0" smtClean="0"/>
              <a:t>শিল্পে </a:t>
            </a:r>
            <a:endParaRPr lang="en-US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bn-IN" b="1" dirty="0" smtClean="0"/>
              <a:t>পাটের</a:t>
            </a:r>
            <a:r>
              <a:rPr lang="en-US" b="1" dirty="0" smtClean="0"/>
              <a:t> </a:t>
            </a:r>
            <a:r>
              <a:rPr lang="en-US" b="1" dirty="0" err="1"/>
              <a:t>আশঁ</a:t>
            </a:r>
            <a:r>
              <a:rPr lang="en-US" b="1" dirty="0"/>
              <a:t> </a:t>
            </a:r>
            <a:r>
              <a:rPr lang="en-US" b="1" dirty="0" err="1" smtClean="0"/>
              <a:t>ছাড়া</a:t>
            </a:r>
            <a:r>
              <a:rPr lang="bn-IN" b="1" dirty="0" smtClean="0"/>
              <a:t>তে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b="1" dirty="0" smtClean="0"/>
              <a:t> </a:t>
            </a:r>
            <a:r>
              <a:rPr lang="en-US" b="1" dirty="0" err="1" smtClean="0"/>
              <a:t>ভিটামিন</a:t>
            </a:r>
            <a:r>
              <a:rPr lang="en-US" b="1" dirty="0" smtClean="0"/>
              <a:t> </a:t>
            </a:r>
            <a:r>
              <a:rPr lang="en-US" b="1" dirty="0" err="1" smtClean="0"/>
              <a:t>প্রস্তুতিতে</a:t>
            </a:r>
            <a:r>
              <a:rPr lang="bn-IN" b="1" dirty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রাসায়নিক</a:t>
            </a:r>
            <a:r>
              <a:rPr lang="en-US" b="1" dirty="0" smtClean="0"/>
              <a:t> </a:t>
            </a:r>
            <a:r>
              <a:rPr lang="en-US" b="1" dirty="0" err="1"/>
              <a:t>পদার্থ</a:t>
            </a:r>
            <a:r>
              <a:rPr lang="en-US" b="1" dirty="0"/>
              <a:t> </a:t>
            </a:r>
            <a:r>
              <a:rPr lang="en-US" b="1" dirty="0" err="1" smtClean="0"/>
              <a:t>প্রস্তুতকরণে</a:t>
            </a:r>
            <a:r>
              <a:rPr lang="bn-IN" b="1" dirty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মাটির</a:t>
            </a:r>
            <a:r>
              <a:rPr lang="en-US" b="1" dirty="0" smtClean="0"/>
              <a:t> </a:t>
            </a:r>
            <a:r>
              <a:rPr lang="en-US" b="1" dirty="0" err="1"/>
              <a:t>উর্বরতা</a:t>
            </a:r>
            <a:r>
              <a:rPr lang="en-US" b="1" dirty="0"/>
              <a:t> </a:t>
            </a:r>
            <a:r>
              <a:rPr lang="en-US" b="1" dirty="0" err="1" smtClean="0"/>
              <a:t>বৃদ্ধিতে</a:t>
            </a:r>
            <a:r>
              <a:rPr lang="bn-IN" b="1" dirty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জিন</a:t>
            </a:r>
            <a:r>
              <a:rPr lang="en-US" b="1" dirty="0" smtClean="0"/>
              <a:t> </a:t>
            </a:r>
            <a:r>
              <a:rPr lang="en-US" b="1" dirty="0" err="1" smtClean="0"/>
              <a:t>প্রকৌশলে</a:t>
            </a:r>
            <a:r>
              <a:rPr lang="bn-IN" b="1" dirty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তেল</a:t>
            </a:r>
            <a:r>
              <a:rPr lang="en-US" b="1" dirty="0" smtClean="0"/>
              <a:t> </a:t>
            </a:r>
            <a:r>
              <a:rPr lang="en-US" b="1" dirty="0" err="1"/>
              <a:t>অপসারণে</a:t>
            </a:r>
            <a:r>
              <a:rPr lang="en-US" b="1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25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 txBox="1">
            <a:spLocks/>
          </p:cNvSpPr>
          <p:nvPr/>
        </p:nvSpPr>
        <p:spPr>
          <a:xfrm>
            <a:off x="603250" y="762000"/>
            <a:ext cx="7169150" cy="10874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n-IN" sz="2000" dirty="0"/>
          </a:p>
          <a:p>
            <a:pPr marL="0" indent="0">
              <a:buNone/>
            </a:pP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ব্যাকটেরিয়ার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অপকারি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কার্যাবলি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endParaRPr lang="en-US" sz="200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603250" y="2181737"/>
            <a:ext cx="7397750" cy="39512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bn-IN" b="1" dirty="0" smtClean="0"/>
              <a:t> </a:t>
            </a:r>
            <a:r>
              <a:rPr lang="en-US" b="1" dirty="0" err="1" smtClean="0"/>
              <a:t>মানুষের</a:t>
            </a:r>
            <a:r>
              <a:rPr lang="en-US" b="1" dirty="0" smtClean="0"/>
              <a:t> </a:t>
            </a:r>
            <a:r>
              <a:rPr lang="en-US" b="1" dirty="0" err="1" smtClean="0"/>
              <a:t>রোগ</a:t>
            </a:r>
            <a:r>
              <a:rPr lang="en-US" b="1" dirty="0" smtClean="0"/>
              <a:t> </a:t>
            </a:r>
            <a:r>
              <a:rPr lang="en-US" b="1" dirty="0" err="1" smtClean="0"/>
              <a:t>সৃষ্টি</a:t>
            </a:r>
            <a:r>
              <a:rPr lang="bn-IN" b="1" dirty="0" smtClean="0"/>
              <a:t>তে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b="1" dirty="0" smtClean="0"/>
              <a:t> </a:t>
            </a:r>
            <a:r>
              <a:rPr lang="en-US" b="1" dirty="0" err="1" smtClean="0"/>
              <a:t>উদ্ভিদের</a:t>
            </a:r>
            <a:r>
              <a:rPr lang="en-US" b="1" dirty="0" smtClean="0"/>
              <a:t> </a:t>
            </a:r>
            <a:r>
              <a:rPr lang="en-US" b="1" dirty="0" err="1" smtClean="0"/>
              <a:t>রোগ</a:t>
            </a:r>
            <a:r>
              <a:rPr lang="en-US" b="1" dirty="0" smtClean="0"/>
              <a:t> </a:t>
            </a:r>
            <a:r>
              <a:rPr lang="en-US" b="1" dirty="0" err="1" smtClean="0"/>
              <a:t>সৃষ্টি</a:t>
            </a:r>
            <a:r>
              <a:rPr lang="bn-IN" b="1" dirty="0" smtClean="0"/>
              <a:t>তে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IN" b="1" dirty="0" smtClean="0"/>
              <a:t> </a:t>
            </a:r>
            <a:r>
              <a:rPr lang="en-US" b="1" dirty="0" err="1" smtClean="0"/>
              <a:t>খাদ্য</a:t>
            </a:r>
            <a:r>
              <a:rPr lang="en-US" b="1" dirty="0" smtClean="0"/>
              <a:t> </a:t>
            </a:r>
            <a:r>
              <a:rPr lang="en-US" b="1" dirty="0" err="1" smtClean="0"/>
              <a:t>পচন</a:t>
            </a:r>
            <a:r>
              <a:rPr lang="en-US" b="1" dirty="0" smtClean="0"/>
              <a:t> ও </a:t>
            </a:r>
            <a:r>
              <a:rPr lang="en-US" b="1" dirty="0" err="1" smtClean="0"/>
              <a:t>বিষাক্তকরণে</a:t>
            </a:r>
            <a:r>
              <a:rPr lang="bn-IN" b="1" dirty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 smtClean="0"/>
              <a:t>পানি</a:t>
            </a:r>
            <a:r>
              <a:rPr lang="en-US" b="1" dirty="0" smtClean="0"/>
              <a:t> </a:t>
            </a:r>
            <a:r>
              <a:rPr lang="en-US" b="1" dirty="0" err="1" smtClean="0"/>
              <a:t>দূষণে</a:t>
            </a:r>
            <a:r>
              <a:rPr lang="en-US" b="1" dirty="0" smtClean="0"/>
              <a:t> </a:t>
            </a:r>
            <a:endParaRPr lang="bn-IN" b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bn-IN" b="1" dirty="0"/>
              <a:t> </a:t>
            </a:r>
            <a:r>
              <a:rPr lang="en-US" b="1" dirty="0" err="1" smtClean="0"/>
              <a:t>মাটির</a:t>
            </a:r>
            <a:r>
              <a:rPr lang="en-US" b="1" dirty="0" smtClean="0"/>
              <a:t> </a:t>
            </a:r>
            <a:r>
              <a:rPr lang="en-US" b="1" dirty="0" err="1" smtClean="0"/>
              <a:t>উর্বরতা</a:t>
            </a:r>
            <a:r>
              <a:rPr lang="en-US" b="1" dirty="0" smtClean="0"/>
              <a:t> </a:t>
            </a:r>
            <a:r>
              <a:rPr lang="en-US" b="1" dirty="0" err="1" smtClean="0"/>
              <a:t>বিনষ্টকরণে</a:t>
            </a:r>
            <a:r>
              <a:rPr lang="bn-IN" b="1" dirty="0" smtClean="0"/>
              <a:t>। </a:t>
            </a:r>
            <a:endParaRPr lang="en-US" b="1" dirty="0" smtClean="0"/>
          </a:p>
          <a:p>
            <a:pPr marL="0" indent="0">
              <a:buFont typeface="Arial" pitchFamily="34" charset="0"/>
              <a:buNone/>
            </a:pP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42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467600" cy="1143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sz="6000" b="1" i="1" dirty="0" err="1" smtClean="0"/>
              <a:t>বাড়ির</a:t>
            </a:r>
            <a:r>
              <a:rPr lang="en-US" sz="6000" b="1" i="1" dirty="0" smtClean="0"/>
              <a:t> </a:t>
            </a:r>
            <a:r>
              <a:rPr lang="en-US" sz="6000" b="1" i="1" dirty="0" err="1" smtClean="0"/>
              <a:t>কাজ</a:t>
            </a:r>
            <a:endParaRPr lang="en-US" sz="60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bn-IN" sz="4400" dirty="0" smtClean="0"/>
          </a:p>
          <a:p>
            <a:r>
              <a:rPr lang="en-US" sz="4400" b="1" dirty="0" err="1" smtClean="0"/>
              <a:t>চিহ্নিত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চিত্রসহ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ব্যাকটেরিয়া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কোষের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গঠন</a:t>
            </a:r>
            <a:r>
              <a:rPr lang="en-US" sz="4400" b="1" dirty="0" smtClean="0"/>
              <a:t> অ</a:t>
            </a:r>
            <a:r>
              <a:rPr lang="bn-IN" sz="4400" b="1" dirty="0" smtClean="0">
                <a:latin typeface="SutonnyMJ"/>
              </a:rPr>
              <a:t>ঙ্ক</a:t>
            </a:r>
            <a:r>
              <a:rPr lang="en-US" sz="4400" b="1" dirty="0" smtClean="0"/>
              <a:t>ন </a:t>
            </a:r>
            <a:r>
              <a:rPr lang="en-US" sz="4400" b="1" dirty="0" err="1" smtClean="0"/>
              <a:t>কর</a:t>
            </a:r>
            <a:r>
              <a:rPr lang="en-US" sz="4400" b="1" dirty="0" smtClean="0"/>
              <a:t> ।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6086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b="1" i="1" dirty="0" err="1" smtClean="0"/>
              <a:t>বুক</a:t>
            </a:r>
            <a:r>
              <a:rPr lang="en-US" sz="7200" b="1" i="1" dirty="0" smtClean="0"/>
              <a:t> </a:t>
            </a:r>
            <a:r>
              <a:rPr lang="en-US" sz="7200" b="1" i="1" dirty="0" err="1" smtClean="0"/>
              <a:t>রেফারেন্স</a:t>
            </a:r>
            <a:endParaRPr lang="en-US" sz="7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       </a:t>
            </a:r>
            <a:endParaRPr lang="bn-IN" sz="4800" dirty="0" smtClean="0"/>
          </a:p>
          <a:p>
            <a:pPr marL="0" indent="0" algn="ctr">
              <a:buNone/>
            </a:pPr>
            <a:r>
              <a:rPr lang="en-US" sz="4800" b="1" i="1" dirty="0" smtClean="0"/>
              <a:t>ড. </a:t>
            </a:r>
            <a:r>
              <a:rPr lang="en-US" sz="4800" b="1" i="1" dirty="0" err="1" smtClean="0"/>
              <a:t>মোহাম্মদ</a:t>
            </a:r>
            <a:r>
              <a:rPr lang="en-US" sz="4800" b="1" i="1" dirty="0" smtClean="0"/>
              <a:t> </a:t>
            </a:r>
            <a:r>
              <a:rPr lang="en-US" sz="4800" b="1" i="1" dirty="0" err="1" smtClean="0"/>
              <a:t>আবুল</a:t>
            </a:r>
            <a:r>
              <a:rPr lang="en-US" sz="4800" b="1" i="1" dirty="0" smtClean="0"/>
              <a:t> </a:t>
            </a:r>
            <a:r>
              <a:rPr lang="en-US" sz="4800" b="1" i="1" dirty="0" err="1" smtClean="0"/>
              <a:t>হাসান</a:t>
            </a:r>
            <a:r>
              <a:rPr lang="bn-IN" sz="4800" b="1" i="1" dirty="0"/>
              <a:t> </a:t>
            </a:r>
            <a:r>
              <a:rPr lang="en-US" sz="4800" dirty="0" err="1" smtClean="0"/>
              <a:t>হাসান</a:t>
            </a:r>
            <a:r>
              <a:rPr lang="en-US" sz="4800" dirty="0" smtClean="0"/>
              <a:t> </a:t>
            </a:r>
            <a:r>
              <a:rPr lang="en-US" sz="4800" dirty="0" err="1" smtClean="0"/>
              <a:t>বুক</a:t>
            </a:r>
            <a:r>
              <a:rPr lang="en-US" sz="4800" dirty="0" smtClean="0"/>
              <a:t> </a:t>
            </a:r>
            <a:r>
              <a:rPr lang="en-US" sz="4800" dirty="0" err="1" smtClean="0"/>
              <a:t>হাউস,ঢাকা</a:t>
            </a:r>
            <a:r>
              <a:rPr lang="bn-IN" sz="4800" dirty="0" smtClean="0"/>
              <a:t>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2868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6600" b="1" i="1" dirty="0" err="1" smtClean="0"/>
              <a:t>পরবর্তী</a:t>
            </a:r>
            <a:r>
              <a:rPr lang="en-US" sz="6600" b="1" i="1" dirty="0" smtClean="0"/>
              <a:t> </a:t>
            </a:r>
            <a:r>
              <a:rPr lang="en-US" sz="6600" b="1" i="1" dirty="0" err="1" smtClean="0"/>
              <a:t>পাঠ</a:t>
            </a:r>
            <a:endParaRPr lang="en-US" sz="6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525963"/>
          </a:xfr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bn-IN" sz="5400" b="1" i="1" dirty="0" smtClean="0"/>
          </a:p>
          <a:p>
            <a:pPr marL="0" indent="0">
              <a:buNone/>
            </a:pPr>
            <a:r>
              <a:rPr lang="en-US" sz="5400" b="1" i="1" dirty="0" err="1" smtClean="0"/>
              <a:t>ব্যাকটেরিয়াজনিত</a:t>
            </a:r>
            <a:r>
              <a:rPr lang="en-US" sz="5400" b="1" i="1" dirty="0" smtClean="0"/>
              <a:t> </a:t>
            </a:r>
            <a:r>
              <a:rPr lang="en-US" sz="5400" b="1" i="1" dirty="0" err="1" smtClean="0"/>
              <a:t>রোগ</a:t>
            </a:r>
            <a:endParaRPr lang="en-US" sz="5400" b="1" i="1" dirty="0"/>
          </a:p>
        </p:txBody>
      </p:sp>
    </p:spTree>
    <p:extLst>
      <p:ext uri="{BB962C8B-B14F-4D97-AF65-F5344CB8AC3E}">
        <p14:creationId xmlns:p14="http://schemas.microsoft.com/office/powerpoint/2010/main" val="160065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65" y="304800"/>
            <a:ext cx="8341935" cy="624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534400" cy="6419460"/>
          </a:xfrm>
        </p:spPr>
        <p:txBody>
          <a:bodyPr>
            <a:normAutofit/>
          </a:bodyPr>
          <a:lstStyle/>
          <a:p>
            <a:r>
              <a:rPr lang="en-US" sz="8800" b="1" i="1" dirty="0" err="1" smtClean="0">
                <a:solidFill>
                  <a:srgbClr val="FFFF00"/>
                </a:solidFill>
              </a:rPr>
              <a:t>সবাইকে</a:t>
            </a:r>
            <a:r>
              <a:rPr lang="bn-IN" sz="8800" b="1" i="1" dirty="0" smtClean="0">
                <a:solidFill>
                  <a:srgbClr val="FFFF00"/>
                </a:solidFill>
              </a:rPr>
              <a:t>  </a:t>
            </a:r>
            <a:br>
              <a:rPr lang="bn-IN" sz="8800" b="1" i="1" dirty="0" smtClean="0">
                <a:solidFill>
                  <a:srgbClr val="FFFF00"/>
                </a:solidFill>
              </a:rPr>
            </a:br>
            <a:r>
              <a:rPr lang="bn-IN" sz="16600" b="1" i="1" dirty="0" smtClean="0">
                <a:solidFill>
                  <a:srgbClr val="FFC000"/>
                </a:solidFill>
              </a:rPr>
              <a:t>ধন্যবাদ </a:t>
            </a:r>
            <a:endParaRPr lang="en-US" sz="166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8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</TotalTime>
  <Words>333</Words>
  <Application>Microsoft Office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NikoshBAN</vt:lpstr>
      <vt:lpstr>SutonnyMJ</vt:lpstr>
      <vt:lpstr>Trebuchet MS</vt:lpstr>
      <vt:lpstr>Vrinda</vt:lpstr>
      <vt:lpstr>Wingdings</vt:lpstr>
      <vt:lpstr>Office Theme</vt:lpstr>
      <vt:lpstr>PowerPoint Presentation</vt:lpstr>
      <vt:lpstr>PowerPoint Presentation</vt:lpstr>
      <vt:lpstr> পাঠ পরিচিতি</vt:lpstr>
      <vt:lpstr>PowerPoint Presentation</vt:lpstr>
      <vt:lpstr>PowerPoint Presentation</vt:lpstr>
      <vt:lpstr> শিখনফল</vt:lpstr>
      <vt:lpstr> ব্যাকটেরিয়া কী ?</vt:lpstr>
      <vt:lpstr>PowerPoint Presentation</vt:lpstr>
      <vt:lpstr>দলগত কাজ</vt:lpstr>
      <vt:lpstr>ব্যাকটেরিয়ার অর্থনৈতিক গুরুত্ব</vt:lpstr>
      <vt:lpstr>PowerPoint Presentation</vt:lpstr>
      <vt:lpstr>বাড়ির কাজ</vt:lpstr>
      <vt:lpstr>বুক রেফারেন্স</vt:lpstr>
      <vt:lpstr>পরবর্তী পাঠ</vt:lpstr>
      <vt:lpstr>সবাইকে   ধন্যবাদ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</dc:title>
  <dc:creator>ismail - [2010]</dc:creator>
  <cp:lastModifiedBy>JJQBN72</cp:lastModifiedBy>
  <cp:revision>98</cp:revision>
  <dcterms:created xsi:type="dcterms:W3CDTF">2018-10-31T16:01:02Z</dcterms:created>
  <dcterms:modified xsi:type="dcterms:W3CDTF">2019-10-19T13:17:54Z</dcterms:modified>
</cp:coreProperties>
</file>