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6"/>
  </p:notesMasterIdLst>
  <p:sldIdLst>
    <p:sldId id="257" r:id="rId2"/>
    <p:sldId id="260" r:id="rId3"/>
    <p:sldId id="261" r:id="rId4"/>
    <p:sldId id="273" r:id="rId5"/>
    <p:sldId id="265" r:id="rId6"/>
    <p:sldId id="262" r:id="rId7"/>
    <p:sldId id="279" r:id="rId8"/>
    <p:sldId id="280" r:id="rId9"/>
    <p:sldId id="271" r:id="rId10"/>
    <p:sldId id="274" r:id="rId11"/>
    <p:sldId id="282" r:id="rId12"/>
    <p:sldId id="284" r:id="rId13"/>
    <p:sldId id="275" r:id="rId14"/>
    <p:sldId id="276" r:id="rId15"/>
  </p:sldIdLst>
  <p:sldSz cx="9906000" cy="6858000" type="A4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3366FF"/>
    <a:srgbClr val="712CAA"/>
    <a:srgbClr val="67A1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441" autoAdjust="0"/>
    <p:restoredTop sz="94660"/>
  </p:normalViewPr>
  <p:slideViewPr>
    <p:cSldViewPr>
      <p:cViewPr>
        <p:scale>
          <a:sx n="50" d="100"/>
          <a:sy n="50" d="100"/>
        </p:scale>
        <p:origin x="-1128" y="-5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FD886-7E36-4503-9C71-CF9D4C1A372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856F7-2EB8-4B4C-8E57-710003F06CF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এই পাঠ শেষে শিক্ষার্থী</a:t>
          </a:r>
          <a:r>
            <a:rPr lang="en-US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রা</a:t>
          </a:r>
          <a:r>
            <a:rPr lang="bn-IN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-</a:t>
          </a:r>
        </a:p>
      </dgm:t>
    </dgm:pt>
    <dgm:pt modelId="{E0614C97-8BE1-4FFD-AD3D-3A791598C976}" type="parTrans" cxnId="{559C47C8-AAA1-4624-8087-C81A30DC9189}">
      <dgm:prSet/>
      <dgm:spPr/>
      <dgm:t>
        <a:bodyPr/>
        <a:lstStyle/>
        <a:p>
          <a:endParaRPr lang="en-US"/>
        </a:p>
      </dgm:t>
    </dgm:pt>
    <dgm:pt modelId="{A14C8205-2CF8-4BC6-8700-1E5004784FDF}" type="sibTrans" cxnId="{559C47C8-AAA1-4624-8087-C81A30DC9189}">
      <dgm:prSet/>
      <dgm:spPr/>
      <dgm:t>
        <a:bodyPr/>
        <a:lstStyle/>
        <a:p>
          <a:endParaRPr lang="en-US"/>
        </a:p>
      </dgm:t>
    </dgm:pt>
    <dgm:pt modelId="{6A7F3962-B47A-40AD-94A5-A349D053219B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সালাতের পরিচয়  </a:t>
          </a:r>
          <a:r>
            <a:rPr lang="bn-IN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chemeClr val="accent2"/>
            </a:solidFill>
            <a:latin typeface="NikoshBAN" pitchFamily="2" charset="0"/>
            <a:cs typeface="NikoshBAN" pitchFamily="2" charset="0"/>
          </a:endParaRPr>
        </a:p>
      </dgm:t>
    </dgm:pt>
    <dgm:pt modelId="{296721BE-508D-44E3-9EBE-C2D9C214C1D5}" type="parTrans" cxnId="{B2E40594-3655-4616-AB0A-271D7DE325BB}">
      <dgm:prSet/>
      <dgm:spPr/>
      <dgm:t>
        <a:bodyPr/>
        <a:lstStyle/>
        <a:p>
          <a:endParaRPr lang="en-US"/>
        </a:p>
      </dgm:t>
    </dgm:pt>
    <dgm:pt modelId="{649D6C2E-C951-488F-827D-17D7A83EBECF}" type="sibTrans" cxnId="{B2E40594-3655-4616-AB0A-271D7DE325BB}">
      <dgm:prSet/>
      <dgm:spPr/>
      <dgm:t>
        <a:bodyPr/>
        <a:lstStyle/>
        <a:p>
          <a:endParaRPr lang="en-US"/>
        </a:p>
      </dgm:t>
    </dgm:pt>
    <dgm:pt modelId="{10F7162F-67B0-4863-9874-FEF26F13A687}">
      <dgm:prSet/>
      <dgm:spPr>
        <a:solidFill>
          <a:srgbClr val="712CAA"/>
        </a:solidFill>
      </dgm:spPr>
      <dgm:t>
        <a:bodyPr/>
        <a:lstStyle/>
        <a:p>
          <a:r>
            <a:rPr lang="en-US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সালাতের ধর্মীয় গুরুত্ব </a:t>
          </a:r>
          <a:r>
            <a:rPr lang="bn-IN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60E60E5A-43BE-4110-ADC8-4B67A4BEF8AB}" type="parTrans" cxnId="{F32B77BB-4CED-4B7D-AE2C-FB8C99C5F258}">
      <dgm:prSet/>
      <dgm:spPr/>
      <dgm:t>
        <a:bodyPr/>
        <a:lstStyle/>
        <a:p>
          <a:endParaRPr lang="en-US"/>
        </a:p>
      </dgm:t>
    </dgm:pt>
    <dgm:pt modelId="{E7CD2F5E-E8EE-440F-9388-F2BC25D01BBA}" type="sibTrans" cxnId="{F32B77BB-4CED-4B7D-AE2C-FB8C99C5F258}">
      <dgm:prSet/>
      <dgm:spPr/>
      <dgm:t>
        <a:bodyPr/>
        <a:lstStyle/>
        <a:p>
          <a:endParaRPr lang="en-US"/>
        </a:p>
      </dgm:t>
    </dgm:pt>
    <dgm:pt modelId="{D52C30FA-A3F4-4EA3-82A2-5C511CCB6B5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সালাতের সামাজিক গুরুত্ব </a:t>
          </a:r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A1B7D46-76BD-40E3-9A13-3F58B8F9EB89}" type="parTrans" cxnId="{7690D0C7-4DD0-4E61-960A-94033982F948}">
      <dgm:prSet/>
      <dgm:spPr/>
      <dgm:t>
        <a:bodyPr/>
        <a:lstStyle/>
        <a:p>
          <a:endParaRPr lang="en-US"/>
        </a:p>
      </dgm:t>
    </dgm:pt>
    <dgm:pt modelId="{50025B21-7796-405B-B0BE-804C8D370F26}" type="sibTrans" cxnId="{7690D0C7-4DD0-4E61-960A-94033982F948}">
      <dgm:prSet/>
      <dgm:spPr/>
      <dgm:t>
        <a:bodyPr/>
        <a:lstStyle/>
        <a:p>
          <a:endParaRPr lang="en-US"/>
        </a:p>
      </dgm:t>
    </dgm:pt>
    <dgm:pt modelId="{A8F7C633-973A-4AEF-88AF-5E9D75D18AC8}" type="pres">
      <dgm:prSet presAssocID="{E60FD886-7E36-4503-9C71-CF9D4C1A37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634CE6-CBED-4E3B-9900-3EEAEB9E744F}" type="pres">
      <dgm:prSet presAssocID="{D52C30FA-A3F4-4EA3-82A2-5C511CCB6B5E}" presName="boxAndChildren" presStyleCnt="0"/>
      <dgm:spPr/>
    </dgm:pt>
    <dgm:pt modelId="{F3812735-BE5C-4A69-89F1-EC3107387A46}" type="pres">
      <dgm:prSet presAssocID="{D52C30FA-A3F4-4EA3-82A2-5C511CCB6B5E}" presName="parentTextBox" presStyleLbl="node1" presStyleIdx="0" presStyleCnt="4"/>
      <dgm:spPr/>
      <dgm:t>
        <a:bodyPr/>
        <a:lstStyle/>
        <a:p>
          <a:endParaRPr lang="en-US"/>
        </a:p>
      </dgm:t>
    </dgm:pt>
    <dgm:pt modelId="{BEAF85D3-F6D0-4871-8CD6-7AE1EF57B35F}" type="pres">
      <dgm:prSet presAssocID="{E7CD2F5E-E8EE-440F-9388-F2BC25D01BBA}" presName="sp" presStyleCnt="0"/>
      <dgm:spPr/>
    </dgm:pt>
    <dgm:pt modelId="{D872B94E-4C81-4439-897C-3B48A631AB77}" type="pres">
      <dgm:prSet presAssocID="{10F7162F-67B0-4863-9874-FEF26F13A687}" presName="arrowAndChildren" presStyleCnt="0"/>
      <dgm:spPr/>
    </dgm:pt>
    <dgm:pt modelId="{483D667C-DD18-40DF-8D57-652FD723C1A2}" type="pres">
      <dgm:prSet presAssocID="{10F7162F-67B0-4863-9874-FEF26F13A687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A0C1C5E7-68F5-4963-80CD-FDB044F84380}" type="pres">
      <dgm:prSet presAssocID="{649D6C2E-C951-488F-827D-17D7A83EBECF}" presName="sp" presStyleCnt="0"/>
      <dgm:spPr/>
    </dgm:pt>
    <dgm:pt modelId="{2684F210-9924-47D1-B655-853CCD87FE2F}" type="pres">
      <dgm:prSet presAssocID="{6A7F3962-B47A-40AD-94A5-A349D053219B}" presName="arrowAndChildren" presStyleCnt="0"/>
      <dgm:spPr/>
    </dgm:pt>
    <dgm:pt modelId="{E182E115-0240-4624-B9F7-78712B26392E}" type="pres">
      <dgm:prSet presAssocID="{6A7F3962-B47A-40AD-94A5-A349D053219B}" presName="parentTextArrow" presStyleLbl="node1" presStyleIdx="2" presStyleCnt="4" custLinFactNeighborX="1154" custLinFactNeighborY="-5079"/>
      <dgm:spPr/>
      <dgm:t>
        <a:bodyPr/>
        <a:lstStyle/>
        <a:p>
          <a:endParaRPr lang="en-US"/>
        </a:p>
      </dgm:t>
    </dgm:pt>
    <dgm:pt modelId="{4FE37A3E-35A9-44CE-B3C5-6E17F7F99EF5}" type="pres">
      <dgm:prSet presAssocID="{A14C8205-2CF8-4BC6-8700-1E5004784FDF}" presName="sp" presStyleCnt="0"/>
      <dgm:spPr/>
    </dgm:pt>
    <dgm:pt modelId="{AB62984F-23EB-4BD9-AC9E-E7A7A3558533}" type="pres">
      <dgm:prSet presAssocID="{973856F7-2EB8-4B4C-8E57-710003F06CF3}" presName="arrowAndChildren" presStyleCnt="0"/>
      <dgm:spPr/>
    </dgm:pt>
    <dgm:pt modelId="{3C619360-FB21-4A9D-A3C9-3F3171ED6792}" type="pres">
      <dgm:prSet presAssocID="{973856F7-2EB8-4B4C-8E57-710003F06CF3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7938A34-00AC-43B2-B806-266EB536FB32}" type="presOf" srcId="{973856F7-2EB8-4B4C-8E57-710003F06CF3}" destId="{3C619360-FB21-4A9D-A3C9-3F3171ED6792}" srcOrd="0" destOrd="0" presId="urn:microsoft.com/office/officeart/2005/8/layout/process4"/>
    <dgm:cxn modelId="{097FA678-F539-411B-9745-2276EF9B5F1E}" type="presOf" srcId="{D52C30FA-A3F4-4EA3-82A2-5C511CCB6B5E}" destId="{F3812735-BE5C-4A69-89F1-EC3107387A46}" srcOrd="0" destOrd="0" presId="urn:microsoft.com/office/officeart/2005/8/layout/process4"/>
    <dgm:cxn modelId="{B2E40594-3655-4616-AB0A-271D7DE325BB}" srcId="{E60FD886-7E36-4503-9C71-CF9D4C1A3729}" destId="{6A7F3962-B47A-40AD-94A5-A349D053219B}" srcOrd="1" destOrd="0" parTransId="{296721BE-508D-44E3-9EBE-C2D9C214C1D5}" sibTransId="{649D6C2E-C951-488F-827D-17D7A83EBECF}"/>
    <dgm:cxn modelId="{C9CE1F9D-A16B-4C6D-808A-27E95A2E93F2}" type="presOf" srcId="{10F7162F-67B0-4863-9874-FEF26F13A687}" destId="{483D667C-DD18-40DF-8D57-652FD723C1A2}" srcOrd="0" destOrd="0" presId="urn:microsoft.com/office/officeart/2005/8/layout/process4"/>
    <dgm:cxn modelId="{468DD538-312D-409B-B36A-9E54A5AA27D9}" type="presOf" srcId="{6A7F3962-B47A-40AD-94A5-A349D053219B}" destId="{E182E115-0240-4624-B9F7-78712B26392E}" srcOrd="0" destOrd="0" presId="urn:microsoft.com/office/officeart/2005/8/layout/process4"/>
    <dgm:cxn modelId="{7690D0C7-4DD0-4E61-960A-94033982F948}" srcId="{E60FD886-7E36-4503-9C71-CF9D4C1A3729}" destId="{D52C30FA-A3F4-4EA3-82A2-5C511CCB6B5E}" srcOrd="3" destOrd="0" parTransId="{DA1B7D46-76BD-40E3-9A13-3F58B8F9EB89}" sibTransId="{50025B21-7796-405B-B0BE-804C8D370F26}"/>
    <dgm:cxn modelId="{24E88DBE-4A67-4D31-A37F-D29D50BCA0DE}" type="presOf" srcId="{E60FD886-7E36-4503-9C71-CF9D4C1A3729}" destId="{A8F7C633-973A-4AEF-88AF-5E9D75D18AC8}" srcOrd="0" destOrd="0" presId="urn:microsoft.com/office/officeart/2005/8/layout/process4"/>
    <dgm:cxn modelId="{F32B77BB-4CED-4B7D-AE2C-FB8C99C5F258}" srcId="{E60FD886-7E36-4503-9C71-CF9D4C1A3729}" destId="{10F7162F-67B0-4863-9874-FEF26F13A687}" srcOrd="2" destOrd="0" parTransId="{60E60E5A-43BE-4110-ADC8-4B67A4BEF8AB}" sibTransId="{E7CD2F5E-E8EE-440F-9388-F2BC25D01BBA}"/>
    <dgm:cxn modelId="{559C47C8-AAA1-4624-8087-C81A30DC9189}" srcId="{E60FD886-7E36-4503-9C71-CF9D4C1A3729}" destId="{973856F7-2EB8-4B4C-8E57-710003F06CF3}" srcOrd="0" destOrd="0" parTransId="{E0614C97-8BE1-4FFD-AD3D-3A791598C976}" sibTransId="{A14C8205-2CF8-4BC6-8700-1E5004784FDF}"/>
    <dgm:cxn modelId="{ED6221AD-11F4-47A9-AA3C-2DA64D2E0ADF}" type="presParOf" srcId="{A8F7C633-973A-4AEF-88AF-5E9D75D18AC8}" destId="{8B634CE6-CBED-4E3B-9900-3EEAEB9E744F}" srcOrd="0" destOrd="0" presId="urn:microsoft.com/office/officeart/2005/8/layout/process4"/>
    <dgm:cxn modelId="{803CE09E-DBBF-40C6-A369-668A655EA217}" type="presParOf" srcId="{8B634CE6-CBED-4E3B-9900-3EEAEB9E744F}" destId="{F3812735-BE5C-4A69-89F1-EC3107387A46}" srcOrd="0" destOrd="0" presId="urn:microsoft.com/office/officeart/2005/8/layout/process4"/>
    <dgm:cxn modelId="{6F82A07D-230A-4819-B8CE-AE2149E930F4}" type="presParOf" srcId="{A8F7C633-973A-4AEF-88AF-5E9D75D18AC8}" destId="{BEAF85D3-F6D0-4871-8CD6-7AE1EF57B35F}" srcOrd="1" destOrd="0" presId="urn:microsoft.com/office/officeart/2005/8/layout/process4"/>
    <dgm:cxn modelId="{9E2E5256-F985-480D-ABE0-8856A0CCDD63}" type="presParOf" srcId="{A8F7C633-973A-4AEF-88AF-5E9D75D18AC8}" destId="{D872B94E-4C81-4439-897C-3B48A631AB77}" srcOrd="2" destOrd="0" presId="urn:microsoft.com/office/officeart/2005/8/layout/process4"/>
    <dgm:cxn modelId="{B9615543-2C8E-4A65-BAF8-09182BC9D4C8}" type="presParOf" srcId="{D872B94E-4C81-4439-897C-3B48A631AB77}" destId="{483D667C-DD18-40DF-8D57-652FD723C1A2}" srcOrd="0" destOrd="0" presId="urn:microsoft.com/office/officeart/2005/8/layout/process4"/>
    <dgm:cxn modelId="{192068EC-56D4-4AC7-ADAD-55CFD067DA2C}" type="presParOf" srcId="{A8F7C633-973A-4AEF-88AF-5E9D75D18AC8}" destId="{A0C1C5E7-68F5-4963-80CD-FDB044F84380}" srcOrd="3" destOrd="0" presId="urn:microsoft.com/office/officeart/2005/8/layout/process4"/>
    <dgm:cxn modelId="{B8AE1B26-5F40-4EE9-BFAB-1C5929C1D14C}" type="presParOf" srcId="{A8F7C633-973A-4AEF-88AF-5E9D75D18AC8}" destId="{2684F210-9924-47D1-B655-853CCD87FE2F}" srcOrd="4" destOrd="0" presId="urn:microsoft.com/office/officeart/2005/8/layout/process4"/>
    <dgm:cxn modelId="{4EB435DB-6B5D-432D-93F1-8FF1C67B3B09}" type="presParOf" srcId="{2684F210-9924-47D1-B655-853CCD87FE2F}" destId="{E182E115-0240-4624-B9F7-78712B26392E}" srcOrd="0" destOrd="0" presId="urn:microsoft.com/office/officeart/2005/8/layout/process4"/>
    <dgm:cxn modelId="{49AC5085-7C86-4485-BE15-49F3D8C5FC0F}" type="presParOf" srcId="{A8F7C633-973A-4AEF-88AF-5E9D75D18AC8}" destId="{4FE37A3E-35A9-44CE-B3C5-6E17F7F99EF5}" srcOrd="5" destOrd="0" presId="urn:microsoft.com/office/officeart/2005/8/layout/process4"/>
    <dgm:cxn modelId="{E7010615-2D0D-4EF5-B8E0-5103A6A426EC}" type="presParOf" srcId="{A8F7C633-973A-4AEF-88AF-5E9D75D18AC8}" destId="{AB62984F-23EB-4BD9-AC9E-E7A7A3558533}" srcOrd="6" destOrd="0" presId="urn:microsoft.com/office/officeart/2005/8/layout/process4"/>
    <dgm:cxn modelId="{907B76D9-C3F4-4ECF-A4D1-3DD8481B7316}" type="presParOf" srcId="{AB62984F-23EB-4BD9-AC9E-E7A7A3558533}" destId="{3C619360-FB21-4A9D-A3C9-3F3171ED6792}" srcOrd="0" destOrd="0" presId="urn:microsoft.com/office/officeart/2005/8/layout/process4"/>
  </dgm:cxnLst>
  <dgm:bg>
    <a:solidFill>
      <a:srgbClr val="00206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D06D84-FD1D-45B2-B655-64D6D29F4B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A2216-C9CB-4469-AC83-038036D6630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3600" b="1" spc="300" baseline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শ্রেণির কাজ </a:t>
          </a:r>
        </a:p>
      </dgm:t>
    </dgm:pt>
    <dgm:pt modelId="{C74241E2-B742-4FD4-9627-B06BA4F982C8}" type="parTrans" cxnId="{5E0A91C2-FD15-4613-A281-C88B294B272E}">
      <dgm:prSet/>
      <dgm:spPr/>
      <dgm:t>
        <a:bodyPr/>
        <a:lstStyle/>
        <a:p>
          <a:endParaRPr lang="en-US"/>
        </a:p>
      </dgm:t>
    </dgm:pt>
    <dgm:pt modelId="{FC63BAB8-E98E-45E3-A135-924A50D54BDB}" type="sibTrans" cxnId="{5E0A91C2-FD15-4613-A281-C88B294B272E}">
      <dgm:prSet/>
      <dgm:spPr/>
      <dgm:t>
        <a:bodyPr/>
        <a:lstStyle/>
        <a:p>
          <a:endParaRPr lang="en-US"/>
        </a:p>
      </dgm:t>
    </dgm:pt>
    <dgm:pt modelId="{AEDDA7A5-E99C-48C2-9221-1F03BE002FEC}">
      <dgm:prSet/>
      <dgm:spPr>
        <a:solidFill>
          <a:srgbClr val="00FF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শিক্ষার্থীরা ( A থেকে T পর্যন্ত ) ২০টি দলে ভাগ হয়ে সালাতের ধর্মীয় এবং সামাজিক গুরুত্ব নিয়ে পরস্পরের মধ্যে আলোচনা কর।   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FCFDBD83-8838-4ED6-8681-E0B2ADF42E45}" type="parTrans" cxnId="{075E84B3-8AF3-4D28-A9BD-C80BB2294B6C}">
      <dgm:prSet/>
      <dgm:spPr/>
      <dgm:t>
        <a:bodyPr/>
        <a:lstStyle/>
        <a:p>
          <a:endParaRPr lang="en-US"/>
        </a:p>
      </dgm:t>
    </dgm:pt>
    <dgm:pt modelId="{054611AE-17BC-4059-9964-D2F9142B1E47}" type="sibTrans" cxnId="{075E84B3-8AF3-4D28-A9BD-C80BB2294B6C}">
      <dgm:prSet/>
      <dgm:spPr/>
      <dgm:t>
        <a:bodyPr/>
        <a:lstStyle/>
        <a:p>
          <a:endParaRPr lang="en-US"/>
        </a:p>
      </dgm:t>
    </dgm:pt>
    <dgm:pt modelId="{AC7A90E2-0679-4FF1-9207-EDF19E8A047A}" type="pres">
      <dgm:prSet presAssocID="{AED06D84-FD1D-45B2-B655-64D6D29F4B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887C6C-F9D0-4FF6-BA4A-A8B4AC35E354}" type="pres">
      <dgm:prSet presAssocID="{933A2216-C9CB-4469-AC83-038036D6630C}" presName="parentText" presStyleLbl="node1" presStyleIdx="0" presStyleCnt="2" custScaleX="91367" custScaleY="47926" custLinFactNeighborY="64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B3974-42E0-468D-BBE5-30BBED0D44EB}" type="pres">
      <dgm:prSet presAssocID="{FC63BAB8-E98E-45E3-A135-924A50D54BDB}" presName="spacer" presStyleCnt="0"/>
      <dgm:spPr/>
    </dgm:pt>
    <dgm:pt modelId="{036637DD-3A76-4648-A381-046FB8D86E70}" type="pres">
      <dgm:prSet presAssocID="{AEDDA7A5-E99C-48C2-9221-1F03BE002F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5E84B3-8AF3-4D28-A9BD-C80BB2294B6C}" srcId="{AED06D84-FD1D-45B2-B655-64D6D29F4B74}" destId="{AEDDA7A5-E99C-48C2-9221-1F03BE002FEC}" srcOrd="1" destOrd="0" parTransId="{FCFDBD83-8838-4ED6-8681-E0B2ADF42E45}" sibTransId="{054611AE-17BC-4059-9964-D2F9142B1E47}"/>
    <dgm:cxn modelId="{486BB7A5-BF26-4C1F-BD4D-020D83E1D484}" type="presOf" srcId="{933A2216-C9CB-4469-AC83-038036D6630C}" destId="{1F887C6C-F9D0-4FF6-BA4A-A8B4AC35E354}" srcOrd="0" destOrd="0" presId="urn:microsoft.com/office/officeart/2005/8/layout/vList2"/>
    <dgm:cxn modelId="{24983B5C-E2D5-4443-ADEC-B1F79627787D}" type="presOf" srcId="{AEDDA7A5-E99C-48C2-9221-1F03BE002FEC}" destId="{036637DD-3A76-4648-A381-046FB8D86E70}" srcOrd="0" destOrd="0" presId="urn:microsoft.com/office/officeart/2005/8/layout/vList2"/>
    <dgm:cxn modelId="{5E0A91C2-FD15-4613-A281-C88B294B272E}" srcId="{AED06D84-FD1D-45B2-B655-64D6D29F4B74}" destId="{933A2216-C9CB-4469-AC83-038036D6630C}" srcOrd="0" destOrd="0" parTransId="{C74241E2-B742-4FD4-9627-B06BA4F982C8}" sibTransId="{FC63BAB8-E98E-45E3-A135-924A50D54BDB}"/>
    <dgm:cxn modelId="{E41FFDFD-EC50-4A81-8858-C297473EFAE1}" type="presOf" srcId="{AED06D84-FD1D-45B2-B655-64D6D29F4B74}" destId="{AC7A90E2-0679-4FF1-9207-EDF19E8A047A}" srcOrd="0" destOrd="0" presId="urn:microsoft.com/office/officeart/2005/8/layout/vList2"/>
    <dgm:cxn modelId="{3D964B82-5F19-4FB8-9A49-AB63E367D92F}" type="presParOf" srcId="{AC7A90E2-0679-4FF1-9207-EDF19E8A047A}" destId="{1F887C6C-F9D0-4FF6-BA4A-A8B4AC35E354}" srcOrd="0" destOrd="0" presId="urn:microsoft.com/office/officeart/2005/8/layout/vList2"/>
    <dgm:cxn modelId="{CDC744F8-56ED-40F9-BE1A-85B6B1D24D3B}" type="presParOf" srcId="{AC7A90E2-0679-4FF1-9207-EDF19E8A047A}" destId="{878B3974-42E0-468D-BBE5-30BBED0D44EB}" srcOrd="1" destOrd="0" presId="urn:microsoft.com/office/officeart/2005/8/layout/vList2"/>
    <dgm:cxn modelId="{F2FF1C3D-AE77-496A-8773-BD56A02B4F29}" type="presParOf" srcId="{AC7A90E2-0679-4FF1-9207-EDF19E8A047A}" destId="{036637DD-3A76-4648-A381-046FB8D86E70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AEC293-1C6A-4AAC-8901-291293B75A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00B781-AA45-4A97-ABF7-018A03AAAB04}">
      <dgm:prSet custT="1"/>
      <dgm:spPr>
        <a:solidFill>
          <a:srgbClr val="00FF0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সালাতের ধর্মীয় গুরুত্ব সম্পর্কে ৫টি বাক্য বল।</a:t>
          </a:r>
        </a:p>
      </dgm:t>
    </dgm:pt>
    <dgm:pt modelId="{7F55BC3F-AC85-4550-83A8-AC538D47CD0C}" type="parTrans" cxnId="{577F1FE5-AFFE-4569-9417-D57EB062CA6E}">
      <dgm:prSet/>
      <dgm:spPr/>
      <dgm:t>
        <a:bodyPr/>
        <a:lstStyle/>
        <a:p>
          <a:endParaRPr lang="en-US" sz="2400" b="1"/>
        </a:p>
      </dgm:t>
    </dgm:pt>
    <dgm:pt modelId="{CA1D9C12-7D73-4884-9E6E-F6AD03E6BACE}" type="sibTrans" cxnId="{577F1FE5-AFFE-4569-9417-D57EB062CA6E}">
      <dgm:prSet/>
      <dgm:spPr/>
      <dgm:t>
        <a:bodyPr/>
        <a:lstStyle/>
        <a:p>
          <a:endParaRPr lang="en-US" sz="2400" b="1"/>
        </a:p>
      </dgm:t>
    </dgm:pt>
    <dgm:pt modelId="{317DC634-A02C-477E-8874-B67B168768B6}">
      <dgm:prSet custT="1"/>
      <dgm:spPr>
        <a:solidFill>
          <a:srgbClr val="00B05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সালাতের সামাজিক গুরুত্ব সম্পর্কে ৫টি বাক্য বল।</a:t>
          </a:r>
        </a:p>
      </dgm:t>
    </dgm:pt>
    <dgm:pt modelId="{D97B6C93-7F55-4256-BCD4-4D8EBB6B1C6F}" type="parTrans" cxnId="{68C59C17-AFDC-49A8-9578-17B4D9F855FE}">
      <dgm:prSet/>
      <dgm:spPr/>
      <dgm:t>
        <a:bodyPr/>
        <a:lstStyle/>
        <a:p>
          <a:endParaRPr lang="en-US" sz="2400" b="1"/>
        </a:p>
      </dgm:t>
    </dgm:pt>
    <dgm:pt modelId="{6258D3DC-307E-420B-BFFC-1B8FBCE13414}" type="sibTrans" cxnId="{68C59C17-AFDC-49A8-9578-17B4D9F855FE}">
      <dgm:prSet/>
      <dgm:spPr/>
      <dgm:t>
        <a:bodyPr/>
        <a:lstStyle/>
        <a:p>
          <a:endParaRPr lang="en-US" sz="2400" b="1"/>
        </a:p>
      </dgm:t>
    </dgm:pt>
    <dgm:pt modelId="{5EB29CF6-BD39-45F0-A4B0-87B52217E122}" type="pres">
      <dgm:prSet presAssocID="{64AEC293-1C6A-4AAC-8901-291293B75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2EA3A9-C47A-45C9-93E7-4E1D7C0BB129}" type="pres">
      <dgm:prSet presAssocID="{D300B781-AA45-4A97-ABF7-018A03AAAB04}" presName="parentText" presStyleLbl="node1" presStyleIdx="0" presStyleCnt="2" custScaleY="49974" custLinFactNeighborY="-7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7BCCE-29EC-4C14-AF83-843393EDC172}" type="pres">
      <dgm:prSet presAssocID="{CA1D9C12-7D73-4884-9E6E-F6AD03E6BACE}" presName="spacer" presStyleCnt="0"/>
      <dgm:spPr/>
    </dgm:pt>
    <dgm:pt modelId="{8944DA08-4A94-468F-A73A-2AA34F3A59CA}" type="pres">
      <dgm:prSet presAssocID="{317DC634-A02C-477E-8874-B67B168768B6}" presName="parentText" presStyleLbl="node1" presStyleIdx="1" presStyleCnt="2" custScaleY="51441" custLinFactNeighborY="7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A3039-AD50-4CE6-9E65-9600280433E6}" type="presOf" srcId="{317DC634-A02C-477E-8874-B67B168768B6}" destId="{8944DA08-4A94-468F-A73A-2AA34F3A59CA}" srcOrd="0" destOrd="0" presId="urn:microsoft.com/office/officeart/2005/8/layout/vList2"/>
    <dgm:cxn modelId="{577F1FE5-AFFE-4569-9417-D57EB062CA6E}" srcId="{64AEC293-1C6A-4AAC-8901-291293B75A2B}" destId="{D300B781-AA45-4A97-ABF7-018A03AAAB04}" srcOrd="0" destOrd="0" parTransId="{7F55BC3F-AC85-4550-83A8-AC538D47CD0C}" sibTransId="{CA1D9C12-7D73-4884-9E6E-F6AD03E6BACE}"/>
    <dgm:cxn modelId="{68C59C17-AFDC-49A8-9578-17B4D9F855FE}" srcId="{64AEC293-1C6A-4AAC-8901-291293B75A2B}" destId="{317DC634-A02C-477E-8874-B67B168768B6}" srcOrd="1" destOrd="0" parTransId="{D97B6C93-7F55-4256-BCD4-4D8EBB6B1C6F}" sibTransId="{6258D3DC-307E-420B-BFFC-1B8FBCE13414}"/>
    <dgm:cxn modelId="{7D95AB90-11E9-42C0-9AF2-DBAA6E99B061}" type="presOf" srcId="{D300B781-AA45-4A97-ABF7-018A03AAAB04}" destId="{132EA3A9-C47A-45C9-93E7-4E1D7C0BB129}" srcOrd="0" destOrd="0" presId="urn:microsoft.com/office/officeart/2005/8/layout/vList2"/>
    <dgm:cxn modelId="{0403FEF6-93E0-454A-95A1-F0DDD579245F}" type="presOf" srcId="{64AEC293-1C6A-4AAC-8901-291293B75A2B}" destId="{5EB29CF6-BD39-45F0-A4B0-87B52217E122}" srcOrd="0" destOrd="0" presId="urn:microsoft.com/office/officeart/2005/8/layout/vList2"/>
    <dgm:cxn modelId="{55707E62-EB66-4F9A-9B0C-F0FA0492DBC2}" type="presParOf" srcId="{5EB29CF6-BD39-45F0-A4B0-87B52217E122}" destId="{132EA3A9-C47A-45C9-93E7-4E1D7C0BB129}" srcOrd="0" destOrd="0" presId="urn:microsoft.com/office/officeart/2005/8/layout/vList2"/>
    <dgm:cxn modelId="{F77BE7AB-0EAA-4C27-96ED-9F8473C8554A}" type="presParOf" srcId="{5EB29CF6-BD39-45F0-A4B0-87B52217E122}" destId="{9C87BCCE-29EC-4C14-AF83-843393EDC172}" srcOrd="1" destOrd="0" presId="urn:microsoft.com/office/officeart/2005/8/layout/vList2"/>
    <dgm:cxn modelId="{C85908DC-C547-48CD-AA76-B508121258D4}" type="presParOf" srcId="{5EB29CF6-BD39-45F0-A4B0-87B52217E122}" destId="{8944DA08-4A94-468F-A73A-2AA34F3A59CA}" srcOrd="2" destOrd="0" presId="urn:microsoft.com/office/officeart/2005/8/layout/vList2"/>
  </dgm:cxnLst>
  <dgm:bg>
    <a:solidFill>
      <a:srgbClr val="C0000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CE9E7-67DF-4248-B800-08366C065EA3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1F51-4DA5-4F7E-A7C0-77FCFA31C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1F51-4DA5-4F7E-A7C0-77FCFA31CA4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প্রশ্নে ক্লিক করলে সঠিক উত্তর দেখা যাবে।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90600" y="4343400"/>
            <a:ext cx="84201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90600" y="2834640"/>
            <a:ext cx="84201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1463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63563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231365" y="1073888"/>
            <a:ext cx="4682314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05130" y="0"/>
            <a:ext cx="5974081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005422" y="1434070"/>
            <a:ext cx="4114800" cy="1287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438900" y="0"/>
            <a:ext cx="2971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438900" y="4267200"/>
            <a:ext cx="34671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438900" y="0"/>
            <a:ext cx="14859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444061" y="4246564"/>
            <a:ext cx="2264965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438900" y="4267200"/>
            <a:ext cx="17335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438900" y="1371600"/>
            <a:ext cx="34671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438900" y="1752600"/>
            <a:ext cx="34671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073150" y="4267200"/>
            <a:ext cx="5365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77850" y="4267200"/>
            <a:ext cx="57785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97393" y="2438400"/>
            <a:ext cx="61087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7393" y="2133600"/>
            <a:ext cx="61087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953000" y="4267200"/>
            <a:ext cx="14859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811" y="1351672"/>
            <a:ext cx="6194552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3423" y="402265"/>
            <a:ext cx="92125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11" y="512064"/>
            <a:ext cx="8836152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02499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45368" y="680477"/>
            <a:ext cx="2971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85821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516427" y="680477"/>
            <a:ext cx="990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2185" y="680477"/>
            <a:ext cx="3962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12064"/>
            <a:ext cx="89154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03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289" y="17705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960600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93" y="512064"/>
            <a:ext cx="84201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09750"/>
            <a:ext cx="4376870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09750"/>
            <a:ext cx="4378590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459037"/>
            <a:ext cx="437687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459037"/>
            <a:ext cx="4378590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106" y="680477"/>
            <a:ext cx="4953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247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606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62251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05119" y="680477"/>
            <a:ext cx="2971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45572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76179" y="680477"/>
            <a:ext cx="990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1936" y="680477"/>
            <a:ext cx="3962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73050"/>
            <a:ext cx="89154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435100"/>
            <a:ext cx="272415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435100"/>
            <a:ext cx="5943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8701" y="0"/>
            <a:ext cx="950976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93461" y="1885028"/>
            <a:ext cx="951450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229662" y="1213847"/>
            <a:ext cx="132763" cy="139172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90600" y="441252"/>
            <a:ext cx="74295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701" y="1893781"/>
            <a:ext cx="950976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90600" y="1150144"/>
            <a:ext cx="74295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394762" y="1366247"/>
            <a:ext cx="132763" cy="139172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018961" y="1469410"/>
            <a:ext cx="132763" cy="139172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6750" y="55499"/>
            <a:ext cx="2311400" cy="365125"/>
          </a:xfrm>
        </p:spPr>
        <p:txBody>
          <a:bodyPr/>
          <a:lstStyle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55499"/>
            <a:ext cx="602615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8150" y="55499"/>
            <a:ext cx="495300" cy="365125"/>
          </a:xfrm>
        </p:spPr>
        <p:txBody>
          <a:bodyPr/>
          <a:lstStyle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9624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76565" y="5047394"/>
            <a:ext cx="79248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76565" y="4796819"/>
            <a:ext cx="79248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6565" y="4637685"/>
            <a:ext cx="79248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6565" y="4542559"/>
            <a:ext cx="79248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5355" y="680477"/>
            <a:ext cx="4953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1496" y="680477"/>
            <a:ext cx="29718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0855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40249" y="680477"/>
            <a:ext cx="990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512064"/>
            <a:ext cx="84201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783560"/>
            <a:ext cx="84201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1675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3D4AA0-E254-4695-830C-9387CAA9EC71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416676"/>
            <a:ext cx="60261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328150" y="6416676"/>
            <a:ext cx="4953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0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57" y="457200"/>
            <a:ext cx="8920843" cy="594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143000"/>
            <a:ext cx="7543800" cy="434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13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36575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12CAA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>
              <a:solidFill>
                <a:srgbClr val="712CAA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1295400" y="685800"/>
            <a:ext cx="7315200" cy="3574629"/>
            <a:chOff x="1338308" y="1075881"/>
            <a:chExt cx="5867401" cy="1295400"/>
          </a:xfrm>
        </p:grpSpPr>
        <p:grpSp>
          <p:nvGrpSpPr>
            <p:cNvPr id="8" name="Group 9"/>
            <p:cNvGrpSpPr/>
            <p:nvPr/>
          </p:nvGrpSpPr>
          <p:grpSpPr>
            <a:xfrm>
              <a:off x="1338308" y="1075881"/>
              <a:ext cx="5867401" cy="1295400"/>
              <a:chOff x="1371600" y="1371600"/>
              <a:chExt cx="6453882" cy="1989517"/>
            </a:xfrm>
          </p:grpSpPr>
          <p:pic>
            <p:nvPicPr>
              <p:cNvPr id="10" name="Picture 3" descr="C:\Documents and Settings\Lab 47\My Documents\My Pictures\New Folder (2)\Teacher_4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80609" y="1447800"/>
                <a:ext cx="1074800" cy="1827160"/>
              </a:xfrm>
              <a:prstGeom prst="roundRect">
                <a:avLst>
                  <a:gd name="adj" fmla="val 8594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1210" y="1371600"/>
                <a:ext cx="2954272" cy="1989517"/>
              </a:xfrm>
              <a:prstGeom prst="roundRect">
                <a:avLst>
                  <a:gd name="adj" fmla="val 8594"/>
                </a:avLst>
              </a:prstGeom>
              <a:ln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1447800"/>
                <a:ext cx="2432810" cy="1725121"/>
              </a:xfrm>
              <a:prstGeom prst="roundRect">
                <a:avLst>
                  <a:gd name="adj" fmla="val 8594"/>
                </a:avLst>
              </a:prstGeom>
              <a:ln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</p:grpSp>
        <p:cxnSp>
          <p:nvCxnSpPr>
            <p:cNvPr id="9" name="Straight Connector 8"/>
            <p:cNvCxnSpPr/>
            <p:nvPr/>
          </p:nvCxnSpPr>
          <p:spPr>
            <a:xfrm>
              <a:off x="2379373" y="2362200"/>
              <a:ext cx="3411827" cy="908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3505200" y="101025"/>
            <a:ext cx="1741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609600" y="4724400"/>
          <a:ext cx="8610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4114"/>
            <a:ext cx="3352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12CAA"/>
                </a:solidFill>
                <a:latin typeface="NikoshBAN"/>
                <a:cs typeface="NikoshBAN" pitchFamily="2" charset="0"/>
              </a:rPr>
              <a:t>মূল্যায়ন  </a:t>
            </a:r>
            <a:endParaRPr lang="en-US" sz="4000" b="1" dirty="0">
              <a:solidFill>
                <a:srgbClr val="712CAA"/>
              </a:solidFill>
              <a:latin typeface="NikoshBAN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838200"/>
            <a:ext cx="35814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সালাত শব্দের অর্থ কী ?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16002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6764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1676400"/>
            <a:ext cx="533400" cy="4829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16764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বিরত থাকা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16764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সংকল্প করা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6710" y="1702183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দোয়া করা 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1" name="L-Shape 10"/>
          <p:cNvSpPr/>
          <p:nvPr/>
        </p:nvSpPr>
        <p:spPr>
          <a:xfrm rot="19343143">
            <a:off x="3162172" y="1477923"/>
            <a:ext cx="724507" cy="371171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31242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30480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3124200"/>
            <a:ext cx="533400" cy="457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31242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ফার্সি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আরবি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উর্দু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8" name="L-Shape 17"/>
          <p:cNvSpPr/>
          <p:nvPr/>
        </p:nvSpPr>
        <p:spPr>
          <a:xfrm rot="19343143">
            <a:off x="6576650" y="30348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24200" y="2286000"/>
            <a:ext cx="39624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২। সালাত কোন ধরনের শব্দ 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2200" y="3789402"/>
            <a:ext cx="57912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৩। দৈনিক কয়বার সালাত আদায় করা ফরজ ?</a:t>
            </a:r>
          </a:p>
        </p:txBody>
      </p:sp>
      <p:sp>
        <p:nvSpPr>
          <p:cNvPr id="21" name="Oval 20"/>
          <p:cNvSpPr/>
          <p:nvPr/>
        </p:nvSpPr>
        <p:spPr>
          <a:xfrm>
            <a:off x="228600" y="4572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572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৩ বার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76600" y="45720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4572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৪ বার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3200" y="4572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572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৫ বার 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7" name="L-Shape 26"/>
          <p:cNvSpPr/>
          <p:nvPr/>
        </p:nvSpPr>
        <p:spPr>
          <a:xfrm rot="19343143">
            <a:off x="6576650" y="44064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667000" y="5181600"/>
            <a:ext cx="44196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৪। সালাত ইসলামের কত তম স্তম্ভ ?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" y="6096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6096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দ্বিতীয়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52800" y="60198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60198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তৃতীয়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5600" y="60198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35" name="L-Shape 34"/>
          <p:cNvSpPr/>
          <p:nvPr/>
        </p:nvSpPr>
        <p:spPr>
          <a:xfrm rot="19343143">
            <a:off x="23451" y="60066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400" y="6096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 চতুর্থ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685800"/>
            <a:ext cx="54102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৫। ইমান ও কুফরের মধ্যে পার্থক্যকারী হলো- 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165061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6764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1524001"/>
            <a:ext cx="533400" cy="4829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16002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সাওম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1524001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সালাত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6710" y="1549784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যাকাত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1" name="L-Shape 10"/>
          <p:cNvSpPr/>
          <p:nvPr/>
        </p:nvSpPr>
        <p:spPr>
          <a:xfrm rot="19343143">
            <a:off x="6667371" y="1401723"/>
            <a:ext cx="724507" cy="371171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31242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30480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3124200"/>
            <a:ext cx="533400" cy="457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31242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সাতাশ গুণ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ত্রিশ গুণ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বিশ গুণ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8" name="L-Shape 17"/>
          <p:cNvSpPr/>
          <p:nvPr/>
        </p:nvSpPr>
        <p:spPr>
          <a:xfrm rot="19343143">
            <a:off x="175851" y="29586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3400" y="2362200"/>
            <a:ext cx="88392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৬। জামাআতে সালাত আদায় করলে কয় গুণ বেশি সাওয়াব পাওয়া যায়?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3789402"/>
            <a:ext cx="6934200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৭। কিয়ামতের দিন আল্লাহ তায়ালা সর্বপ্রথম হিসাব নিবেন-</a:t>
            </a:r>
          </a:p>
        </p:txBody>
      </p:sp>
      <p:sp>
        <p:nvSpPr>
          <p:cNvPr id="21" name="Oval 20"/>
          <p:cNvSpPr/>
          <p:nvPr/>
        </p:nvSpPr>
        <p:spPr>
          <a:xfrm>
            <a:off x="228600" y="4572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572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যাকাতের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76600" y="45720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4572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সাওমের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3200" y="4572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572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সালাতের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7" name="L-Shape 26"/>
          <p:cNvSpPr/>
          <p:nvPr/>
        </p:nvSpPr>
        <p:spPr>
          <a:xfrm rot="19343143">
            <a:off x="6576650" y="44064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57400" y="5313402"/>
            <a:ext cx="5715000" cy="498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৮। ইসলাম কয়টি স্তম্ভের উপর প্রতিষ্ঠিত ? 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" y="60960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6096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চারটি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52800" y="6019800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60198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পাঁচটি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5600" y="6019800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35" name="L-Shape 34"/>
          <p:cNvSpPr/>
          <p:nvPr/>
        </p:nvSpPr>
        <p:spPr>
          <a:xfrm rot="19343143">
            <a:off x="3223851" y="58542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400" y="6096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ছয়টি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04800" y="1498218"/>
            <a:ext cx="6096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3276600" y="1524001"/>
            <a:ext cx="533400" cy="533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8572499" cy="5791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95600" y="1447800"/>
            <a:ext cx="39885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13" name="Flowchart: Punched Tape 12"/>
          <p:cNvSpPr/>
          <p:nvPr/>
        </p:nvSpPr>
        <p:spPr>
          <a:xfrm>
            <a:off x="838200" y="3733800"/>
            <a:ext cx="8305800" cy="19812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rgbClr val="99FF33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i="1" dirty="0" smtClean="0">
                <a:solidFill>
                  <a:srgbClr val="99FF33"/>
                </a:solidFill>
                <a:latin typeface="NikoshBAN" pitchFamily="2" charset="0"/>
                <a:cs typeface="NikoshBAN" pitchFamily="2" charset="0"/>
              </a:rPr>
              <a:t>সালাত মানুষের গুনাহসমূহ দূর করে দেয়</a:t>
            </a:r>
            <a:r>
              <a:rPr lang="en-US" sz="3200" dirty="0" smtClean="0">
                <a:solidFill>
                  <a:srgbClr val="99FF33"/>
                </a:solidFill>
                <a:latin typeface="NikoshBAN" pitchFamily="2" charset="0"/>
                <a:cs typeface="NikoshBAN" pitchFamily="2" charset="0"/>
              </a:rPr>
              <a:t>’’-এ সম্পর্কে ১টি পূর্ণাঙ্গ হাদিস খাতায় লিখে আনবে।</a:t>
            </a:r>
            <a:endParaRPr lang="en-US" sz="3200" dirty="0">
              <a:solidFill>
                <a:srgbClr val="99FF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399" y="914400"/>
            <a:ext cx="9677401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 সবাইকে  </a:t>
            </a:r>
            <a:endParaRPr lang="en-US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91000" y="2514600"/>
            <a:ext cx="1371600" cy="1752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4267200"/>
            <a:ext cx="9677400" cy="144655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anchor="ctr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 হাফেজ।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9220200" cy="26776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 আবদুল আলীম</a:t>
            </a:r>
          </a:p>
          <a:p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চরকানাই বহুমুখী উচ্চ বিদ্যালয়</a:t>
            </a:r>
            <a:endParaRPr lang="en-US" sz="28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পটিয়া, চট্টগ্রাম।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নং-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০১৮৩৮-৯৩৭৭০৭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ই-মেইল: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abdulalimctg001@gmail.com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700" y="3886200"/>
            <a:ext cx="5778500" cy="181587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 নবম শ্রেণি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শাখা    : গ 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ইসলাম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নৈতিক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শিক্ষা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 মিনিট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2400"/>
            <a:ext cx="3124200" cy="830989"/>
          </a:xfrm>
          <a:prstGeom prst="rect">
            <a:avLst/>
          </a:prstGeom>
          <a:noFill/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bn-I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6" name="Picture 5" descr="received_1266235563457582.jpeg"/>
          <p:cNvPicPr>
            <a:picLocks noChangeAspect="1"/>
          </p:cNvPicPr>
          <p:nvPr/>
        </p:nvPicPr>
        <p:blipFill>
          <a:blip r:embed="rId3" cstate="print"/>
          <a:srcRect l="4651" t="3489" r="30239"/>
          <a:stretch>
            <a:fillRect/>
          </a:stretch>
        </p:blipFill>
        <p:spPr>
          <a:xfrm>
            <a:off x="7239000" y="1021492"/>
            <a:ext cx="2438400" cy="2636108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5181600"/>
            <a:ext cx="5594349" cy="1107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bn-IN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ছবি 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8" name="Picture 7" descr="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7930"/>
            <a:ext cx="4800600" cy="2705270"/>
          </a:xfrm>
          <a:prstGeom prst="rect">
            <a:avLst/>
          </a:prstGeom>
        </p:spPr>
      </p:pic>
      <p:pic>
        <p:nvPicPr>
          <p:cNvPr id="9" name="Picture 8" descr="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905375" cy="326430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00200" y="381000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কীসের ছবি ?</a:t>
            </a:r>
            <a:endParaRPr lang="bn-IN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922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তাহলে আমাদের আজকের পাঠের বিষয় হলো-</a:t>
            </a:r>
          </a:p>
        </p:txBody>
      </p:sp>
      <p:pic>
        <p:nvPicPr>
          <p:cNvPr id="6" name="Picture 5" descr="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43000"/>
            <a:ext cx="7848600" cy="51755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2133600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তৃতীয় অধ্যায় পাঠ-২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1" y="2660817"/>
            <a:ext cx="6096000" cy="221598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19200" y="533400"/>
          <a:ext cx="7620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9069"/>
            <a:ext cx="9753600" cy="767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জেনে রাখি-</a:t>
            </a:r>
          </a:p>
          <a:p>
            <a:endParaRPr lang="en-US" sz="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আরবি শব্দ।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সালাতের ফার্সি প্রতিশব্দ হলো নামায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সালাত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হলো শা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রীরি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বাদত।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শব্দের অর্থ </a:t>
            </a:r>
            <a:r>
              <a:rPr lang="bn-IN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দোয়া, ক্ষমা প্রার্থনা </a:t>
            </a:r>
            <a:r>
              <a:rPr lang="en-US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IN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রহমত</a:t>
            </a:r>
            <a:r>
              <a:rPr lang="en-US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কামনা</a:t>
            </a:r>
            <a:r>
              <a:rPr lang="en-US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7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যেহেতু সালাতের মাধ্যমে বান্দা প্রভূর নিকট দোয়া করে,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দয়া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 ক্ষমা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 থাকে তাই একে সালাত বলা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হয়।  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সালাত ইসলামের দ্বিতীয় রুকন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রাসুলুল্লাহ (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দ.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 বলেছেন- 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“কিয়ামতের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দিন সর্বপ্রথম</a:t>
            </a:r>
          </a:p>
          <a:p>
            <a:pPr algn="just"/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আল্লাহ তায়ালা সালাতের হিসাব নিবেন।” 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(তিরমিযি)</a:t>
            </a:r>
          </a:p>
          <a:p>
            <a:pPr algn="just"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ল্লাহ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তায়ালা</a:t>
            </a:r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বলেন- </a:t>
            </a:r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নিশ্চয় সালাত মানুষকে অশ্লীল ও খারাপ</a:t>
            </a:r>
          </a:p>
          <a:p>
            <a:pPr algn="just"/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কাজ থেকে বিরত রাখে।” 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(সূরা আল-আনকাবুত)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জামাআতে সালাত আদায় করলে একাকী সালাত আদায় করার </a:t>
            </a:r>
          </a:p>
          <a:p>
            <a:pPr algn="just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চেয়ে সাতাশ গুণ বেশি সাওয়াব পাওয়া যায়।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সালাত হলো ইমান ও কুফরের মধ্যে পার্থক্যকারী।</a:t>
            </a:r>
          </a:p>
          <a:p>
            <a:pPr algn="just"/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68069"/>
            <a:ext cx="5682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সালা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তের ধর্মীয় গুরুত্ব-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58419"/>
            <a:ext cx="9906000" cy="47089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একজন মুসলিমের দৈনন্দিন জীবনে সালাতের গুরুত্ব</a:t>
            </a:r>
          </a:p>
          <a:p>
            <a:pPr algn="just"/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অপরিসীম।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সালাত মানুষকে আল্লাহর নৈকট্য অর্জনে সহায়তা করে।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সালাতের মাধ্যমে বান্দা তার প্রভূর সান্নিধ্য লাভ করতে পারে।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সালাতের মাধ্যমে ইমান মজবুত হয়, আত্মা পরিশুদ্ধ হয়।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সালাত মানুষকে খুব সকালে ঘুম থেকে উঠতে অভ্যস্ত</a:t>
            </a:r>
          </a:p>
          <a:p>
            <a:pPr algn="just"/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করে তোলে, যা স্বাস্থের জন্য অত্যন্ত উপকারী।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সালাতের গুরুত্ব সম্পর্কে রাসুল (দ.) বলেছেন, </a:t>
            </a: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“যে ব্যক্তি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মনোযোগসহ সালাত আদায় করে, কিয়ামতের দিন ঐ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সালাত তার জন্য নুর হবে। </a:t>
            </a:r>
            <a:endParaRPr lang="bn-IN" sz="3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4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4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4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4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4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4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4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4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4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4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4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4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4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4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400" decel="100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4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4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400" decel="100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4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4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91869"/>
            <a:ext cx="6597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সালা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তের সামাজিক গুরুত্ব-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906000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পবিত্র কুরআনে বহুস্থানে সম্মিলিতভাবে সালাত আদায়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করার কথা বলা হয়েছে।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সালাতের কারণে দৈনিক পাঁচবার মুসলমানগণ একস্থানে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মিলিত হওয়ার সুযোগ পায়।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একে-অপরের খোঁজ-খবর নিতে পারে।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সুখে-দুঃখে একে অপরের সহযোগিতা করতে পারে। 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এতে তাদের মধ্যে সামাজিক বন্ধন আরও সুদৃঢ় হয়।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নামাযের সারিতে দাঁড়াতে গিয়ে উঁচু-নিচু কোনো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ভেদাভেদ থাকে না।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ফলে সালাত আদায়কারীদের মধ্যে সাম্য সৃষ্টি হয়।</a:t>
            </a:r>
          </a:p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সালাত আদায়ের মাধ্যমে মানুষ পারস্পরিক সকল মতপার্থক্য </a:t>
            </a:r>
          </a:p>
          <a:p>
            <a:pPr algn="just"/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ভুলে একসাথে কাজ করার শিক্ষা পায়।</a:t>
            </a:r>
          </a:p>
        </p:txBody>
      </p:sp>
      <p:pic>
        <p:nvPicPr>
          <p:cNvPr id="5" name="Picture 4" descr="C__Data_Users_DefApps_AppData_INTERNETEXPLORER_Temp_Saved Images_imagesLRBLAI2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4314825"/>
            <a:ext cx="1571625" cy="1044234"/>
          </a:xfrm>
          <a:prstGeom prst="rect">
            <a:avLst/>
          </a:prstGeom>
        </p:spPr>
      </p:pic>
      <p:pic>
        <p:nvPicPr>
          <p:cNvPr id="6" name="Picture 5" descr="C__Data_Users_DefApps_AppData_INTERNETEXPLORER_Temp_Saved Images_imagesLRBLAI2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2667000"/>
            <a:ext cx="1524000" cy="10125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85800" y="106680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1195</TotalTime>
  <Words>612</Words>
  <Application>Microsoft Office PowerPoint</Application>
  <PresentationFormat>A4 Paper (210x297 mm)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</dc:creator>
  <cp:lastModifiedBy>alimabdulctg</cp:lastModifiedBy>
  <cp:revision>746</cp:revision>
  <dcterms:created xsi:type="dcterms:W3CDTF">2019-06-18T05:59:09Z</dcterms:created>
  <dcterms:modified xsi:type="dcterms:W3CDTF">2019-10-22T10:50:45Z</dcterms:modified>
</cp:coreProperties>
</file>