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1"/>
  </p:notesMasterIdLst>
  <p:sldIdLst>
    <p:sldId id="321" r:id="rId2"/>
    <p:sldId id="300" r:id="rId3"/>
    <p:sldId id="299" r:id="rId4"/>
    <p:sldId id="278" r:id="rId5"/>
    <p:sldId id="264" r:id="rId6"/>
    <p:sldId id="284" r:id="rId7"/>
    <p:sldId id="318" r:id="rId8"/>
    <p:sldId id="317" r:id="rId9"/>
    <p:sldId id="304" r:id="rId10"/>
    <p:sldId id="315" r:id="rId11"/>
    <p:sldId id="313" r:id="rId12"/>
    <p:sldId id="314" r:id="rId13"/>
    <p:sldId id="310" r:id="rId14"/>
    <p:sldId id="316" r:id="rId15"/>
    <p:sldId id="309" r:id="rId16"/>
    <p:sldId id="268" r:id="rId17"/>
    <p:sldId id="288" r:id="rId18"/>
    <p:sldId id="266" r:id="rId19"/>
    <p:sldId id="30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5775" autoAdjust="0"/>
  </p:normalViewPr>
  <p:slideViewPr>
    <p:cSldViewPr>
      <p:cViewPr varScale="1">
        <p:scale>
          <a:sx n="81" d="100"/>
          <a:sy n="81" d="100"/>
        </p:scale>
        <p:origin x="108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4BD203-4AB5-4658-A17D-BA09A12E8D57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FBA06-131C-4859-9C39-A0BB73E6E7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23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/>
              <a:t>কন্টেন্টটি মান</a:t>
            </a:r>
            <a:r>
              <a:rPr lang="bn-BD" baseline="0"/>
              <a:t>সম্মত করার জন্য মতামত দিলে কৃতজ্ঞ থাকবো।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23431-008F-4482-9940-A6045B4F62F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000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/>
              <a:t>শিক্ষার্থী</a:t>
            </a:r>
            <a:r>
              <a:rPr lang="bn-BD" baseline="0" dirty="0"/>
              <a:t> শব্দগুলো খাতায় লিখে নিতে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6501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/>
              <a:t>বাড়ির কাজ শিক্ষার্থীকে</a:t>
            </a:r>
            <a:r>
              <a:rPr lang="bn-BD" baseline="0" dirty="0"/>
              <a:t> বুঝিয়ে দেয়া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898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/>
              <a:t>প্রশ্ন-উত্তরের</a:t>
            </a:r>
            <a:r>
              <a:rPr lang="bn-BD" baseline="0" dirty="0"/>
              <a:t> মাধ্যমে </a:t>
            </a:r>
            <a:r>
              <a:rPr lang="bn-BD" dirty="0"/>
              <a:t>পাঠ</a:t>
            </a:r>
            <a:r>
              <a:rPr lang="bn-BD" baseline="0" dirty="0"/>
              <a:t> শিরোনাম শিক্ষার্থীদের দ্বারা ঘোষনা করানো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940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/>
              <a:t>প্রশ্ন-</a:t>
            </a:r>
            <a:r>
              <a:rPr lang="bn-BD" baseline="0" dirty="0"/>
              <a:t>উত্তরের মাধ্যমে বিষয়টি সহজ করে শিক্ষার্থীকে বুঝানো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93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/>
              <a:t>প্রশ্ন-</a:t>
            </a:r>
            <a:r>
              <a:rPr lang="bn-BD" baseline="0" dirty="0"/>
              <a:t>উত্তরের মাধ্যমে বিষয়টি সহজ করে শিক্ষার্থীকে বুঝানো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83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/>
              <a:t>প্রশ্ন-</a:t>
            </a:r>
            <a:r>
              <a:rPr lang="bn-BD" baseline="0" dirty="0"/>
              <a:t>উত্তরের মাধ্যমে বিষয়টি সহজ করে শিক্ষার্থীকে বুঝানো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48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baseline="0" dirty="0">
                <a:latin typeface="NikoshBAN" pitchFamily="2" charset="0"/>
                <a:cs typeface="NikoshBAN" pitchFamily="2" charset="0"/>
              </a:rPr>
              <a:t>ছকটি পূরণে শিক্ষার্থীদের সহায়তা করা যেতে</a:t>
            </a:r>
            <a:r>
              <a:rPr lang="bn-BD" baseline="0" dirty="0"/>
              <a:t>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999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/>
              <a:t>শিক্ষার্থীদের</a:t>
            </a:r>
            <a:r>
              <a:rPr lang="bn-BD" baseline="0" dirty="0"/>
              <a:t> </a:t>
            </a:r>
            <a:r>
              <a:rPr lang="bn-BD" dirty="0"/>
              <a:t>এসিড</a:t>
            </a:r>
            <a:r>
              <a:rPr lang="bn-BD" baseline="0" dirty="0"/>
              <a:t>ের অপব্যবহার সর্ম্পকে সচেতন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314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/>
              <a:t>বৃত্তে ক্লিকের পুর্বেই শিক্ষার্থীর কাজ থেকে সম্ভাব্য উত্তর বের করে উত্তর মিলানো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52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প্রশ্নের</a:t>
            </a:r>
            <a:r>
              <a:rPr lang="bn-BD" baseline="0" dirty="0"/>
              <a:t> উত্তরে শিক্ষক শিক্ষার্থীকে সহায়তা করতে পারেন।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721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flipH="1">
            <a:off x="-76200" y="762000"/>
            <a:ext cx="9220200" cy="594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B20D0B-D02A-492A-9DBF-6560DE13CF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" y="0"/>
            <a:ext cx="9141031" cy="695696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3886155-EA43-4826-B0C6-46C76D201AB3}"/>
              </a:ext>
            </a:extLst>
          </p:cNvPr>
          <p:cNvSpPr/>
          <p:nvPr/>
        </p:nvSpPr>
        <p:spPr>
          <a:xfrm>
            <a:off x="2914334" y="2644170"/>
            <a:ext cx="331533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9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228600"/>
            <a:ext cx="7315200" cy="3810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Deflate">
              <a:avLst/>
            </a:prstTxWarp>
          </a:bodyPr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হাইড্রোক্লোরিক এসিডের কয়েকটি ব্যবহার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800600" y="3886200"/>
            <a:ext cx="4047067" cy="2362200"/>
            <a:chOff x="4876800" y="3886200"/>
            <a:chExt cx="4047067" cy="2362200"/>
          </a:xfrm>
        </p:grpSpPr>
        <p:sp>
          <p:nvSpPr>
            <p:cNvPr id="6" name="Rectangle 5"/>
            <p:cNvSpPr/>
            <p:nvPr/>
          </p:nvSpPr>
          <p:spPr>
            <a:xfrm>
              <a:off x="4953000" y="5867400"/>
              <a:ext cx="3970867" cy="3810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ঔষ</a:t>
              </a:r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ধ</a:t>
              </a:r>
              <a:r>
                <a:rPr lang="bn-BD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কোম্পানিতে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0" name="Picture 9" descr="images4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76800" y="3886200"/>
              <a:ext cx="4038600" cy="1971675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228600" y="3886200"/>
            <a:ext cx="3886200" cy="2286000"/>
            <a:chOff x="228600" y="3886200"/>
            <a:chExt cx="4038600" cy="2286000"/>
          </a:xfrm>
        </p:grpSpPr>
        <p:sp>
          <p:nvSpPr>
            <p:cNvPr id="5" name="Rectangle 4"/>
            <p:cNvSpPr/>
            <p:nvPr/>
          </p:nvSpPr>
          <p:spPr>
            <a:xfrm>
              <a:off x="228600" y="5791200"/>
              <a:ext cx="4038600" cy="3810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টয়লেট পরিষ্কারক হিসাবে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1" name="Picture 10" descr="Pedi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" y="3886200"/>
              <a:ext cx="4038600" cy="1905000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228600" y="914400"/>
            <a:ext cx="3962400" cy="2667000"/>
            <a:chOff x="228600" y="304800"/>
            <a:chExt cx="3962400" cy="2667000"/>
          </a:xfrm>
        </p:grpSpPr>
        <p:pic>
          <p:nvPicPr>
            <p:cNvPr id="8" name="Picture 7" descr="f4bd06afb6f66b9ee5904edbe328311d_XL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8600" y="304800"/>
              <a:ext cx="3962400" cy="22860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228600" y="2590800"/>
              <a:ext cx="3962400" cy="3810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ইস্পাত তৈরির কারখানায়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800600" y="914400"/>
            <a:ext cx="4038600" cy="2743200"/>
            <a:chOff x="4800600" y="304800"/>
            <a:chExt cx="4038600" cy="2743200"/>
          </a:xfrm>
        </p:grpSpPr>
        <p:pic>
          <p:nvPicPr>
            <p:cNvPr id="9" name="Picture 8" descr="2_54607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00600" y="304800"/>
              <a:ext cx="4038600" cy="23622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4800600" y="2667000"/>
              <a:ext cx="4038600" cy="3810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চামড়া শিল্পে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28600" y="914400"/>
            <a:ext cx="4038600" cy="2667000"/>
            <a:chOff x="228600" y="228600"/>
            <a:chExt cx="4038600" cy="2667000"/>
          </a:xfrm>
        </p:grpSpPr>
        <p:grpSp>
          <p:nvGrpSpPr>
            <p:cNvPr id="8" name="Group 7"/>
            <p:cNvGrpSpPr/>
            <p:nvPr/>
          </p:nvGrpSpPr>
          <p:grpSpPr>
            <a:xfrm>
              <a:off x="228600" y="228600"/>
              <a:ext cx="4038600" cy="2286000"/>
              <a:chOff x="2133600" y="1981200"/>
              <a:chExt cx="3200400" cy="3200400"/>
            </a:xfrm>
          </p:grpSpPr>
          <p:pic>
            <p:nvPicPr>
              <p:cNvPr id="4" name="Picture 3" descr="images90.jpg"/>
              <p:cNvPicPr>
                <a:picLocks noChangeAspect="1"/>
              </p:cNvPicPr>
              <p:nvPr/>
            </p:nvPicPr>
            <p:blipFill>
              <a:blip r:embed="rId2"/>
              <a:srcRect l="15610" t="19512" r="18049" b="5691"/>
              <a:stretch>
                <a:fillRect/>
              </a:stretch>
            </p:blipFill>
            <p:spPr>
              <a:xfrm>
                <a:off x="3733800" y="3581400"/>
                <a:ext cx="1600200" cy="1600200"/>
              </a:xfrm>
              <a:prstGeom prst="rect">
                <a:avLst/>
              </a:prstGeom>
            </p:spPr>
          </p:pic>
          <p:pic>
            <p:nvPicPr>
              <p:cNvPr id="5" name="Picture 4" descr="8901030455018.jpg"/>
              <p:cNvPicPr>
                <a:picLocks noChangeAspect="1"/>
              </p:cNvPicPr>
              <p:nvPr/>
            </p:nvPicPr>
            <p:blipFill>
              <a:blip r:embed="rId3"/>
              <a:srcRect l="16000" t="12800" r="16800" b="7200"/>
              <a:stretch>
                <a:fillRect/>
              </a:stretch>
            </p:blipFill>
            <p:spPr>
              <a:xfrm>
                <a:off x="2133600" y="1981200"/>
                <a:ext cx="1600200" cy="1600200"/>
              </a:xfrm>
              <a:prstGeom prst="rect">
                <a:avLst/>
              </a:prstGeom>
            </p:spPr>
          </p:pic>
          <p:pic>
            <p:nvPicPr>
              <p:cNvPr id="6" name="Picture 5" descr="images (2).jpg"/>
              <p:cNvPicPr>
                <a:picLocks noChangeAspect="1"/>
              </p:cNvPicPr>
              <p:nvPr/>
            </p:nvPicPr>
            <p:blipFill>
              <a:blip r:embed="rId4"/>
              <a:srcRect l="23333" t="8000" r="26667" b="8000"/>
              <a:stretch>
                <a:fillRect/>
              </a:stretch>
            </p:blipFill>
            <p:spPr>
              <a:xfrm>
                <a:off x="2133600" y="3581400"/>
                <a:ext cx="1600200" cy="1600200"/>
              </a:xfrm>
              <a:prstGeom prst="rect">
                <a:avLst/>
              </a:prstGeom>
            </p:spPr>
          </p:pic>
          <p:pic>
            <p:nvPicPr>
              <p:cNvPr id="7" name="Picture 6" descr="surf-surf-excel-quickwash-200-g-1.png"/>
              <p:cNvPicPr>
                <a:picLocks noChangeAspect="1"/>
              </p:cNvPicPr>
              <p:nvPr/>
            </p:nvPicPr>
            <p:blipFill>
              <a:blip r:embed="rId5"/>
              <a:srcRect l="16667" t="19444" r="16666" b="5555"/>
              <a:stretch>
                <a:fillRect/>
              </a:stretch>
            </p:blipFill>
            <p:spPr>
              <a:xfrm>
                <a:off x="3733800" y="1981200"/>
                <a:ext cx="1600200" cy="1600200"/>
              </a:xfrm>
              <a:prstGeom prst="rect">
                <a:avLst/>
              </a:prstGeom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228600" y="2514600"/>
              <a:ext cx="4038600" cy="3810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ডিটারজেন্ট তৈরিতে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6096000" y="4724400"/>
            <a:ext cx="16002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876800" y="990600"/>
            <a:ext cx="4267200" cy="2667000"/>
            <a:chOff x="4876800" y="228600"/>
            <a:chExt cx="4267200" cy="2667000"/>
          </a:xfrm>
        </p:grpSpPr>
        <p:pic>
          <p:nvPicPr>
            <p:cNvPr id="15" name="Picture 14" descr="car-battery-2.jpg"/>
            <p:cNvPicPr>
              <a:picLocks noChangeAspect="1"/>
            </p:cNvPicPr>
            <p:nvPr/>
          </p:nvPicPr>
          <p:blipFill>
            <a:blip r:embed="rId6"/>
            <a:srcRect l="5199" t="6383" r="5125"/>
            <a:stretch>
              <a:fillRect/>
            </a:stretch>
          </p:blipFill>
          <p:spPr>
            <a:xfrm>
              <a:off x="4876800" y="228600"/>
              <a:ext cx="4267200" cy="236220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5105400" y="2514600"/>
              <a:ext cx="3810000" cy="3810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ব্যাটারিতে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1066800" y="304800"/>
            <a:ext cx="7162800" cy="381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prstTxWarp prst="textDoubleWave1">
              <a:avLst/>
            </a:prstTxWarp>
          </a:bodyPr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সালফিউরিক এসিডের কয়েকটি ব্যবহার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181600" y="3886200"/>
            <a:ext cx="3667125" cy="2438400"/>
            <a:chOff x="5181600" y="3886200"/>
            <a:chExt cx="3667125" cy="2438400"/>
          </a:xfrm>
        </p:grpSpPr>
        <p:pic>
          <p:nvPicPr>
            <p:cNvPr id="17" name="Picture 16" descr="kit_28483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81600" y="3886200"/>
              <a:ext cx="3667125" cy="205740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5181600" y="5943600"/>
              <a:ext cx="3657600" cy="3810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কীটনাশক হিসাবে  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81000" y="3886200"/>
            <a:ext cx="3886200" cy="2590800"/>
            <a:chOff x="381000" y="3886200"/>
            <a:chExt cx="3886200" cy="2590800"/>
          </a:xfrm>
        </p:grpSpPr>
        <p:pic>
          <p:nvPicPr>
            <p:cNvPr id="19" name="Picture 18" descr="k0ro9f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1000" y="3886200"/>
              <a:ext cx="3886200" cy="22098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381000" y="6096000"/>
              <a:ext cx="3886200" cy="3810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রং তৈরিতে  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85800" y="304800"/>
            <a:ext cx="7696200" cy="4572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prstTxWarp prst="textCascadeUp">
              <a:avLst/>
            </a:prstTxWarp>
          </a:bodyPr>
          <a:lstStyle/>
          <a:p>
            <a:pPr algn="ctr"/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নাইট্রিক এসিডের কয়েকটি ব্যবহার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28600" y="990600"/>
            <a:ext cx="3962400" cy="2514600"/>
            <a:chOff x="228600" y="304800"/>
            <a:chExt cx="3962400" cy="2514600"/>
          </a:xfrm>
        </p:grpSpPr>
        <p:pic>
          <p:nvPicPr>
            <p:cNvPr id="9" name="Picture 8" descr="sarisabari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" y="304800"/>
              <a:ext cx="3962400" cy="21463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7" name="Rectangle 6"/>
            <p:cNvSpPr/>
            <p:nvPr/>
          </p:nvSpPr>
          <p:spPr>
            <a:xfrm>
              <a:off x="228600" y="2438400"/>
              <a:ext cx="3962400" cy="3810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সার কারখানায়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029200" y="990600"/>
            <a:ext cx="3886200" cy="2590800"/>
            <a:chOff x="5029200" y="304800"/>
            <a:chExt cx="3886200" cy="2590800"/>
          </a:xfrm>
        </p:grpSpPr>
        <p:pic>
          <p:nvPicPr>
            <p:cNvPr id="10" name="Picture 9" descr="images7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29200" y="304800"/>
              <a:ext cx="3886200" cy="22098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5029200" y="2514600"/>
              <a:ext cx="3886200" cy="3810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রকেটের জ্বালানির সাথে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04800" y="3733800"/>
            <a:ext cx="3962400" cy="2667000"/>
            <a:chOff x="304800" y="3733800"/>
            <a:chExt cx="3962400" cy="2667000"/>
          </a:xfrm>
        </p:grpSpPr>
        <p:pic>
          <p:nvPicPr>
            <p:cNvPr id="12" name="Picture 11" descr="celuk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4800" y="3733800"/>
              <a:ext cx="3962400" cy="2286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304800" y="6019800"/>
              <a:ext cx="3962400" cy="3810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সোনার গহনা তৈরিতে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029200" y="3733800"/>
            <a:ext cx="3886200" cy="2590800"/>
            <a:chOff x="5029200" y="3733800"/>
            <a:chExt cx="3886200" cy="2590800"/>
          </a:xfrm>
        </p:grpSpPr>
        <p:pic>
          <p:nvPicPr>
            <p:cNvPr id="14" name="Picture 13" descr="image_1446_178800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29200" y="3733800"/>
              <a:ext cx="3886200" cy="220980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5029200" y="5943600"/>
              <a:ext cx="3886200" cy="3810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বিস্ফোরক তৈরিতে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3285067" y="152400"/>
            <a:ext cx="2980267" cy="381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3400" y="685800"/>
            <a:ext cx="7162800" cy="381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ছকটি পূরণ কর (একজন চকবোর্ডে লিখবে, অন্যরা সহায়তা করবে)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685800" y="1397000"/>
          <a:ext cx="78486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1800" dirty="0">
                          <a:latin typeface="NikoshBAN" pitchFamily="2" charset="0"/>
                          <a:cs typeface="NikoshBAN" pitchFamily="2" charset="0"/>
                        </a:rPr>
                        <a:t>এসিডের</a:t>
                      </a:r>
                      <a:r>
                        <a:rPr lang="bn-BD" sz="18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1800" dirty="0">
                          <a:latin typeface="NikoshBAN" pitchFamily="2" charset="0"/>
                          <a:cs typeface="NikoshBAN" pitchFamily="2" charset="0"/>
                        </a:rPr>
                        <a:t>নাম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800" dirty="0">
                          <a:latin typeface="NikoshBAN" pitchFamily="2" charset="0"/>
                          <a:cs typeface="NikoshBAN" pitchFamily="2" charset="0"/>
                        </a:rPr>
                        <a:t>রাসায়নিক সংকেত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800" dirty="0">
                          <a:latin typeface="NikoshBAN" pitchFamily="2" charset="0"/>
                          <a:cs typeface="NikoshBAN" pitchFamily="2" charset="0"/>
                        </a:rPr>
                        <a:t>ব্যবহার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800" dirty="0">
                          <a:latin typeface="NikoshBAN" pitchFamily="2" charset="0"/>
                          <a:cs typeface="NikoshBAN" pitchFamily="2" charset="0"/>
                        </a:rPr>
                        <a:t>১।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800" dirty="0">
                          <a:latin typeface="NikoshBAN" pitchFamily="2" charset="0"/>
                          <a:cs typeface="NikoshBAN" pitchFamily="2" charset="0"/>
                        </a:rPr>
                        <a:t>২।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800" dirty="0">
                          <a:latin typeface="NikoshBAN" pitchFamily="2" charset="0"/>
                          <a:cs typeface="NikoshBAN" pitchFamily="2" charset="0"/>
                        </a:rPr>
                        <a:t>৩।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800" dirty="0">
                          <a:latin typeface="NikoshBAN" pitchFamily="2" charset="0"/>
                          <a:cs typeface="NikoshBAN" pitchFamily="2" charset="0"/>
                        </a:rPr>
                        <a:t>৪।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800" dirty="0">
                          <a:latin typeface="NikoshBAN" pitchFamily="2" charset="0"/>
                          <a:cs typeface="NikoshBAN" pitchFamily="2" charset="0"/>
                        </a:rPr>
                        <a:t>১।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>
                          <a:latin typeface="NikoshBAN" pitchFamily="2" charset="0"/>
                          <a:cs typeface="NikoshBAN" pitchFamily="2" charset="0"/>
                        </a:rPr>
                        <a:t>২।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>
                          <a:latin typeface="NikoshBAN" pitchFamily="2" charset="0"/>
                          <a:cs typeface="NikoshBAN" pitchFamily="2" charset="0"/>
                        </a:rPr>
                        <a:t>৩।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>
                          <a:latin typeface="NikoshBAN" pitchFamily="2" charset="0"/>
                          <a:cs typeface="NikoshBAN" pitchFamily="2" charset="0"/>
                        </a:rPr>
                        <a:t>৪।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800" dirty="0">
                          <a:latin typeface="NikoshBAN" pitchFamily="2" charset="0"/>
                          <a:cs typeface="NikoshBAN" pitchFamily="2" charset="0"/>
                        </a:rPr>
                        <a:t>১।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>
                          <a:latin typeface="NikoshBAN" pitchFamily="2" charset="0"/>
                          <a:cs typeface="NikoshBAN" pitchFamily="2" charset="0"/>
                        </a:rPr>
                        <a:t>২।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>
                          <a:latin typeface="NikoshBAN" pitchFamily="2" charset="0"/>
                          <a:cs typeface="NikoshBAN" pitchFamily="2" charset="0"/>
                        </a:rPr>
                        <a:t>৩।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>
                          <a:latin typeface="NikoshBAN" pitchFamily="2" charset="0"/>
                          <a:cs typeface="NikoshBAN" pitchFamily="2" charset="0"/>
                        </a:rPr>
                        <a:t>৪।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2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534400" cy="5334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prstTxWarp prst="textDeflate">
              <a:avLst/>
            </a:prstTxWarp>
          </a:bodyPr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দুষ্ট লোকের এসিড ছোড়ার শাস্তি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28600" y="990600"/>
            <a:ext cx="3657600" cy="2819400"/>
            <a:chOff x="228600" y="304800"/>
            <a:chExt cx="4038600" cy="2590800"/>
          </a:xfrm>
        </p:grpSpPr>
        <p:pic>
          <p:nvPicPr>
            <p:cNvPr id="7" name="Picture 6" descr="141514297193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" y="304800"/>
              <a:ext cx="4038600" cy="23622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28600" y="2514600"/>
              <a:ext cx="4038600" cy="3810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দুষ্ট লোক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257800" y="990600"/>
            <a:ext cx="3505201" cy="2819401"/>
            <a:chOff x="4724400" y="304799"/>
            <a:chExt cx="4038601" cy="2667001"/>
          </a:xfrm>
        </p:grpSpPr>
        <p:pic>
          <p:nvPicPr>
            <p:cNvPr id="4" name="Picture 3" descr="KHOKSA 14 - 09 - 2013 ASID 1.jpg"/>
            <p:cNvPicPr>
              <a:picLocks noChangeAspect="1"/>
            </p:cNvPicPr>
            <p:nvPr/>
          </p:nvPicPr>
          <p:blipFill>
            <a:blip r:embed="rId4"/>
            <a:srcRect r="28439"/>
            <a:stretch>
              <a:fillRect/>
            </a:stretch>
          </p:blipFill>
          <p:spPr>
            <a:xfrm rot="5400000">
              <a:off x="5596270" y="-567070"/>
              <a:ext cx="2294861" cy="40386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4724400" y="2590800"/>
              <a:ext cx="3962400" cy="3810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এসিড আক্রান্ত ব্যক্তি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81000" y="4114800"/>
            <a:ext cx="3505200" cy="2286000"/>
            <a:chOff x="228600" y="3886200"/>
            <a:chExt cx="4038600" cy="2514600"/>
          </a:xfrm>
        </p:grpSpPr>
        <p:pic>
          <p:nvPicPr>
            <p:cNvPr id="5" name="Picture 4" descr="29943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8600" y="3886200"/>
              <a:ext cx="4038600" cy="213360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28600" y="6019800"/>
              <a:ext cx="4038600" cy="3810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প্রতিবাদ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257800" y="4114800"/>
            <a:ext cx="3524250" cy="2209800"/>
            <a:chOff x="4800600" y="3929062"/>
            <a:chExt cx="4057650" cy="2471738"/>
          </a:xfrm>
        </p:grpSpPr>
        <p:pic>
          <p:nvPicPr>
            <p:cNvPr id="3" name="Picture 2" descr="2_49241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00600" y="3929062"/>
              <a:ext cx="4057650" cy="2090738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4800600" y="6019800"/>
              <a:ext cx="3962400" cy="3810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শাস্তি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6934200" y="1864659"/>
            <a:ext cx="19219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Mg(OH)</a:t>
            </a:r>
            <a:r>
              <a:rPr lang="en-US" baseline="-16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bn-BD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3886200" y="5943600"/>
            <a:ext cx="270933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3886200" y="5943600"/>
            <a:ext cx="304801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904999" y="990600"/>
            <a:ext cx="6781803" cy="5334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লাইম ওয়াটারের সংকেত কোনটি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381000" y="914400"/>
            <a:ext cx="1371600" cy="685800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5491" tIns="52746" rIns="105491" bIns="52746"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প্রশ্নঃ ১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733800" y="1905000"/>
            <a:ext cx="304799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ultiply 20"/>
          <p:cNvSpPr/>
          <p:nvPr/>
        </p:nvSpPr>
        <p:spPr>
          <a:xfrm>
            <a:off x="5562600" y="1828800"/>
            <a:ext cx="372783" cy="45944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00800" y="1905000"/>
            <a:ext cx="304801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y 22"/>
          <p:cNvSpPr/>
          <p:nvPr/>
        </p:nvSpPr>
        <p:spPr>
          <a:xfrm>
            <a:off x="8458200" y="1828800"/>
            <a:ext cx="381000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400800" y="2590800"/>
            <a:ext cx="270933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alf Frame 24"/>
          <p:cNvSpPr/>
          <p:nvPr/>
        </p:nvSpPr>
        <p:spPr>
          <a:xfrm rot="14014148">
            <a:off x="8482236" y="2402742"/>
            <a:ext cx="178156" cy="528515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733800" y="2590800"/>
            <a:ext cx="304801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ultiply 26"/>
          <p:cNvSpPr/>
          <p:nvPr/>
        </p:nvSpPr>
        <p:spPr>
          <a:xfrm>
            <a:off x="5638800" y="2514600"/>
            <a:ext cx="338667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457200" y="2057401"/>
            <a:ext cx="3276600" cy="6858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 জানতে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বৃত্তে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191001" y="1864659"/>
            <a:ext cx="1828800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CaO</a:t>
            </a: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4250267" y="2514600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Ca(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OCl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6917267" y="2555689"/>
            <a:ext cx="19219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Ca(OH)</a:t>
            </a:r>
            <a:r>
              <a:rPr lang="en-US" sz="2000" baseline="-16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400799" y="2590800"/>
            <a:ext cx="304801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081867" y="304800"/>
            <a:ext cx="2844800" cy="381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981200" y="3276600"/>
            <a:ext cx="6781803" cy="16764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HCl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 </a:t>
            </a:r>
            <a:r>
              <a:rPr lang="bn-BD" sz="20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রাসায়নিক যৌগটি</a:t>
            </a:r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-</a:t>
            </a:r>
          </a:p>
          <a:p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খাওয়ার উপযোগী।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ii. </a:t>
            </a:r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খাদ্যদ্রব্য হজমে সাহায্য করে। </a:t>
            </a:r>
          </a:p>
          <a:p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ঔষধ, চামড়া শিল্পে ব্যবহৃত হয়।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8" name="Right Arrow 37"/>
          <p:cNvSpPr/>
          <p:nvPr/>
        </p:nvSpPr>
        <p:spPr>
          <a:xfrm>
            <a:off x="457201" y="3429000"/>
            <a:ext cx="1371600" cy="68580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5491" tIns="52746" rIns="105491" bIns="52746"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প্রশ্নঃ ২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ight Arrow 42"/>
          <p:cNvSpPr/>
          <p:nvPr/>
        </p:nvSpPr>
        <p:spPr>
          <a:xfrm>
            <a:off x="533400" y="5334000"/>
            <a:ext cx="3276600" cy="6858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 জানতে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বৃত্তে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343400" y="5181600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ii</a:t>
            </a: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3877983" y="5183843"/>
            <a:ext cx="304799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Multiply 56"/>
          <p:cNvSpPr/>
          <p:nvPr/>
        </p:nvSpPr>
        <p:spPr>
          <a:xfrm>
            <a:off x="5638800" y="5105400"/>
            <a:ext cx="372783" cy="45944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7162800" y="5181600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iii</a:t>
            </a:r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6734984" y="5181600"/>
            <a:ext cx="304801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Multiply 59"/>
          <p:cNvSpPr/>
          <p:nvPr/>
        </p:nvSpPr>
        <p:spPr>
          <a:xfrm>
            <a:off x="8458200" y="5105400"/>
            <a:ext cx="410384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7162800" y="5867400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ii, iii</a:t>
            </a: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6705600" y="5943600"/>
            <a:ext cx="304801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Multiply 62"/>
          <p:cNvSpPr/>
          <p:nvPr/>
        </p:nvSpPr>
        <p:spPr>
          <a:xfrm>
            <a:off x="8534400" y="5867400"/>
            <a:ext cx="338667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4343400" y="5867400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ii, iii</a:t>
            </a:r>
          </a:p>
        </p:txBody>
      </p:sp>
      <p:sp>
        <p:nvSpPr>
          <p:cNvPr id="66" name="Half Frame 65"/>
          <p:cNvSpPr/>
          <p:nvPr/>
        </p:nvSpPr>
        <p:spPr>
          <a:xfrm rot="14014148">
            <a:off x="5665208" y="5782437"/>
            <a:ext cx="178156" cy="528515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9683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33" grpId="0" animBg="1"/>
      <p:bldP spid="65" grpId="0" animBg="1"/>
      <p:bldP spid="67" grpId="0" animBg="1"/>
      <p:bldP spid="67" grpId="1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6" grpId="0" animBg="1"/>
      <p:bldP spid="39" grpId="0" animBg="1"/>
      <p:bldP spid="37" grpId="0" animBg="1"/>
      <p:bldP spid="40" grpId="0" animBg="1"/>
      <p:bldP spid="29" grpId="0" animBg="1"/>
      <p:bldP spid="38" grpId="0" animBg="1"/>
      <p:bldP spid="43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wn Arrow Callout 14"/>
          <p:cNvSpPr/>
          <p:nvPr/>
        </p:nvSpPr>
        <p:spPr>
          <a:xfrm>
            <a:off x="2810934" y="304800"/>
            <a:ext cx="3581400" cy="914400"/>
          </a:xfrm>
          <a:prstGeom prst="downArrowCallout">
            <a:avLst/>
          </a:prstGeom>
          <a:solidFill>
            <a:srgbClr val="00B05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05000" y="1600200"/>
            <a:ext cx="5308600" cy="762000"/>
          </a:xfrm>
          <a:prstGeom prst="rect">
            <a:avLst/>
          </a:prstGeom>
          <a:solidFill>
            <a:srgbClr val="00B0F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2">
              <a:buFont typeface="Wingdings" pitchFamily="2" charset="2"/>
              <a:buChar char="v"/>
            </a:pP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এন্টাসিডে কী বিদ্যমান?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05000" y="2819400"/>
            <a:ext cx="5410200" cy="762000"/>
          </a:xfrm>
          <a:prstGeom prst="rect">
            <a:avLst/>
          </a:prstGeom>
          <a:solidFill>
            <a:srgbClr val="0070C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গহনা তৈরিতে স্বর্ণকাররা কোন এসিড ব্যবহার করে?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905000" y="5334000"/>
            <a:ext cx="5486400" cy="685800"/>
          </a:xfrm>
          <a:prstGeom prst="rect">
            <a:avLst/>
          </a:prstGeom>
          <a:solidFill>
            <a:srgbClr val="7030A0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এসিড ছোড়ার শাস্তি কী?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828800" y="4114800"/>
            <a:ext cx="5638800" cy="685800"/>
          </a:xfrm>
          <a:prstGeom prst="rect">
            <a:avLst/>
          </a:prstGeom>
          <a:solidFill>
            <a:srgbClr val="FF000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ব্যাটারিতে কোন এসিড ব্যবহৃত হয়?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457200"/>
            <a:ext cx="2506133" cy="762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গুরুত্বপূর্ণ শব্দসমূহ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0" y="1981200"/>
            <a:ext cx="3429000" cy="762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 লাইম ওয়াটার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3429000"/>
            <a:ext cx="3352800" cy="762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মিল্ক অফ ম্যাগনেসিয়া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5410200" y="3429000"/>
            <a:ext cx="3048000" cy="762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ব্লিচিং পাউডার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5410200" y="1981200"/>
            <a:ext cx="3124200" cy="762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মিল্ক অফ লাইম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1295400" y="4953000"/>
            <a:ext cx="3429000" cy="7620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ব্যাকিং সোডা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5486400" y="4953000"/>
            <a:ext cx="2971800" cy="7620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খনিজ এসিড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304800" y="685800"/>
            <a:ext cx="8382000" cy="5257800"/>
            <a:chOff x="914400" y="609600"/>
            <a:chExt cx="6781800" cy="5257800"/>
          </a:xfrm>
        </p:grpSpPr>
        <p:grpSp>
          <p:nvGrpSpPr>
            <p:cNvPr id="47" name="Group 46"/>
            <p:cNvGrpSpPr/>
            <p:nvPr/>
          </p:nvGrpSpPr>
          <p:grpSpPr>
            <a:xfrm>
              <a:off x="914400" y="609600"/>
              <a:ext cx="6781800" cy="5257800"/>
              <a:chOff x="0" y="381000"/>
              <a:chExt cx="10096499" cy="5638800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0" y="381000"/>
                <a:ext cx="10096499" cy="5638800"/>
                <a:chOff x="0" y="381000"/>
                <a:chExt cx="10096499" cy="5638800"/>
              </a:xfrm>
            </p:grpSpPr>
            <p:grpSp>
              <p:nvGrpSpPr>
                <p:cNvPr id="25" name="Group 4"/>
                <p:cNvGrpSpPr/>
                <p:nvPr/>
              </p:nvGrpSpPr>
              <p:grpSpPr>
                <a:xfrm>
                  <a:off x="0" y="381000"/>
                  <a:ext cx="10096499" cy="4648200"/>
                  <a:chOff x="677779" y="325056"/>
                  <a:chExt cx="6298011" cy="3713544"/>
                </a:xfrm>
                <a:solidFill>
                  <a:srgbClr val="0070C0"/>
                </a:solidFill>
              </p:grpSpPr>
              <p:sp>
                <p:nvSpPr>
                  <p:cNvPr id="26" name="Rectangle 25"/>
                  <p:cNvSpPr/>
                  <p:nvPr/>
                </p:nvSpPr>
                <p:spPr>
                  <a:xfrm>
                    <a:off x="1271930" y="1447800"/>
                    <a:ext cx="5228539" cy="2590800"/>
                  </a:xfrm>
                  <a:prstGeom prst="rect">
                    <a:avLst/>
                  </a:prstGeom>
                  <a:blipFill>
                    <a:blip r:embed="rId3"/>
                    <a:tile tx="0" ty="0" sx="100000" sy="100000" flip="none" algn="tl"/>
                  </a:blipFill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Isosceles Triangle 26"/>
                  <p:cNvSpPr/>
                  <p:nvPr/>
                </p:nvSpPr>
                <p:spPr>
                  <a:xfrm>
                    <a:off x="677779" y="325056"/>
                    <a:ext cx="6298011" cy="1157468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2" name="Cube 31"/>
                <p:cNvSpPr/>
                <p:nvPr/>
              </p:nvSpPr>
              <p:spPr>
                <a:xfrm>
                  <a:off x="723900" y="5029200"/>
                  <a:ext cx="8610600" cy="990600"/>
                </a:xfrm>
                <a:prstGeom prst="cube">
                  <a:avLst/>
                </a:prstGeom>
                <a:blipFill>
                  <a:blip r:embed="rId4"/>
                  <a:tile tx="0" ty="0" sx="100000" sy="100000" flip="none" algn="tl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1" name="Rectangle 30"/>
              <p:cNvSpPr/>
              <p:nvPr/>
            </p:nvSpPr>
            <p:spPr>
              <a:xfrm>
                <a:off x="3176427" y="1198217"/>
                <a:ext cx="3630202" cy="719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IN" sz="3600" dirty="0">
                    <a:latin typeface="NikoshBAN" pitchFamily="2" charset="0"/>
                    <a:cs typeface="NikoshBAN" pitchFamily="2" charset="0"/>
                  </a:rPr>
                  <a:t>বাড়ির কাজ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3733800" y="2971800"/>
              <a:ext cx="1219200" cy="1981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1600200" y="2133600"/>
            <a:ext cx="5867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এসিড অপচয় রোধে তোমার ভুমিকা কী? ব্যাখ্যা কর।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76400" y="762000"/>
            <a:ext cx="61722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eflate">
              <a:avLst/>
            </a:prstTxWarp>
          </a:bodyPr>
          <a:lstStyle/>
          <a:p>
            <a:pPr algn="ctr"/>
            <a:r>
              <a:rPr lang="bn-BD" sz="6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আর কোনো প্রশ্ন ? ? ?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71800" y="5486400"/>
            <a:ext cx="39624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oubleWave1">
              <a:avLst/>
            </a:prstTxWarp>
          </a:bodyPr>
          <a:lstStyle/>
          <a:p>
            <a:pPr algn="ctr"/>
            <a:r>
              <a:rPr lang="bn-BD" sz="6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4D7DC5-D2E0-4368-B53D-99A6A19F3D5C}"/>
              </a:ext>
            </a:extLst>
          </p:cNvPr>
          <p:cNvSpPr/>
          <p:nvPr/>
        </p:nvSpPr>
        <p:spPr>
          <a:xfrm>
            <a:off x="1905000" y="2167039"/>
            <a:ext cx="30206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8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E93641-6C29-4A72-9BAA-16351C3069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8036"/>
            <a:ext cx="9144000" cy="3859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57200" y="3200400"/>
            <a:ext cx="3810000" cy="3048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মোঃআমির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প্রধান শিক্ষক </a:t>
            </a:r>
            <a:endParaRPr lang="bn-BD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পাল্লা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মাহবুব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বিদ্যালয়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পাল্লা-চাটখিল-নোয়াখালী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মোবাঃ০১৭১২৯০৬৯৬৫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BD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763346" y="3200400"/>
            <a:ext cx="3498099" cy="2971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বিজ্ঞান</a:t>
            </a:r>
          </a:p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দশম</a:t>
            </a:r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পাঠঃ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 ও ৬</a:t>
            </a:r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Untitled1.png"/>
          <p:cNvPicPr>
            <a:picLocks noChangeAspect="1"/>
          </p:cNvPicPr>
          <p:nvPr/>
        </p:nvPicPr>
        <p:blipFill>
          <a:blip r:embed="rId3"/>
          <a:srcRect l="36389" t="18831" r="34722" b="12902"/>
          <a:stretch>
            <a:fillRect/>
          </a:stretch>
        </p:blipFill>
        <p:spPr>
          <a:xfrm>
            <a:off x="6803487" y="76200"/>
            <a:ext cx="2324101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3733800" y="685800"/>
            <a:ext cx="2667000" cy="15049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prstTxWarp prst="textDoubleWave1">
              <a:avLst/>
            </a:prstTxWarp>
          </a:bodyPr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E1C3C4-16B9-4899-9080-CC76E0390E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2" y="0"/>
            <a:ext cx="3314701" cy="3200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kumulator.jpg"/>
          <p:cNvPicPr>
            <a:picLocks noChangeAspect="1"/>
          </p:cNvPicPr>
          <p:nvPr/>
        </p:nvPicPr>
        <p:blipFill>
          <a:blip r:embed="rId3"/>
          <a:srcRect t="10417" b="10417"/>
          <a:stretch>
            <a:fillRect/>
          </a:stretch>
        </p:blipFill>
        <p:spPr>
          <a:xfrm>
            <a:off x="381000" y="1752600"/>
            <a:ext cx="4267200" cy="28956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33400" y="5029200"/>
            <a:ext cx="37338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ব্যাটারীতে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…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105400" y="5029200"/>
            <a:ext cx="34290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সাবানে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…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667000" y="533400"/>
            <a:ext cx="34290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চিত্রগুলো লক্ষ্য কর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800600" y="1905000"/>
            <a:ext cx="3810000" cy="2667000"/>
            <a:chOff x="838200" y="1981200"/>
            <a:chExt cx="3810000" cy="2590800"/>
          </a:xfrm>
        </p:grpSpPr>
        <p:pic>
          <p:nvPicPr>
            <p:cNvPr id="31" name="Picture 30" descr="main-soap-graphic_0_0.png"/>
            <p:cNvPicPr>
              <a:picLocks noChangeAspect="1"/>
            </p:cNvPicPr>
            <p:nvPr/>
          </p:nvPicPr>
          <p:blipFill>
            <a:blip r:embed="rId4"/>
            <a:srcRect l="31088" t="38983" r="5699" b="13867"/>
            <a:stretch>
              <a:fillRect/>
            </a:stretch>
          </p:blipFill>
          <p:spPr>
            <a:xfrm>
              <a:off x="838200" y="1981200"/>
              <a:ext cx="3810000" cy="2590800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32" name="Rectangle 31"/>
            <p:cNvSpPr/>
            <p:nvPr/>
          </p:nvSpPr>
          <p:spPr>
            <a:xfrm>
              <a:off x="1600200" y="3048000"/>
              <a:ext cx="2209800" cy="685800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5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সাবান</a:t>
              </a:r>
              <a:endPara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1-Blue_and_red_litmus_paper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5937" t="15000" r="7813" b="11250"/>
          <a:stretch>
            <a:fillRect/>
          </a:stretch>
        </p:blipFill>
        <p:spPr>
          <a:xfrm>
            <a:off x="685800" y="914400"/>
            <a:ext cx="8077200" cy="4572000"/>
          </a:xfrm>
          <a:prstGeom prst="rect">
            <a:avLst/>
          </a:prstGeom>
          <a:effectLst/>
        </p:spPr>
      </p:pic>
      <p:sp>
        <p:nvSpPr>
          <p:cNvPr id="2" name="Rounded Rectangle 1"/>
          <p:cNvSpPr/>
          <p:nvPr/>
        </p:nvSpPr>
        <p:spPr>
          <a:xfrm>
            <a:off x="1540933" y="2286000"/>
            <a:ext cx="6231467" cy="16764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এসিড</a:t>
            </a:r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</a:t>
            </a:r>
            <a:r>
              <a:rPr lang="bn-BD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ক্ষারক</a:t>
            </a:r>
            <a:r>
              <a:rPr lang="en-US" sz="5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ের</a:t>
            </a:r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endParaRPr lang="bn-BD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143000" y="2057400"/>
            <a:ext cx="6934200" cy="7620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এসিড ও ক্ষারক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পারবে।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       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066800" y="3352800"/>
            <a:ext cx="7086600" cy="762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এসিড ও ক্ষারক কী কী কাজে ব্যবহৃত হয় তা বলতে পারবে।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066800" y="4648200"/>
            <a:ext cx="7086600" cy="7620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এসিডের অপব্যবহার রোধে সচেতন হতে পারবে।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371600" y="609600"/>
            <a:ext cx="6578600" cy="762000"/>
          </a:xfrm>
          <a:prstGeom prst="roundRect">
            <a:avLst/>
          </a:prstGeom>
          <a:ln/>
          <a:scene3d>
            <a:camera prst="perspectiveAbove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i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...</a:t>
            </a:r>
            <a:endParaRPr lang="en-US" sz="3600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2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762000" y="3810000"/>
            <a:ext cx="1905000" cy="2905125"/>
            <a:chOff x="762000" y="3810000"/>
            <a:chExt cx="1905000" cy="2905125"/>
          </a:xfrm>
        </p:grpSpPr>
        <p:pic>
          <p:nvPicPr>
            <p:cNvPr id="37" name="Picture 36" descr="shopping.jpg"/>
            <p:cNvPicPr>
              <a:picLocks noChangeAspect="1"/>
            </p:cNvPicPr>
            <p:nvPr/>
          </p:nvPicPr>
          <p:blipFill>
            <a:blip r:embed="rId3"/>
            <a:srcRect l="26889" r="28666"/>
            <a:stretch>
              <a:fillRect/>
            </a:stretch>
          </p:blipFill>
          <p:spPr>
            <a:xfrm>
              <a:off x="762000" y="3810000"/>
              <a:ext cx="1905000" cy="2905125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990600" y="5257800"/>
              <a:ext cx="1676400" cy="685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HNO</a:t>
              </a:r>
              <a:r>
                <a:rPr lang="en-US" sz="3200" b="1" baseline="-16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096000" y="3810000"/>
            <a:ext cx="2514600" cy="2971800"/>
            <a:chOff x="6096000" y="3810000"/>
            <a:chExt cx="2514600" cy="2971800"/>
          </a:xfrm>
        </p:grpSpPr>
        <p:pic>
          <p:nvPicPr>
            <p:cNvPr id="21" name="Picture 20" descr="f7394fce-7f8b-4443-b94a-e872a96bc1f1_300.jpg"/>
            <p:cNvPicPr>
              <a:picLocks noChangeAspect="1"/>
            </p:cNvPicPr>
            <p:nvPr/>
          </p:nvPicPr>
          <p:blipFill>
            <a:blip r:embed="rId4"/>
            <a:srcRect l="12000" r="14000"/>
            <a:stretch>
              <a:fillRect/>
            </a:stretch>
          </p:blipFill>
          <p:spPr>
            <a:xfrm>
              <a:off x="6096000" y="3810000"/>
              <a:ext cx="2514600" cy="297180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6400800" y="5410200"/>
              <a:ext cx="1524000" cy="685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3200" b="1" baseline="-160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32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PO</a:t>
              </a:r>
              <a:r>
                <a:rPr lang="en-US" sz="3200" b="1" baseline="-160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172200" y="457200"/>
            <a:ext cx="2667000" cy="2895600"/>
            <a:chOff x="6172200" y="304800"/>
            <a:chExt cx="2667000" cy="3200400"/>
          </a:xfrm>
        </p:grpSpPr>
        <p:pic>
          <p:nvPicPr>
            <p:cNvPr id="42" name="Picture 41" descr="shopping3.jpg"/>
            <p:cNvPicPr>
              <a:picLocks noChangeAspect="1"/>
            </p:cNvPicPr>
            <p:nvPr/>
          </p:nvPicPr>
          <p:blipFill>
            <a:blip r:embed="rId5"/>
            <a:srcRect l="25926" r="25396"/>
            <a:stretch>
              <a:fillRect/>
            </a:stretch>
          </p:blipFill>
          <p:spPr>
            <a:xfrm>
              <a:off x="6172200" y="304800"/>
              <a:ext cx="2667000" cy="3200400"/>
            </a:xfrm>
            <a:prstGeom prst="rect">
              <a:avLst/>
            </a:prstGeom>
            <a:ln w="12700">
              <a:noFill/>
            </a:ln>
          </p:spPr>
        </p:pic>
        <p:sp>
          <p:nvSpPr>
            <p:cNvPr id="20" name="Rectangle 19"/>
            <p:cNvSpPr/>
            <p:nvPr/>
          </p:nvSpPr>
          <p:spPr>
            <a:xfrm>
              <a:off x="6629400" y="2667000"/>
              <a:ext cx="1676400" cy="685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3200" b="1" baseline="-16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SO</a:t>
              </a:r>
              <a:r>
                <a:rPr lang="en-US" sz="3200" b="1" baseline="-16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Right Arrow 23"/>
          <p:cNvSpPr/>
          <p:nvPr/>
        </p:nvSpPr>
        <p:spPr>
          <a:xfrm>
            <a:off x="4267200" y="4648200"/>
            <a:ext cx="2133600" cy="8382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ফসফরিক এসিড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4343400" y="990600"/>
            <a:ext cx="2133600" cy="7620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সালফিউরিক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এসিড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429000" y="2514600"/>
            <a:ext cx="2133600" cy="16764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এসিড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Left Arrow 26"/>
          <p:cNvSpPr/>
          <p:nvPr/>
        </p:nvSpPr>
        <p:spPr>
          <a:xfrm>
            <a:off x="2438400" y="5334000"/>
            <a:ext cx="2057400" cy="762000"/>
          </a:xfrm>
          <a:prstGeom prst="lef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নাইট্রিক এসিড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838200" y="152400"/>
            <a:ext cx="1828800" cy="3429000"/>
            <a:chOff x="838200" y="152400"/>
            <a:chExt cx="1828800" cy="3429000"/>
          </a:xfrm>
        </p:grpSpPr>
        <p:pic>
          <p:nvPicPr>
            <p:cNvPr id="41" name="Picture 40" descr="shopping1.jpg"/>
            <p:cNvPicPr>
              <a:picLocks noChangeAspect="1"/>
            </p:cNvPicPr>
            <p:nvPr/>
          </p:nvPicPr>
          <p:blipFill>
            <a:blip r:embed="rId6"/>
            <a:srcRect l="20000" r="20572"/>
            <a:stretch>
              <a:fillRect/>
            </a:stretch>
          </p:blipFill>
          <p:spPr>
            <a:xfrm>
              <a:off x="838200" y="152400"/>
              <a:ext cx="1828800" cy="342900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914400" y="2514600"/>
              <a:ext cx="1676400" cy="685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HCl</a:t>
              </a:r>
              <a:endParaRPr lang="en-US" sz="3200" b="1" dirty="0"/>
            </a:p>
          </p:txBody>
        </p:sp>
      </p:grpSp>
      <p:sp>
        <p:nvSpPr>
          <p:cNvPr id="25" name="Left Arrow 24"/>
          <p:cNvSpPr/>
          <p:nvPr/>
        </p:nvSpPr>
        <p:spPr>
          <a:xfrm>
            <a:off x="2286000" y="1676400"/>
            <a:ext cx="2209800" cy="762000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>
                <a:latin typeface="NikoshBAN" pitchFamily="2" charset="0"/>
                <a:cs typeface="NikoshBAN" pitchFamily="2" charset="0"/>
              </a:rPr>
              <a:t>হ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াইড্রোক্লোরিক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এসিড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3" grpId="0" animBg="1"/>
      <p:bldP spid="40" grpId="0" animBg="1"/>
      <p:bldP spid="27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ight Arrow 36"/>
          <p:cNvSpPr/>
          <p:nvPr/>
        </p:nvSpPr>
        <p:spPr>
          <a:xfrm>
            <a:off x="3886200" y="685800"/>
            <a:ext cx="2209800" cy="7620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মিল্ক অব ম্যাগনেসিয়া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276600" y="2590800"/>
            <a:ext cx="2590800" cy="1143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prstTxWarp prst="textSlantDown">
              <a:avLst/>
            </a:prstTxWarp>
          </a:bodyPr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ক্ষারক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4419600" y="4038600"/>
            <a:ext cx="1752600" cy="8382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খাবার সোডা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Left Arrow 24"/>
          <p:cNvSpPr/>
          <p:nvPr/>
        </p:nvSpPr>
        <p:spPr>
          <a:xfrm>
            <a:off x="2819400" y="1371600"/>
            <a:ext cx="2514600" cy="762000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>
                <a:latin typeface="NikoshBAN" pitchFamily="2" charset="0"/>
                <a:cs typeface="NikoshBAN" pitchFamily="2" charset="0"/>
              </a:rPr>
              <a:t>সোডিয়াম হাইড্রোক্সাইড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Left Arrow 26"/>
          <p:cNvSpPr/>
          <p:nvPr/>
        </p:nvSpPr>
        <p:spPr>
          <a:xfrm>
            <a:off x="2819400" y="5029200"/>
            <a:ext cx="1905000" cy="762000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মিল্ক অব লাইম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28600" y="381000"/>
            <a:ext cx="2514600" cy="2743200"/>
            <a:chOff x="228600" y="381000"/>
            <a:chExt cx="2514600" cy="2743200"/>
          </a:xfrm>
        </p:grpSpPr>
        <p:pic>
          <p:nvPicPr>
            <p:cNvPr id="19" name="Picture 18" descr="SodHydrox.jpg"/>
            <p:cNvPicPr>
              <a:picLocks noChangeAspect="1"/>
            </p:cNvPicPr>
            <p:nvPr/>
          </p:nvPicPr>
          <p:blipFill>
            <a:blip r:embed="rId3"/>
            <a:srcRect r="49600" b="17606"/>
            <a:stretch>
              <a:fillRect/>
            </a:stretch>
          </p:blipFill>
          <p:spPr>
            <a:xfrm>
              <a:off x="228600" y="381000"/>
              <a:ext cx="2514600" cy="274320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838200" y="2362200"/>
              <a:ext cx="16764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NaOH</a:t>
              </a:r>
              <a:endParaRPr lang="en-US" sz="240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172200" y="304800"/>
            <a:ext cx="2438400" cy="2819400"/>
            <a:chOff x="6172200" y="304800"/>
            <a:chExt cx="2438400" cy="2819400"/>
          </a:xfrm>
        </p:grpSpPr>
        <p:pic>
          <p:nvPicPr>
            <p:cNvPr id="41" name="Picture 40" descr="article-2352139-005CCF7B00000258-554_306x450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72200" y="304800"/>
              <a:ext cx="2438400" cy="2819400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22" name="Rectangle 21"/>
            <p:cNvSpPr/>
            <p:nvPr/>
          </p:nvSpPr>
          <p:spPr>
            <a:xfrm>
              <a:off x="6705600" y="2057400"/>
              <a:ext cx="14478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Mg(OH)</a:t>
              </a:r>
              <a:r>
                <a:rPr lang="en-US" sz="2400" baseline="-16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81000" y="3733800"/>
            <a:ext cx="2362200" cy="2590800"/>
            <a:chOff x="381000" y="3733800"/>
            <a:chExt cx="2362200" cy="2590800"/>
          </a:xfrm>
        </p:grpSpPr>
        <p:pic>
          <p:nvPicPr>
            <p:cNvPr id="33" name="Picture 32" descr="TO-art353-lime-20130322145011833961-300x0.jpg"/>
            <p:cNvPicPr>
              <a:picLocks noChangeAspect="1"/>
            </p:cNvPicPr>
            <p:nvPr/>
          </p:nvPicPr>
          <p:blipFill>
            <a:blip r:embed="rId5"/>
            <a:srcRect l="16118" t="30000" r="20667" b="15455"/>
            <a:stretch>
              <a:fillRect/>
            </a:stretch>
          </p:blipFill>
          <p:spPr>
            <a:xfrm>
              <a:off x="381000" y="3733800"/>
              <a:ext cx="2362200" cy="25908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23" name="Rectangle 22"/>
            <p:cNvSpPr/>
            <p:nvPr/>
          </p:nvSpPr>
          <p:spPr>
            <a:xfrm>
              <a:off x="685800" y="5257800"/>
              <a:ext cx="16764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Ca(OH)</a:t>
              </a:r>
              <a:r>
                <a:rPr lang="en-US" sz="2400" baseline="-16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172200" y="3810000"/>
            <a:ext cx="2590800" cy="2514600"/>
            <a:chOff x="6172200" y="3810000"/>
            <a:chExt cx="2590800" cy="2514600"/>
          </a:xfrm>
        </p:grpSpPr>
        <p:pic>
          <p:nvPicPr>
            <p:cNvPr id="26" name="Picture 25" descr="sodium-bicarbonate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72200" y="3810000"/>
              <a:ext cx="2590800" cy="25146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28" name="Rectangle 27"/>
            <p:cNvSpPr/>
            <p:nvPr/>
          </p:nvSpPr>
          <p:spPr>
            <a:xfrm>
              <a:off x="6553200" y="5715000"/>
              <a:ext cx="16764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NaHCO</a:t>
              </a:r>
              <a:r>
                <a:rPr lang="en-US" sz="2400" baseline="-16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0" grpId="0" animBg="1"/>
      <p:bldP spid="24" grpId="0" animBg="1"/>
      <p:bldP spid="25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71800" y="990600"/>
            <a:ext cx="2980267" cy="4572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6800" y="3200400"/>
            <a:ext cx="7315200" cy="10668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প্রশ্নঃ </a:t>
            </a:r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তোমার জানা  রাসায়নিক সংকেতসহ এসিড ও ক্ষারকের  একটি তালিকা তৈরি কর।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ight Arrow 27"/>
          <p:cNvSpPr/>
          <p:nvPr/>
        </p:nvSpPr>
        <p:spPr>
          <a:xfrm>
            <a:off x="4343400" y="4114800"/>
            <a:ext cx="1676400" cy="7620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Mg(OH)</a:t>
            </a:r>
            <a:r>
              <a:rPr lang="en-US" sz="2000" baseline="-16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4114800" y="1676400"/>
            <a:ext cx="1905000" cy="7620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Ca(OH)</a:t>
            </a:r>
            <a:r>
              <a:rPr lang="en-US" sz="2000" baseline="-16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2, </a:t>
            </a:r>
            <a:r>
              <a:rPr lang="bn-BD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পেষ্ট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657600" y="2895600"/>
            <a:ext cx="2362200" cy="8382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ক্ষারকের ব্যবহার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381000" y="381000"/>
            <a:ext cx="3048000" cy="2438400"/>
            <a:chOff x="381000" y="685800"/>
            <a:chExt cx="3048000" cy="2438400"/>
          </a:xfrm>
        </p:grpSpPr>
        <p:pic>
          <p:nvPicPr>
            <p:cNvPr id="24" name="Picture 23" descr="whitewashing-m112-7mcw_0181752820083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000" y="685800"/>
              <a:ext cx="3048000" cy="2057400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381000" y="2743200"/>
              <a:ext cx="3048000" cy="381000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বাসা-বাড়ি হোয়াইট ওয়াসের কাজে</a:t>
              </a:r>
              <a:endPara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28600" y="3810000"/>
            <a:ext cx="3200400" cy="2667000"/>
            <a:chOff x="228600" y="3810000"/>
            <a:chExt cx="3200400" cy="2667000"/>
          </a:xfrm>
        </p:grpSpPr>
        <p:pic>
          <p:nvPicPr>
            <p:cNvPr id="35" name="Picture 34" descr="images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8600" y="3810000"/>
              <a:ext cx="3200400" cy="22098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228600" y="6019800"/>
              <a:ext cx="3200400" cy="457200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কাপড়, থালা-বাসন পরিষ্কারের কাজে</a:t>
              </a:r>
              <a:endPara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096000" y="3810000"/>
            <a:ext cx="2743200" cy="2667000"/>
            <a:chOff x="6096000" y="3886200"/>
            <a:chExt cx="2743200" cy="2590800"/>
          </a:xfrm>
        </p:grpSpPr>
        <p:pic>
          <p:nvPicPr>
            <p:cNvPr id="23" name="Picture 22" descr="76b9841f-530c-435d-9976-05bbcfa8d265-01.jpg"/>
            <p:cNvPicPr>
              <a:picLocks noChangeAspect="1"/>
            </p:cNvPicPr>
            <p:nvPr/>
          </p:nvPicPr>
          <p:blipFill>
            <a:blip r:embed="rId5" cstate="print"/>
            <a:srcRect t="29293"/>
            <a:stretch>
              <a:fillRect/>
            </a:stretch>
          </p:blipFill>
          <p:spPr>
            <a:xfrm>
              <a:off x="6096000" y="3886200"/>
              <a:ext cx="2743200" cy="2209800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6096000" y="6096000"/>
              <a:ext cx="2743200" cy="381000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00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এসিডিটি নিরাময়ের কাজে</a:t>
              </a:r>
              <a:endPara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7" name="Left Arrow 26"/>
          <p:cNvSpPr/>
          <p:nvPr/>
        </p:nvSpPr>
        <p:spPr>
          <a:xfrm>
            <a:off x="3429000" y="533400"/>
            <a:ext cx="2133600" cy="762000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Ca(OH)</a:t>
            </a:r>
            <a:r>
              <a:rPr lang="en-US" sz="2000" baseline="-16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2,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পাতলা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6019800" y="304800"/>
            <a:ext cx="2819400" cy="2438400"/>
            <a:chOff x="6019800" y="685800"/>
            <a:chExt cx="2819400" cy="2438400"/>
          </a:xfrm>
        </p:grpSpPr>
        <p:sp>
          <p:nvSpPr>
            <p:cNvPr id="37" name="Rectangle 36"/>
            <p:cNvSpPr/>
            <p:nvPr/>
          </p:nvSpPr>
          <p:spPr>
            <a:xfrm>
              <a:off x="6019800" y="2743200"/>
              <a:ext cx="2819400" cy="381000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পোকামাকড় দমনে</a:t>
              </a:r>
              <a:endPara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34" name="Picture 33" descr="TO-art353-lime-20130322145011833961-300x0.jpg"/>
            <p:cNvPicPr>
              <a:picLocks noChangeAspect="1"/>
            </p:cNvPicPr>
            <p:nvPr/>
          </p:nvPicPr>
          <p:blipFill>
            <a:blip r:embed="rId6"/>
            <a:srcRect l="18157" t="30000" r="20667" b="15455"/>
            <a:stretch>
              <a:fillRect/>
            </a:stretch>
          </p:blipFill>
          <p:spPr>
            <a:xfrm>
              <a:off x="6019800" y="685800"/>
              <a:ext cx="2819400" cy="2057400"/>
            </a:xfrm>
            <a:prstGeom prst="rect">
              <a:avLst/>
            </a:prstGeom>
          </p:spPr>
        </p:pic>
      </p:grpSp>
      <p:sp>
        <p:nvSpPr>
          <p:cNvPr id="41" name="Left Arrow 40"/>
          <p:cNvSpPr/>
          <p:nvPr/>
        </p:nvSpPr>
        <p:spPr>
          <a:xfrm>
            <a:off x="3505200" y="5181600"/>
            <a:ext cx="1676400" cy="762000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Na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OH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9" grpId="0" animBg="1"/>
      <p:bldP spid="40" grpId="0" animBg="1"/>
      <p:bldP spid="27" grpId="0" animBg="1"/>
      <p:bldP spid="4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5138</TotalTime>
  <Words>581</Words>
  <Application>Microsoft Office PowerPoint</Application>
  <PresentationFormat>On-screen Show (4:3)</PresentationFormat>
  <Paragraphs>165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Uthrail Madrasah</dc:creator>
  <cp:lastModifiedBy>amir hossain</cp:lastModifiedBy>
  <cp:revision>645</cp:revision>
  <dcterms:created xsi:type="dcterms:W3CDTF">2006-08-16T00:00:00Z</dcterms:created>
  <dcterms:modified xsi:type="dcterms:W3CDTF">2019-10-22T08:09:01Z</dcterms:modified>
</cp:coreProperties>
</file>