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2" r:id="rId2"/>
    <p:sldId id="277" r:id="rId3"/>
    <p:sldId id="274" r:id="rId4"/>
    <p:sldId id="276" r:id="rId5"/>
    <p:sldId id="271" r:id="rId6"/>
    <p:sldId id="256" r:id="rId7"/>
    <p:sldId id="257" r:id="rId8"/>
    <p:sldId id="258" r:id="rId9"/>
    <p:sldId id="260" r:id="rId10"/>
    <p:sldId id="263" r:id="rId11"/>
    <p:sldId id="265" r:id="rId12"/>
    <p:sldId id="266" r:id="rId13"/>
    <p:sldId id="264" r:id="rId14"/>
    <p:sldId id="275"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242680-D588-4393-8476-FA6EAACA301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268A24D-CBE8-4FC3-9306-B0D870F36BCF}">
      <dgm:prSet phldrT="[Text]"/>
      <dgm:spPr>
        <a:blipFill rotWithShape="0">
          <a:blip xmlns:r="http://schemas.openxmlformats.org/officeDocument/2006/relationships" r:embed="rId1"/>
          <a:stretch>
            <a:fillRect/>
          </a:stretch>
        </a:blipFill>
      </dgm:spPr>
      <dgm:t>
        <a:bodyPr/>
        <a:lstStyle/>
        <a:p>
          <a:r>
            <a:rPr lang="bn-BD" dirty="0" smtClean="0"/>
            <a:t> </a:t>
          </a:r>
          <a:endParaRPr lang="en-US" dirty="0"/>
        </a:p>
      </dgm:t>
    </dgm:pt>
    <dgm:pt modelId="{D2D4A0CA-3E12-4525-A203-52E59AE5008E}" type="parTrans" cxnId="{D6C00BEE-1F9A-4D66-BC4B-98C9BA515961}">
      <dgm:prSet/>
      <dgm:spPr/>
      <dgm:t>
        <a:bodyPr/>
        <a:lstStyle/>
        <a:p>
          <a:endParaRPr lang="en-US"/>
        </a:p>
      </dgm:t>
    </dgm:pt>
    <dgm:pt modelId="{A11C55C6-5594-45EA-B36B-76322A8D3B6E}" type="sibTrans" cxnId="{D6C00BEE-1F9A-4D66-BC4B-98C9BA515961}">
      <dgm:prSet/>
      <dgm:spPr/>
      <dgm:t>
        <a:bodyPr/>
        <a:lstStyle/>
        <a:p>
          <a:endParaRPr lang="en-US"/>
        </a:p>
      </dgm:t>
    </dgm:pt>
    <dgm:pt modelId="{01032278-0E9D-4761-820A-3959AE01EDD2}" type="pres">
      <dgm:prSet presAssocID="{AC242680-D588-4393-8476-FA6EAACA3014}" presName="cycle" presStyleCnt="0">
        <dgm:presLayoutVars>
          <dgm:chMax val="1"/>
          <dgm:dir/>
          <dgm:animLvl val="ctr"/>
          <dgm:resizeHandles val="exact"/>
        </dgm:presLayoutVars>
      </dgm:prSet>
      <dgm:spPr/>
      <dgm:t>
        <a:bodyPr/>
        <a:lstStyle/>
        <a:p>
          <a:endParaRPr lang="en-US"/>
        </a:p>
      </dgm:t>
    </dgm:pt>
    <dgm:pt modelId="{07CFAA6E-C358-4EB0-8277-806BE2B2BD90}" type="pres">
      <dgm:prSet presAssocID="{5268A24D-CBE8-4FC3-9306-B0D870F36BCF}" presName="centerShape" presStyleLbl="node0" presStyleIdx="0" presStyleCnt="1" custScaleX="54493" custScaleY="53117" custLinFactNeighborX="3277" custLinFactNeighborY="-3251"/>
      <dgm:spPr/>
      <dgm:t>
        <a:bodyPr/>
        <a:lstStyle/>
        <a:p>
          <a:endParaRPr lang="en-US"/>
        </a:p>
      </dgm:t>
    </dgm:pt>
  </dgm:ptLst>
  <dgm:cxnLst>
    <dgm:cxn modelId="{5DBF8A1E-3820-405A-B62F-44F55C0BA73A}" type="presOf" srcId="{5268A24D-CBE8-4FC3-9306-B0D870F36BCF}" destId="{07CFAA6E-C358-4EB0-8277-806BE2B2BD90}" srcOrd="0" destOrd="0" presId="urn:microsoft.com/office/officeart/2005/8/layout/radial1"/>
    <dgm:cxn modelId="{80C16C5A-736F-4E1E-B1E8-F636DC160701}" type="presOf" srcId="{AC242680-D588-4393-8476-FA6EAACA3014}" destId="{01032278-0E9D-4761-820A-3959AE01EDD2}" srcOrd="0" destOrd="0" presId="urn:microsoft.com/office/officeart/2005/8/layout/radial1"/>
    <dgm:cxn modelId="{D6C00BEE-1F9A-4D66-BC4B-98C9BA515961}" srcId="{AC242680-D588-4393-8476-FA6EAACA3014}" destId="{5268A24D-CBE8-4FC3-9306-B0D870F36BCF}" srcOrd="0" destOrd="0" parTransId="{D2D4A0CA-3E12-4525-A203-52E59AE5008E}" sibTransId="{A11C55C6-5594-45EA-B36B-76322A8D3B6E}"/>
    <dgm:cxn modelId="{B248DAB0-DC94-41F7-B788-F6E2B75215A3}" type="presParOf" srcId="{01032278-0E9D-4761-820A-3959AE01EDD2}" destId="{07CFAA6E-C358-4EB0-8277-806BE2B2BD90}" srcOrd="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FAA6E-C358-4EB0-8277-806BE2B2BD90}">
      <dsp:nvSpPr>
        <dsp:cNvPr id="0" name=""/>
        <dsp:cNvSpPr/>
      </dsp:nvSpPr>
      <dsp:spPr>
        <a:xfrm>
          <a:off x="1112480" y="289187"/>
          <a:ext cx="1550202" cy="1511058"/>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bn-BD" sz="6500" kern="1200" dirty="0" smtClean="0"/>
            <a:t> </a:t>
          </a:r>
          <a:endParaRPr lang="en-US" sz="6500" kern="1200" dirty="0"/>
        </a:p>
      </dsp:txBody>
      <dsp:txXfrm>
        <a:off x="1339502" y="510476"/>
        <a:ext cx="1096158" cy="106848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CA44E-0780-42A9-8391-BDFCF8C19590}" type="datetimeFigureOut">
              <a:rPr lang="en-US" smtClean="0"/>
              <a:t>10/5/2018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FC84E-E9C8-4F92-85A3-CE8BB03EAED0}" type="slidenum">
              <a:rPr lang="en-US" smtClean="0"/>
              <a:t>‹#›</a:t>
            </a:fld>
            <a:endParaRPr lang="en-US"/>
          </a:p>
        </p:txBody>
      </p:sp>
    </p:spTree>
    <p:extLst>
      <p:ext uri="{BB962C8B-B14F-4D97-AF65-F5344CB8AC3E}">
        <p14:creationId xmlns:p14="http://schemas.microsoft.com/office/powerpoint/2010/main" val="1330842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FC84E-E9C8-4F92-85A3-CE8BB03EAED0}" type="slidenum">
              <a:rPr lang="en-US" smtClean="0"/>
              <a:t>4</a:t>
            </a:fld>
            <a:endParaRPr lang="en-US"/>
          </a:p>
        </p:txBody>
      </p:sp>
    </p:spTree>
    <p:extLst>
      <p:ext uri="{BB962C8B-B14F-4D97-AF65-F5344CB8AC3E}">
        <p14:creationId xmlns:p14="http://schemas.microsoft.com/office/powerpoint/2010/main" val="2262755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0B0104-DB1B-4C92-8417-4BF04B0E9FD7}"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D2A3C-FC6F-4AE2-ACFA-B677B17B29B3}" type="slidenum">
              <a:rPr lang="en-US" smtClean="0"/>
              <a:t>‹#›</a:t>
            </a:fld>
            <a:endParaRPr lang="en-US"/>
          </a:p>
        </p:txBody>
      </p:sp>
    </p:spTree>
    <p:extLst>
      <p:ext uri="{BB962C8B-B14F-4D97-AF65-F5344CB8AC3E}">
        <p14:creationId xmlns:p14="http://schemas.microsoft.com/office/powerpoint/2010/main" val="181125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0B0104-DB1B-4C92-8417-4BF04B0E9FD7}"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D2A3C-FC6F-4AE2-ACFA-B677B17B29B3}" type="slidenum">
              <a:rPr lang="en-US" smtClean="0"/>
              <a:t>‹#›</a:t>
            </a:fld>
            <a:endParaRPr lang="en-US"/>
          </a:p>
        </p:txBody>
      </p:sp>
    </p:spTree>
    <p:extLst>
      <p:ext uri="{BB962C8B-B14F-4D97-AF65-F5344CB8AC3E}">
        <p14:creationId xmlns:p14="http://schemas.microsoft.com/office/powerpoint/2010/main" val="119885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0B0104-DB1B-4C92-8417-4BF04B0E9FD7}"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D2A3C-FC6F-4AE2-ACFA-B677B17B29B3}" type="slidenum">
              <a:rPr lang="en-US" smtClean="0"/>
              <a:t>‹#›</a:t>
            </a:fld>
            <a:endParaRPr lang="en-US"/>
          </a:p>
        </p:txBody>
      </p:sp>
    </p:spTree>
    <p:extLst>
      <p:ext uri="{BB962C8B-B14F-4D97-AF65-F5344CB8AC3E}">
        <p14:creationId xmlns:p14="http://schemas.microsoft.com/office/powerpoint/2010/main" val="499534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0B0104-DB1B-4C92-8417-4BF04B0E9FD7}"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D2A3C-FC6F-4AE2-ACFA-B677B17B29B3}" type="slidenum">
              <a:rPr lang="en-US" smtClean="0"/>
              <a:t>‹#›</a:t>
            </a:fld>
            <a:endParaRPr lang="en-US"/>
          </a:p>
        </p:txBody>
      </p:sp>
    </p:spTree>
    <p:extLst>
      <p:ext uri="{BB962C8B-B14F-4D97-AF65-F5344CB8AC3E}">
        <p14:creationId xmlns:p14="http://schemas.microsoft.com/office/powerpoint/2010/main" val="3381725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0B0104-DB1B-4C92-8417-4BF04B0E9FD7}"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D2A3C-FC6F-4AE2-ACFA-B677B17B29B3}" type="slidenum">
              <a:rPr lang="en-US" smtClean="0"/>
              <a:t>‹#›</a:t>
            </a:fld>
            <a:endParaRPr lang="en-US"/>
          </a:p>
        </p:txBody>
      </p:sp>
    </p:spTree>
    <p:extLst>
      <p:ext uri="{BB962C8B-B14F-4D97-AF65-F5344CB8AC3E}">
        <p14:creationId xmlns:p14="http://schemas.microsoft.com/office/powerpoint/2010/main" val="290739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0B0104-DB1B-4C92-8417-4BF04B0E9FD7}"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D2A3C-FC6F-4AE2-ACFA-B677B17B29B3}" type="slidenum">
              <a:rPr lang="en-US" smtClean="0"/>
              <a:t>‹#›</a:t>
            </a:fld>
            <a:endParaRPr lang="en-US"/>
          </a:p>
        </p:txBody>
      </p:sp>
    </p:spTree>
    <p:extLst>
      <p:ext uri="{BB962C8B-B14F-4D97-AF65-F5344CB8AC3E}">
        <p14:creationId xmlns:p14="http://schemas.microsoft.com/office/powerpoint/2010/main" val="26544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0B0104-DB1B-4C92-8417-4BF04B0E9FD7}" type="datetimeFigureOut">
              <a:rPr lang="en-US" smtClean="0"/>
              <a:t>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CD2A3C-FC6F-4AE2-ACFA-B677B17B29B3}" type="slidenum">
              <a:rPr lang="en-US" smtClean="0"/>
              <a:t>‹#›</a:t>
            </a:fld>
            <a:endParaRPr lang="en-US"/>
          </a:p>
        </p:txBody>
      </p:sp>
    </p:spTree>
    <p:extLst>
      <p:ext uri="{BB962C8B-B14F-4D97-AF65-F5344CB8AC3E}">
        <p14:creationId xmlns:p14="http://schemas.microsoft.com/office/powerpoint/2010/main" val="205069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0B0104-DB1B-4C92-8417-4BF04B0E9FD7}" type="datetimeFigureOut">
              <a:rPr lang="en-US" smtClean="0"/>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CD2A3C-FC6F-4AE2-ACFA-B677B17B29B3}" type="slidenum">
              <a:rPr lang="en-US" smtClean="0"/>
              <a:t>‹#›</a:t>
            </a:fld>
            <a:endParaRPr lang="en-US"/>
          </a:p>
        </p:txBody>
      </p:sp>
    </p:spTree>
    <p:extLst>
      <p:ext uri="{BB962C8B-B14F-4D97-AF65-F5344CB8AC3E}">
        <p14:creationId xmlns:p14="http://schemas.microsoft.com/office/powerpoint/2010/main" val="386977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B0104-DB1B-4C92-8417-4BF04B0E9FD7}" type="datetimeFigureOut">
              <a:rPr lang="en-US" smtClean="0"/>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CD2A3C-FC6F-4AE2-ACFA-B677B17B29B3}" type="slidenum">
              <a:rPr lang="en-US" smtClean="0"/>
              <a:t>‹#›</a:t>
            </a:fld>
            <a:endParaRPr lang="en-US"/>
          </a:p>
        </p:txBody>
      </p:sp>
    </p:spTree>
    <p:extLst>
      <p:ext uri="{BB962C8B-B14F-4D97-AF65-F5344CB8AC3E}">
        <p14:creationId xmlns:p14="http://schemas.microsoft.com/office/powerpoint/2010/main" val="378994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B0104-DB1B-4C92-8417-4BF04B0E9FD7}"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D2A3C-FC6F-4AE2-ACFA-B677B17B29B3}" type="slidenum">
              <a:rPr lang="en-US" smtClean="0"/>
              <a:t>‹#›</a:t>
            </a:fld>
            <a:endParaRPr lang="en-US"/>
          </a:p>
        </p:txBody>
      </p:sp>
    </p:spTree>
    <p:extLst>
      <p:ext uri="{BB962C8B-B14F-4D97-AF65-F5344CB8AC3E}">
        <p14:creationId xmlns:p14="http://schemas.microsoft.com/office/powerpoint/2010/main" val="4124145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B0104-DB1B-4C92-8417-4BF04B0E9FD7}"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D2A3C-FC6F-4AE2-ACFA-B677B17B29B3}" type="slidenum">
              <a:rPr lang="en-US" smtClean="0"/>
              <a:t>‹#›</a:t>
            </a:fld>
            <a:endParaRPr lang="en-US"/>
          </a:p>
        </p:txBody>
      </p:sp>
    </p:spTree>
    <p:extLst>
      <p:ext uri="{BB962C8B-B14F-4D97-AF65-F5344CB8AC3E}">
        <p14:creationId xmlns:p14="http://schemas.microsoft.com/office/powerpoint/2010/main" val="82979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B0104-DB1B-4C92-8417-4BF04B0E9FD7}" type="datetimeFigureOut">
              <a:rPr lang="en-US" smtClean="0"/>
              <a:t>10/5/2018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D2A3C-FC6F-4AE2-ACFA-B677B17B29B3}" type="slidenum">
              <a:rPr lang="en-US" smtClean="0"/>
              <a:t>‹#›</a:t>
            </a:fld>
            <a:endParaRPr lang="en-US"/>
          </a:p>
        </p:txBody>
      </p:sp>
    </p:spTree>
    <p:extLst>
      <p:ext uri="{BB962C8B-B14F-4D97-AF65-F5344CB8AC3E}">
        <p14:creationId xmlns:p14="http://schemas.microsoft.com/office/powerpoint/2010/main" val="3989789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Sun 4"/>
          <p:cNvSpPr/>
          <p:nvPr/>
        </p:nvSpPr>
        <p:spPr>
          <a:xfrm>
            <a:off x="143934" y="177800"/>
            <a:ext cx="939800" cy="762000"/>
          </a:xfrm>
          <a:prstGeom prst="su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148168" y="5926667"/>
            <a:ext cx="939800" cy="762000"/>
          </a:xfrm>
          <a:prstGeom prst="su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n 6"/>
          <p:cNvSpPr/>
          <p:nvPr/>
        </p:nvSpPr>
        <p:spPr>
          <a:xfrm>
            <a:off x="10989734" y="5926667"/>
            <a:ext cx="939800" cy="762000"/>
          </a:xfrm>
          <a:prstGeom prst="su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n 7"/>
          <p:cNvSpPr/>
          <p:nvPr/>
        </p:nvSpPr>
        <p:spPr>
          <a:xfrm>
            <a:off x="11036301" y="169334"/>
            <a:ext cx="939800" cy="762000"/>
          </a:xfrm>
          <a:prstGeom prst="su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a:hlinkClick r:id="" action="ppaction://ole?verb=0"/>
          </p:cNvPr>
          <p:cNvGraphicFramePr>
            <a:graphicFrameLocks noChangeAspect="1"/>
          </p:cNvGraphicFramePr>
          <p:nvPr>
            <p:extLst/>
          </p:nvPr>
        </p:nvGraphicFramePr>
        <p:xfrm>
          <a:off x="1083734" y="660486"/>
          <a:ext cx="10041466" cy="5647181"/>
        </p:xfrm>
        <a:graphic>
          <a:graphicData uri="http://schemas.openxmlformats.org/presentationml/2006/ole">
            <mc:AlternateContent xmlns:mc="http://schemas.openxmlformats.org/markup-compatibility/2006">
              <mc:Choice xmlns:v="urn:schemas-microsoft-com:vml" Requires="v">
                <p:oleObj spid="_x0000_s1038" name="Presentation" r:id="rId3" imgW="6094318" imgH="3427559" progId="PowerPoint.Show.12">
                  <p:embed/>
                </p:oleObj>
              </mc:Choice>
              <mc:Fallback>
                <p:oleObj name="Presentation" r:id="rId3" imgW="6094318" imgH="3427559" progId="PowerPoint.Show.12">
                  <p:embed/>
                  <p:pic>
                    <p:nvPicPr>
                      <p:cNvPr id="0" name=""/>
                      <p:cNvPicPr/>
                      <p:nvPr/>
                    </p:nvPicPr>
                    <p:blipFill>
                      <a:blip r:embed="rId4"/>
                      <a:stretch>
                        <a:fillRect/>
                      </a:stretch>
                    </p:blipFill>
                    <p:spPr>
                      <a:xfrm>
                        <a:off x="1083734" y="660486"/>
                        <a:ext cx="10041466" cy="5647181"/>
                      </a:xfrm>
                      <a:prstGeom prst="rect">
                        <a:avLst/>
                      </a:prstGeom>
                    </p:spPr>
                  </p:pic>
                </p:oleObj>
              </mc:Fallback>
            </mc:AlternateContent>
          </a:graphicData>
        </a:graphic>
      </p:graphicFrame>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t="4018"/>
          <a:stretch/>
        </p:blipFill>
        <p:spPr>
          <a:xfrm>
            <a:off x="283402" y="279485"/>
            <a:ext cx="5926625" cy="6265247"/>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3950"/>
          <a:stretch/>
        </p:blipFill>
        <p:spPr>
          <a:xfrm>
            <a:off x="6210027" y="279484"/>
            <a:ext cx="5558640" cy="6265247"/>
          </a:xfrm>
          <a:prstGeom prst="rect">
            <a:avLst/>
          </a:prstGeom>
        </p:spPr>
      </p:pic>
    </p:spTree>
    <p:extLst>
      <p:ext uri="{BB962C8B-B14F-4D97-AF65-F5344CB8AC3E}">
        <p14:creationId xmlns:p14="http://schemas.microsoft.com/office/powerpoint/2010/main" val="124534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0"/>
                                        </p:tgtEl>
                                        <p:attrNameLst>
                                          <p:attrName>ppt_x</p:attrName>
                                        </p:attrNameLst>
                                      </p:cBhvr>
                                      <p:tavLst>
                                        <p:tav tm="0">
                                          <p:val>
                                            <p:strVal val="ppt_x"/>
                                          </p:val>
                                        </p:tav>
                                        <p:tav tm="100000">
                                          <p:val>
                                            <p:strVal val="0-ppt_w/2"/>
                                          </p:val>
                                        </p:tav>
                                      </p:tavLst>
                                    </p:anim>
                                    <p:anim calcmode="lin" valueType="num">
                                      <p:cBhvr additive="base">
                                        <p:cTn id="7" dur="5000"/>
                                        <p:tgtEl>
                                          <p:spTgt spid="10"/>
                                        </p:tgtEl>
                                        <p:attrNameLst>
                                          <p:attrName>ppt_y</p:attrName>
                                        </p:attrNameLst>
                                      </p:cBhvr>
                                      <p:tavLst>
                                        <p:tav tm="0">
                                          <p:val>
                                            <p:strVal val="ppt_y"/>
                                          </p:val>
                                        </p:tav>
                                        <p:tav tm="100000">
                                          <p:val>
                                            <p:strVal val="ppt_y"/>
                                          </p:val>
                                        </p:tav>
                                      </p:tavLst>
                                    </p:anim>
                                    <p:set>
                                      <p:cBhvr>
                                        <p:cTn id="8" dur="1" fill="hold">
                                          <p:stCondLst>
                                            <p:cond delay="4999"/>
                                          </p:stCondLst>
                                        </p:cTn>
                                        <p:tgtEl>
                                          <p:spTgt spid="10"/>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0"/>
                                        <p:tgtEl>
                                          <p:spTgt spid="11"/>
                                        </p:tgtEl>
                                        <p:attrNameLst>
                                          <p:attrName>ppt_x</p:attrName>
                                        </p:attrNameLst>
                                      </p:cBhvr>
                                      <p:tavLst>
                                        <p:tav tm="0">
                                          <p:val>
                                            <p:strVal val="ppt_x"/>
                                          </p:val>
                                        </p:tav>
                                        <p:tav tm="100000">
                                          <p:val>
                                            <p:strVal val="1+ppt_w/2"/>
                                          </p:val>
                                        </p:tav>
                                      </p:tavLst>
                                    </p:anim>
                                    <p:anim calcmode="lin" valueType="num">
                                      <p:cBhvr additive="base">
                                        <p:cTn id="11" dur="5000"/>
                                        <p:tgtEl>
                                          <p:spTgt spid="11"/>
                                        </p:tgtEl>
                                        <p:attrNameLst>
                                          <p:attrName>ppt_y</p:attrName>
                                        </p:attrNameLst>
                                      </p:cBhvr>
                                      <p:tavLst>
                                        <p:tav tm="0">
                                          <p:val>
                                            <p:strVal val="ppt_y"/>
                                          </p:val>
                                        </p:tav>
                                        <p:tav tm="100000">
                                          <p:val>
                                            <p:strVal val="ppt_y"/>
                                          </p:val>
                                        </p:tav>
                                      </p:tavLst>
                                    </p:anim>
                                    <p:set>
                                      <p:cBhvr>
                                        <p:cTn id="12" dur="1" fill="hold">
                                          <p:stCondLst>
                                            <p:cond delay="4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9929" y="484094"/>
            <a:ext cx="4249271" cy="129988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NikoshBAN" panose="02000000000000000000" pitchFamily="2" charset="0"/>
              </a:rPr>
              <a:t>معناها</a:t>
            </a:r>
            <a:endParaRPr lang="en-US" sz="28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609600" y="2545976"/>
            <a:ext cx="2070847" cy="112058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NikoshBAN" panose="02000000000000000000" pitchFamily="2" charset="0"/>
              </a:rPr>
              <a:t>محموب</a:t>
            </a:r>
            <a:endParaRPr lang="en-US" sz="28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3792070" y="2545976"/>
            <a:ext cx="2070847" cy="112058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প্রীয়</a:t>
            </a:r>
            <a:endParaRPr lang="en-US" sz="28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6562164" y="2545976"/>
            <a:ext cx="2070847" cy="112058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NikoshBAN" panose="02000000000000000000" pitchFamily="2" charset="0"/>
              </a:rPr>
              <a:t>لايفشي</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9327775" y="2653552"/>
            <a:ext cx="2070847" cy="112058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তারা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গচ্ছিত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রাখে</a:t>
            </a:r>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9327775" y="4222375"/>
            <a:ext cx="2070847" cy="112058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শত্রু</a:t>
            </a:r>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6562164" y="4222375"/>
            <a:ext cx="2070847" cy="112058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NikoshBAN" panose="02000000000000000000" pitchFamily="2" charset="0"/>
              </a:rPr>
              <a:t>لا امدن</a:t>
            </a:r>
            <a:endParaRPr lang="en-US" sz="28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3460376" y="4222376"/>
            <a:ext cx="2070847" cy="112058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কম</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দেয়না</a:t>
            </a:r>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510989" y="4119280"/>
            <a:ext cx="2070847" cy="112058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NikoshBAN" panose="02000000000000000000" pitchFamily="2" charset="0"/>
              </a:rPr>
              <a:t>لاينفص</a:t>
            </a:r>
            <a:endParaRPr lang="en-US" sz="2800" dirty="0">
              <a:solidFill>
                <a:schemeClr val="tx1"/>
              </a:solidFill>
              <a:latin typeface="NikoshBAN" panose="02000000000000000000" pitchFamily="2" charset="0"/>
              <a:cs typeface="NikoshBAN" panose="02000000000000000000" pitchFamily="2" charset="0"/>
            </a:endParaRPr>
          </a:p>
        </p:txBody>
      </p:sp>
      <p:sp>
        <p:nvSpPr>
          <p:cNvPr id="11" name="Frame 10"/>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4589929" y="484094"/>
            <a:ext cx="4249271" cy="1380565"/>
          </a:xfrm>
          <a:prstGeom prst="fram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865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4195" y="3133166"/>
            <a:ext cx="9830298" cy="135367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NikoshBAN" panose="02000000000000000000" pitchFamily="2" charset="0"/>
              </a:rPr>
              <a:t>علي  اي صفة حث دين الاسلام </a:t>
            </a:r>
            <a:endParaRPr lang="en-US" sz="28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1550893" y="4840942"/>
            <a:ext cx="9753600" cy="12192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NikoshBAN" panose="02000000000000000000" pitchFamily="2" charset="0"/>
              </a:rPr>
              <a:t>الجواب: حث دين الاسلام  الي صفة الامانة</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4497791" y="429186"/>
            <a:ext cx="3783106" cy="9412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NikoshBAN" panose="02000000000000000000" pitchFamily="2" charset="0"/>
              </a:rPr>
              <a:t>النتاءج التعليم</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3738283" y="1799665"/>
            <a:ext cx="5629835" cy="72614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NikoshBAN" panose="02000000000000000000" pitchFamily="2" charset="0"/>
              </a:rPr>
              <a:t>عمل الافرادي </a:t>
            </a:r>
            <a:endParaRPr lang="en-US" sz="2800" dirty="0">
              <a:solidFill>
                <a:schemeClr val="tx1"/>
              </a:solidFill>
              <a:latin typeface="NikoshBAN" panose="02000000000000000000" pitchFamily="2" charset="0"/>
              <a:cs typeface="NikoshBAN" panose="02000000000000000000" pitchFamily="2" charset="0"/>
            </a:endParaRPr>
          </a:p>
        </p:txBody>
      </p:sp>
      <p:sp>
        <p:nvSpPr>
          <p:cNvPr id="8" name="Frame 7"/>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Frame 1"/>
          <p:cNvSpPr/>
          <p:nvPr/>
        </p:nvSpPr>
        <p:spPr>
          <a:xfrm>
            <a:off x="4374778" y="429186"/>
            <a:ext cx="4052047" cy="1016373"/>
          </a:xfrm>
          <a:prstGeom prst="fram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3585882" y="1799665"/>
            <a:ext cx="5782236" cy="726141"/>
          </a:xfrm>
          <a:prstGeom prst="fram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1335741" y="3133166"/>
            <a:ext cx="10067365" cy="1389528"/>
          </a:xfrm>
          <a:prstGeom prst="fram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1308847" y="4760259"/>
            <a:ext cx="10112188" cy="1299883"/>
          </a:xfrm>
          <a:prstGeom prst="fram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091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6119" y="2184195"/>
            <a:ext cx="9995645" cy="112955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NikoshBAN" panose="02000000000000000000" pitchFamily="2" charset="0"/>
              </a:rPr>
              <a:t>يقول ماهي صفة الامين ؟</a:t>
            </a:r>
            <a:endParaRPr lang="en-US" sz="28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986119" y="3635833"/>
            <a:ext cx="10049434" cy="223221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NikoshBAN" panose="02000000000000000000" pitchFamily="2" charset="0"/>
              </a:rPr>
              <a:t>الجواب:  الرجل الامين له خلق ودين لا يضيع الحق ولا يذيع السر ويرجع بالامانة الي اهلها حتي مع القطيعة ولا  يمد يده الي متاع احد ويحترز عن قول الباطل ولا يضل ساءلا وينكر الظلم ويعمل بابعدالة</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4473388" y="817078"/>
            <a:ext cx="3370729" cy="111481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NikoshBAN" panose="02000000000000000000" pitchFamily="2" charset="0"/>
              </a:rPr>
              <a:t>دليل العمال</a:t>
            </a:r>
            <a:endParaRPr lang="en-US" sz="2800" dirty="0">
              <a:solidFill>
                <a:schemeClr val="tx1"/>
              </a:solidFill>
              <a:latin typeface="NikoshBAN" panose="02000000000000000000" pitchFamily="2" charset="0"/>
              <a:cs typeface="NikoshBAN" panose="02000000000000000000" pitchFamily="2" charset="0"/>
            </a:endParaRPr>
          </a:p>
        </p:txBody>
      </p:sp>
      <p:sp>
        <p:nvSpPr>
          <p:cNvPr id="5" name="Frame 4"/>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4285129" y="717176"/>
            <a:ext cx="3711389" cy="1214718"/>
          </a:xfrm>
          <a:prstGeom prst="fram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806826" y="2070847"/>
            <a:ext cx="10291482" cy="1308847"/>
          </a:xfrm>
          <a:prstGeom prst="fram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779929" y="3567953"/>
            <a:ext cx="10524565" cy="2384612"/>
          </a:xfrm>
          <a:prstGeom prst="frame">
            <a:avLst>
              <a:gd name="adj1" fmla="val 9117"/>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775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435" y="1057836"/>
            <a:ext cx="10219765" cy="109645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rPr>
              <a:t>استخرج من النص خمسة صيغ للجمع ثم حولها الي الماضي</a:t>
            </a:r>
            <a:endParaRPr lang="en-US" sz="2800" dirty="0">
              <a:solidFill>
                <a:schemeClr val="tx1"/>
              </a:solidFill>
            </a:endParaRPr>
          </a:p>
        </p:txBody>
      </p:sp>
      <p:sp>
        <p:nvSpPr>
          <p:cNvPr id="7" name="AutoShape 3"/>
          <p:cNvSpPr>
            <a:spLocks noChangeAspect="1" noChangeArrowheads="1" noTextEdit="1"/>
          </p:cNvSpPr>
          <p:nvPr/>
        </p:nvSpPr>
        <p:spPr bwMode="auto">
          <a:xfrm>
            <a:off x="2344644" y="3400239"/>
            <a:ext cx="81661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8" name="Rectangle 5"/>
          <p:cNvSpPr>
            <a:spLocks noChangeArrowheads="1"/>
          </p:cNvSpPr>
          <p:nvPr/>
        </p:nvSpPr>
        <p:spPr bwMode="auto">
          <a:xfrm>
            <a:off x="2207557" y="3130038"/>
            <a:ext cx="4067175" cy="540402"/>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r>
              <a:rPr lang="ar-SA" sz="2800"/>
              <a:t>يعتمد</a:t>
            </a:r>
            <a:endParaRPr lang="en-US" sz="2800" dirty="0"/>
          </a:p>
        </p:txBody>
      </p:sp>
      <p:sp>
        <p:nvSpPr>
          <p:cNvPr id="9" name="Rectangle 6"/>
          <p:cNvSpPr>
            <a:spLocks noChangeArrowheads="1"/>
          </p:cNvSpPr>
          <p:nvPr/>
        </p:nvSpPr>
        <p:spPr bwMode="auto">
          <a:xfrm>
            <a:off x="6418166" y="3120423"/>
            <a:ext cx="4067175" cy="552399"/>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r>
              <a:rPr lang="ar-SA" sz="2800"/>
              <a:t>يعتمدون</a:t>
            </a:r>
            <a:endParaRPr lang="en-US" sz="2800" dirty="0"/>
          </a:p>
        </p:txBody>
      </p:sp>
      <p:sp>
        <p:nvSpPr>
          <p:cNvPr id="10" name="Rectangle 7"/>
          <p:cNvSpPr>
            <a:spLocks noChangeArrowheads="1"/>
          </p:cNvSpPr>
          <p:nvPr/>
        </p:nvSpPr>
        <p:spPr bwMode="auto">
          <a:xfrm>
            <a:off x="2207556" y="3686404"/>
            <a:ext cx="4067175" cy="456784"/>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r>
              <a:rPr lang="ar-SA" sz="2800"/>
              <a:t>سر</a:t>
            </a:r>
            <a:endParaRPr lang="en-US" sz="2800" dirty="0"/>
          </a:p>
        </p:txBody>
      </p:sp>
      <p:sp>
        <p:nvSpPr>
          <p:cNvPr id="11" name="Rectangle 8"/>
          <p:cNvSpPr>
            <a:spLocks noChangeArrowheads="1"/>
          </p:cNvSpPr>
          <p:nvPr/>
        </p:nvSpPr>
        <p:spPr bwMode="auto">
          <a:xfrm>
            <a:off x="6418169" y="3667175"/>
            <a:ext cx="4067175" cy="476015"/>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r>
              <a:rPr lang="ar-SA" sz="2800"/>
              <a:t>اسرار</a:t>
            </a:r>
            <a:endParaRPr lang="en-US" sz="2800" dirty="0"/>
          </a:p>
        </p:txBody>
      </p:sp>
      <p:sp>
        <p:nvSpPr>
          <p:cNvPr id="12" name="Rectangle 9"/>
          <p:cNvSpPr>
            <a:spLocks noChangeArrowheads="1"/>
          </p:cNvSpPr>
          <p:nvPr/>
        </p:nvSpPr>
        <p:spPr bwMode="auto">
          <a:xfrm>
            <a:off x="2217081" y="4146594"/>
            <a:ext cx="4067175" cy="483953"/>
          </a:xfrm>
          <a:prstGeom prst="rect">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r>
              <a:rPr lang="ar-SA" sz="2800"/>
              <a:t>مال</a:t>
            </a:r>
            <a:endParaRPr lang="en-US" sz="2800" dirty="0"/>
          </a:p>
        </p:txBody>
      </p:sp>
      <p:sp>
        <p:nvSpPr>
          <p:cNvPr id="13" name="Rectangle 10"/>
          <p:cNvSpPr>
            <a:spLocks noChangeArrowheads="1"/>
          </p:cNvSpPr>
          <p:nvPr/>
        </p:nvSpPr>
        <p:spPr bwMode="auto">
          <a:xfrm>
            <a:off x="6418169" y="4143189"/>
            <a:ext cx="4067175" cy="483953"/>
          </a:xfrm>
          <a:prstGeom prst="rect">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r>
              <a:rPr lang="ar-SA" sz="2800"/>
              <a:t>اموال</a:t>
            </a:r>
            <a:endParaRPr lang="en-US" sz="2800" dirty="0"/>
          </a:p>
        </p:txBody>
      </p:sp>
      <p:sp>
        <p:nvSpPr>
          <p:cNvPr id="14" name="Rectangle 11"/>
          <p:cNvSpPr>
            <a:spLocks noChangeArrowheads="1"/>
          </p:cNvSpPr>
          <p:nvPr/>
        </p:nvSpPr>
        <p:spPr bwMode="auto">
          <a:xfrm>
            <a:off x="2207555" y="4672689"/>
            <a:ext cx="4067175" cy="538813"/>
          </a:xfrm>
          <a:prstGeom prst="rect">
            <a:avLst/>
          </a:pr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r>
              <a:rPr lang="ar-SA" sz="2800"/>
              <a:t>يامن</a:t>
            </a:r>
            <a:endParaRPr lang="en-US" sz="2800" dirty="0"/>
          </a:p>
        </p:txBody>
      </p:sp>
      <p:sp>
        <p:nvSpPr>
          <p:cNvPr id="15" name="Rectangle 12"/>
          <p:cNvSpPr>
            <a:spLocks noChangeArrowheads="1"/>
          </p:cNvSpPr>
          <p:nvPr/>
        </p:nvSpPr>
        <p:spPr bwMode="auto">
          <a:xfrm>
            <a:off x="6418168" y="4715625"/>
            <a:ext cx="4067175" cy="525462"/>
          </a:xfrm>
          <a:prstGeom prst="rect">
            <a:avLst/>
          </a:pr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r>
              <a:rPr lang="ar-SA" sz="2800"/>
              <a:t>يامنون</a:t>
            </a:r>
            <a:endParaRPr lang="en-US" sz="2800" dirty="0"/>
          </a:p>
        </p:txBody>
      </p:sp>
      <p:sp>
        <p:nvSpPr>
          <p:cNvPr id="16" name="Rectangle 13"/>
          <p:cNvSpPr>
            <a:spLocks noChangeArrowheads="1"/>
          </p:cNvSpPr>
          <p:nvPr/>
        </p:nvSpPr>
        <p:spPr bwMode="auto">
          <a:xfrm>
            <a:off x="2217081" y="5308489"/>
            <a:ext cx="4067175" cy="476482"/>
          </a:xfrm>
          <a:prstGeom prst="rect">
            <a:avLst/>
          </a:pr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r>
              <a:rPr lang="ar-SA" sz="2800"/>
              <a:t>يودع</a:t>
            </a:r>
            <a:endParaRPr lang="en-US" sz="2800" dirty="0"/>
          </a:p>
        </p:txBody>
      </p:sp>
      <p:sp>
        <p:nvSpPr>
          <p:cNvPr id="17" name="Rectangle 14"/>
          <p:cNvSpPr>
            <a:spLocks noChangeArrowheads="1"/>
          </p:cNvSpPr>
          <p:nvPr/>
        </p:nvSpPr>
        <p:spPr bwMode="auto">
          <a:xfrm>
            <a:off x="6418169" y="5335354"/>
            <a:ext cx="4067175" cy="473775"/>
          </a:xfrm>
          <a:prstGeom prst="rect">
            <a:avLst/>
          </a:pr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r>
              <a:rPr lang="ar-SA" sz="2800"/>
              <a:t>يودعون</a:t>
            </a:r>
            <a:endParaRPr lang="en-US" sz="2800" dirty="0"/>
          </a:p>
        </p:txBody>
      </p:sp>
      <p:sp>
        <p:nvSpPr>
          <p:cNvPr id="20" name="Line 17"/>
          <p:cNvSpPr>
            <a:spLocks noChangeShapeType="1"/>
          </p:cNvSpPr>
          <p:nvPr/>
        </p:nvSpPr>
        <p:spPr bwMode="auto">
          <a:xfrm>
            <a:off x="2344644" y="4143189"/>
            <a:ext cx="8147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 name="Frame 27"/>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699248" y="896471"/>
            <a:ext cx="10587318" cy="1344705"/>
          </a:xfrm>
          <a:prstGeom prst="fram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699249" y="2581835"/>
            <a:ext cx="10587318" cy="3720353"/>
          </a:xfrm>
          <a:prstGeom prst="frame">
            <a:avLst>
              <a:gd name="adj1" fmla="val 4066"/>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7918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AutoShape 87"/>
          <p:cNvSpPr>
            <a:spLocks noChangeAspect="1" noChangeArrowheads="1" noTextEdit="1"/>
          </p:cNvSpPr>
          <p:nvPr/>
        </p:nvSpPr>
        <p:spPr bwMode="auto">
          <a:xfrm>
            <a:off x="1806761" y="4120034"/>
            <a:ext cx="81661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90"/>
          <p:cNvSpPr>
            <a:spLocks noChangeArrowheads="1"/>
          </p:cNvSpPr>
          <p:nvPr/>
        </p:nvSpPr>
        <p:spPr bwMode="auto">
          <a:xfrm>
            <a:off x="5880285" y="4116859"/>
            <a:ext cx="4366205" cy="36988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a:t>المجموعة «ا»</a:t>
            </a:r>
            <a:endParaRPr lang="en-US" dirty="0"/>
          </a:p>
        </p:txBody>
      </p:sp>
      <p:sp>
        <p:nvSpPr>
          <p:cNvPr id="93" name="Rectangle 91"/>
          <p:cNvSpPr>
            <a:spLocks noChangeArrowheads="1"/>
          </p:cNvSpPr>
          <p:nvPr/>
        </p:nvSpPr>
        <p:spPr bwMode="auto">
          <a:xfrm>
            <a:off x="1763026" y="5269611"/>
            <a:ext cx="4067175" cy="333240"/>
          </a:xfrm>
          <a:prstGeom prst="rect">
            <a:avLst/>
          </a:pr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r>
              <a:rPr lang="ar-SA"/>
              <a:t>ولااضل ساءلا</a:t>
            </a:r>
            <a:endParaRPr lang="en-US" dirty="0"/>
          </a:p>
        </p:txBody>
      </p:sp>
      <p:sp>
        <p:nvSpPr>
          <p:cNvPr id="94" name="Rectangle 92"/>
          <p:cNvSpPr>
            <a:spLocks noChangeArrowheads="1"/>
          </p:cNvSpPr>
          <p:nvPr/>
        </p:nvSpPr>
        <p:spPr bwMode="auto">
          <a:xfrm>
            <a:off x="5880286" y="4496272"/>
            <a:ext cx="4366204" cy="369888"/>
          </a:xfrm>
          <a:prstGeom prst="rect">
            <a:avLst/>
          </a:prstGeom>
          <a:solidFill>
            <a:schemeClr val="accent6"/>
          </a:solidFill>
          <a:ln>
            <a:noFill/>
          </a:ln>
          <a:extLst/>
        </p:spPr>
        <p:txBody>
          <a:bodyPr vert="horz" wrap="square" lIns="91440" tIns="45720" rIns="91440" bIns="45720" numCol="1" anchor="t" anchorCtr="0" compatLnSpc="1">
            <a:prstTxWarp prst="textNoShape">
              <a:avLst/>
            </a:prstTxWarp>
          </a:bodyPr>
          <a:lstStyle/>
          <a:p>
            <a:r>
              <a:rPr lang="ar-SA"/>
              <a:t>انا فتي الامين</a:t>
            </a:r>
            <a:endParaRPr lang="en-US" dirty="0"/>
          </a:p>
        </p:txBody>
      </p:sp>
      <p:sp>
        <p:nvSpPr>
          <p:cNvPr id="95" name="Rectangle 93"/>
          <p:cNvSpPr>
            <a:spLocks noChangeArrowheads="1"/>
          </p:cNvSpPr>
          <p:nvPr/>
        </p:nvSpPr>
        <p:spPr bwMode="auto">
          <a:xfrm>
            <a:off x="1763025" y="4517150"/>
            <a:ext cx="4067175" cy="334670"/>
          </a:xfrm>
          <a:prstGeom prst="rect">
            <a:avLst/>
          </a:prstGeom>
          <a:solidFill>
            <a:schemeClr val="accent6"/>
          </a:solidFill>
          <a:ln>
            <a:noFill/>
          </a:ln>
          <a:extLst/>
        </p:spPr>
        <p:txBody>
          <a:bodyPr vert="horz" wrap="square" lIns="91440" tIns="45720" rIns="91440" bIns="45720" numCol="1" anchor="t" anchorCtr="0" compatLnSpc="1">
            <a:prstTxWarp prst="textNoShape">
              <a:avLst/>
            </a:prstTxWarp>
          </a:bodyPr>
          <a:lstStyle/>
          <a:p>
            <a:r>
              <a:rPr lang="ar-SA"/>
              <a:t>لي خلق ودين</a:t>
            </a:r>
            <a:endParaRPr lang="en-US" dirty="0"/>
          </a:p>
        </p:txBody>
      </p:sp>
      <p:sp>
        <p:nvSpPr>
          <p:cNvPr id="96" name="Rectangle 94"/>
          <p:cNvSpPr>
            <a:spLocks noChangeArrowheads="1"/>
          </p:cNvSpPr>
          <p:nvPr/>
        </p:nvSpPr>
        <p:spPr bwMode="auto">
          <a:xfrm>
            <a:off x="5880286" y="4866159"/>
            <a:ext cx="4366204" cy="371475"/>
          </a:xfrm>
          <a:prstGeom prst="rect">
            <a:avLst/>
          </a:prstGeom>
          <a:solidFill>
            <a:schemeClr val="accent4">
              <a:lumMod val="50000"/>
            </a:schemeClr>
          </a:solidFill>
          <a:ln>
            <a:noFill/>
          </a:ln>
          <a:extLst/>
        </p:spPr>
        <p:txBody>
          <a:bodyPr vert="horz" wrap="square" lIns="91440" tIns="45720" rIns="91440" bIns="45720" numCol="1" anchor="t" anchorCtr="0" compatLnSpc="1">
            <a:prstTxWarp prst="textNoShape">
              <a:avLst/>
            </a:prstTxWarp>
          </a:bodyPr>
          <a:lstStyle/>
          <a:p>
            <a:r>
              <a:rPr lang="ar-SA"/>
              <a:t>من يخن الامانة</a:t>
            </a:r>
            <a:endParaRPr lang="en-US" dirty="0"/>
          </a:p>
        </p:txBody>
      </p:sp>
      <p:sp>
        <p:nvSpPr>
          <p:cNvPr id="97" name="Rectangle 95"/>
          <p:cNvSpPr>
            <a:spLocks noChangeArrowheads="1"/>
          </p:cNvSpPr>
          <p:nvPr/>
        </p:nvSpPr>
        <p:spPr bwMode="auto">
          <a:xfrm>
            <a:off x="1751197" y="4894325"/>
            <a:ext cx="4067175" cy="347121"/>
          </a:xfrm>
          <a:prstGeom prst="rect">
            <a:avLst/>
          </a:prstGeom>
          <a:solidFill>
            <a:schemeClr val="accent4">
              <a:lumMod val="50000"/>
            </a:schemeClr>
          </a:solidFill>
          <a:ln>
            <a:noFill/>
          </a:ln>
          <a:extLst/>
        </p:spPr>
        <p:txBody>
          <a:bodyPr vert="horz" wrap="square" lIns="91440" tIns="45720" rIns="91440" bIns="45720" numCol="1" anchor="t" anchorCtr="0" compatLnSpc="1">
            <a:prstTxWarp prst="textNoShape">
              <a:avLst/>
            </a:prstTxWarp>
          </a:bodyPr>
          <a:lstStyle/>
          <a:p>
            <a:r>
              <a:rPr lang="ar-SA"/>
              <a:t>اهلكته الخيانة</a:t>
            </a:r>
            <a:endParaRPr lang="en-US" dirty="0"/>
          </a:p>
        </p:txBody>
      </p:sp>
      <p:sp>
        <p:nvSpPr>
          <p:cNvPr id="98" name="Rectangle 96"/>
          <p:cNvSpPr>
            <a:spLocks noChangeArrowheads="1"/>
          </p:cNvSpPr>
          <p:nvPr/>
        </p:nvSpPr>
        <p:spPr bwMode="auto">
          <a:xfrm>
            <a:off x="5880286" y="5237634"/>
            <a:ext cx="4366204" cy="369888"/>
          </a:xfrm>
          <a:prstGeom prst="rect">
            <a:avLst/>
          </a:pr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r>
              <a:rPr lang="ar-SA"/>
              <a:t>ولااقول باطلا</a:t>
            </a:r>
            <a:endParaRPr lang="en-US" dirty="0"/>
          </a:p>
        </p:txBody>
      </p:sp>
      <p:sp>
        <p:nvSpPr>
          <p:cNvPr id="99" name="Rectangle 97"/>
          <p:cNvSpPr>
            <a:spLocks noChangeArrowheads="1"/>
          </p:cNvSpPr>
          <p:nvPr/>
        </p:nvSpPr>
        <p:spPr bwMode="auto">
          <a:xfrm>
            <a:off x="1782154" y="6020564"/>
            <a:ext cx="4067175" cy="334670"/>
          </a:xfrm>
          <a:prstGeom prst="rect">
            <a:avLst/>
          </a:prstGeom>
          <a:solidFill>
            <a:schemeClr val="accent5">
              <a:lumMod val="40000"/>
              <a:lumOff val="60000"/>
            </a:schemeClr>
          </a:solidFill>
          <a:ln>
            <a:noFill/>
          </a:ln>
          <a:extLst/>
        </p:spPr>
        <p:txBody>
          <a:bodyPr vert="horz" wrap="square" lIns="91440" tIns="45720" rIns="91440" bIns="45720" numCol="1" anchor="t" anchorCtr="0" compatLnSpc="1">
            <a:prstTxWarp prst="textNoShape">
              <a:avLst/>
            </a:prstTxWarp>
          </a:bodyPr>
          <a:lstStyle/>
          <a:p>
            <a:r>
              <a:rPr lang="ar-SA"/>
              <a:t>الي متاع احد</a:t>
            </a:r>
            <a:endParaRPr lang="en-US" dirty="0"/>
          </a:p>
        </p:txBody>
      </p:sp>
      <p:sp>
        <p:nvSpPr>
          <p:cNvPr id="100" name="Rectangle 98"/>
          <p:cNvSpPr>
            <a:spLocks noChangeArrowheads="1"/>
          </p:cNvSpPr>
          <p:nvPr/>
        </p:nvSpPr>
        <p:spPr bwMode="auto">
          <a:xfrm>
            <a:off x="5880286" y="5607522"/>
            <a:ext cx="4366204" cy="371475"/>
          </a:xfrm>
          <a:prstGeom prst="rect">
            <a:avLst/>
          </a:pr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r>
              <a:rPr lang="ar-SA"/>
              <a:t>الحق لا اضيعة</a:t>
            </a:r>
            <a:endParaRPr lang="en-US" dirty="0"/>
          </a:p>
        </p:txBody>
      </p:sp>
      <p:sp>
        <p:nvSpPr>
          <p:cNvPr id="101" name="Rectangle 99"/>
          <p:cNvSpPr>
            <a:spLocks noChangeArrowheads="1"/>
          </p:cNvSpPr>
          <p:nvPr/>
        </p:nvSpPr>
        <p:spPr bwMode="auto">
          <a:xfrm>
            <a:off x="1772041" y="5626639"/>
            <a:ext cx="4067175" cy="333240"/>
          </a:xfrm>
          <a:prstGeom prst="rect">
            <a:avLst/>
          </a:pr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r>
              <a:rPr lang="ar-SA"/>
              <a:t>السر لا اذيعه</a:t>
            </a:r>
            <a:endParaRPr lang="en-US" dirty="0"/>
          </a:p>
        </p:txBody>
      </p:sp>
      <p:sp>
        <p:nvSpPr>
          <p:cNvPr id="102" name="Rectangle 100"/>
          <p:cNvSpPr>
            <a:spLocks noChangeArrowheads="1"/>
          </p:cNvSpPr>
          <p:nvPr/>
        </p:nvSpPr>
        <p:spPr bwMode="auto">
          <a:xfrm>
            <a:off x="5880286" y="5978997"/>
            <a:ext cx="4366204" cy="369888"/>
          </a:xfrm>
          <a:prstGeom prst="rect">
            <a:avLst/>
          </a:prstGeom>
          <a:solidFill>
            <a:schemeClr val="accent5">
              <a:lumMod val="40000"/>
              <a:lumOff val="60000"/>
            </a:schemeClr>
          </a:solidFill>
          <a:ln>
            <a:noFill/>
          </a:ln>
          <a:extLst/>
        </p:spPr>
        <p:txBody>
          <a:bodyPr vert="horz" wrap="square" lIns="91440" tIns="45720" rIns="91440" bIns="45720" numCol="1" anchor="t" anchorCtr="0" compatLnSpc="1">
            <a:prstTxWarp prst="textNoShape">
              <a:avLst/>
            </a:prstTxWarp>
          </a:bodyPr>
          <a:lstStyle/>
          <a:p>
            <a:r>
              <a:rPr lang="ar-SA"/>
              <a:t>ولا امدن يدي</a:t>
            </a:r>
            <a:endParaRPr lang="en-US" dirty="0"/>
          </a:p>
        </p:txBody>
      </p:sp>
      <p:sp>
        <p:nvSpPr>
          <p:cNvPr id="104" name="Line 102"/>
          <p:cNvSpPr>
            <a:spLocks noChangeShapeType="1"/>
          </p:cNvSpPr>
          <p:nvPr/>
        </p:nvSpPr>
        <p:spPr bwMode="auto">
          <a:xfrm>
            <a:off x="1806761" y="4496272"/>
            <a:ext cx="8147050"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103"/>
          <p:cNvSpPr>
            <a:spLocks noChangeShapeType="1"/>
          </p:cNvSpPr>
          <p:nvPr/>
        </p:nvSpPr>
        <p:spPr bwMode="auto">
          <a:xfrm>
            <a:off x="1806761" y="4866159"/>
            <a:ext cx="8147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104"/>
          <p:cNvSpPr>
            <a:spLocks noChangeShapeType="1"/>
          </p:cNvSpPr>
          <p:nvPr/>
        </p:nvSpPr>
        <p:spPr bwMode="auto">
          <a:xfrm>
            <a:off x="1806761" y="5237634"/>
            <a:ext cx="8147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105"/>
          <p:cNvSpPr>
            <a:spLocks noChangeShapeType="1"/>
          </p:cNvSpPr>
          <p:nvPr/>
        </p:nvSpPr>
        <p:spPr bwMode="auto">
          <a:xfrm>
            <a:off x="1806761" y="5607522"/>
            <a:ext cx="8147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06"/>
          <p:cNvSpPr>
            <a:spLocks noChangeShapeType="1"/>
          </p:cNvSpPr>
          <p:nvPr/>
        </p:nvSpPr>
        <p:spPr bwMode="auto">
          <a:xfrm>
            <a:off x="1806761" y="5978997"/>
            <a:ext cx="8147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109"/>
          <p:cNvSpPr>
            <a:spLocks noChangeShapeType="1"/>
          </p:cNvSpPr>
          <p:nvPr/>
        </p:nvSpPr>
        <p:spPr bwMode="auto">
          <a:xfrm>
            <a:off x="1744846" y="3391409"/>
            <a:ext cx="84221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110"/>
          <p:cNvSpPr>
            <a:spLocks noChangeShapeType="1"/>
          </p:cNvSpPr>
          <p:nvPr/>
        </p:nvSpPr>
        <p:spPr bwMode="auto">
          <a:xfrm>
            <a:off x="1806761" y="6348884"/>
            <a:ext cx="8147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p:nvPr/>
        </p:nvSpPr>
        <p:spPr>
          <a:xfrm>
            <a:off x="4570036" y="352929"/>
            <a:ext cx="3379695" cy="56048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rPr>
              <a:t>النقييم</a:t>
            </a:r>
            <a:endParaRPr lang="en-US" sz="2800" dirty="0">
              <a:solidFill>
                <a:schemeClr val="tx1"/>
              </a:solidFill>
            </a:endParaRPr>
          </a:p>
        </p:txBody>
      </p:sp>
      <p:sp>
        <p:nvSpPr>
          <p:cNvPr id="26" name="Rectangle 25"/>
          <p:cNvSpPr/>
          <p:nvPr/>
        </p:nvSpPr>
        <p:spPr>
          <a:xfrm>
            <a:off x="555812" y="1040936"/>
            <a:ext cx="11017623" cy="66077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rPr>
              <a:t>صل بين المجموعتين «ا»و»ب» ليمون المعنيصحيحا</a:t>
            </a:r>
            <a:endParaRPr lang="en-US" sz="2800" dirty="0">
              <a:solidFill>
                <a:schemeClr val="tx1"/>
              </a:solidFill>
            </a:endParaRPr>
          </a:p>
        </p:txBody>
      </p:sp>
      <p:sp>
        <p:nvSpPr>
          <p:cNvPr id="27" name="Frame 26"/>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1"/>
          <p:cNvGrpSpPr/>
          <p:nvPr/>
        </p:nvGrpSpPr>
        <p:grpSpPr>
          <a:xfrm>
            <a:off x="5861370" y="1916167"/>
            <a:ext cx="4385120" cy="2152707"/>
            <a:chOff x="6211979" y="1742889"/>
            <a:chExt cx="4067176" cy="2238375"/>
          </a:xfrm>
        </p:grpSpPr>
        <p:sp>
          <p:nvSpPr>
            <p:cNvPr id="28" name="Rectangle 90"/>
            <p:cNvSpPr>
              <a:spLocks noChangeArrowheads="1"/>
            </p:cNvSpPr>
            <p:nvPr/>
          </p:nvSpPr>
          <p:spPr bwMode="auto">
            <a:xfrm>
              <a:off x="6211979" y="1742889"/>
              <a:ext cx="4067175" cy="36988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a:t>المجموعة «ا»</a:t>
              </a:r>
              <a:endParaRPr lang="en-US" dirty="0"/>
            </a:p>
          </p:txBody>
        </p:sp>
        <p:sp>
          <p:nvSpPr>
            <p:cNvPr id="29" name="Rectangle 92"/>
            <p:cNvSpPr>
              <a:spLocks noChangeArrowheads="1"/>
            </p:cNvSpPr>
            <p:nvPr/>
          </p:nvSpPr>
          <p:spPr bwMode="auto">
            <a:xfrm>
              <a:off x="6211980" y="2122302"/>
              <a:ext cx="4067175" cy="369888"/>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a:t>انا فتي الامين</a:t>
              </a:r>
              <a:endParaRPr lang="en-US" dirty="0"/>
            </a:p>
          </p:txBody>
        </p:sp>
        <p:sp>
          <p:nvSpPr>
            <p:cNvPr id="30" name="Rectangle 94"/>
            <p:cNvSpPr>
              <a:spLocks noChangeArrowheads="1"/>
            </p:cNvSpPr>
            <p:nvPr/>
          </p:nvSpPr>
          <p:spPr bwMode="auto">
            <a:xfrm>
              <a:off x="6211980" y="2492189"/>
              <a:ext cx="4067175" cy="371475"/>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a:t>من يخن الامانة</a:t>
              </a:r>
              <a:endParaRPr lang="en-US" dirty="0"/>
            </a:p>
          </p:txBody>
        </p:sp>
        <p:sp>
          <p:nvSpPr>
            <p:cNvPr id="31" name="Rectangle 96"/>
            <p:cNvSpPr>
              <a:spLocks noChangeArrowheads="1"/>
            </p:cNvSpPr>
            <p:nvPr/>
          </p:nvSpPr>
          <p:spPr bwMode="auto">
            <a:xfrm>
              <a:off x="6211980" y="2863664"/>
              <a:ext cx="4067175" cy="369888"/>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a:t>ولااقول باطلا</a:t>
              </a:r>
              <a:endParaRPr lang="en-US" dirty="0"/>
            </a:p>
          </p:txBody>
        </p:sp>
        <p:sp>
          <p:nvSpPr>
            <p:cNvPr id="32" name="Rectangle 98"/>
            <p:cNvSpPr>
              <a:spLocks noChangeArrowheads="1"/>
            </p:cNvSpPr>
            <p:nvPr/>
          </p:nvSpPr>
          <p:spPr bwMode="auto">
            <a:xfrm>
              <a:off x="6211980" y="3233552"/>
              <a:ext cx="4067175" cy="371475"/>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a:t>الحق لا اضيعة</a:t>
              </a:r>
              <a:endParaRPr lang="en-US" dirty="0"/>
            </a:p>
          </p:txBody>
        </p:sp>
        <p:sp>
          <p:nvSpPr>
            <p:cNvPr id="33" name="Rectangle 100"/>
            <p:cNvSpPr>
              <a:spLocks noChangeArrowheads="1"/>
            </p:cNvSpPr>
            <p:nvPr/>
          </p:nvSpPr>
          <p:spPr bwMode="auto">
            <a:xfrm>
              <a:off x="6211980" y="3605027"/>
              <a:ext cx="4067175" cy="369888"/>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a:t>ولا امدن يدي</a:t>
              </a:r>
              <a:endParaRPr lang="en-US" dirty="0"/>
            </a:p>
          </p:txBody>
        </p:sp>
        <p:sp>
          <p:nvSpPr>
            <p:cNvPr id="34" name="Line 101"/>
            <p:cNvSpPr>
              <a:spLocks noChangeShapeType="1"/>
            </p:cNvSpPr>
            <p:nvPr/>
          </p:nvSpPr>
          <p:spPr bwMode="auto">
            <a:xfrm>
              <a:off x="6211980" y="1746064"/>
              <a:ext cx="0" cy="22352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108"/>
            <p:cNvSpPr>
              <a:spLocks noChangeShapeType="1"/>
            </p:cNvSpPr>
            <p:nvPr/>
          </p:nvSpPr>
          <p:spPr bwMode="auto">
            <a:xfrm>
              <a:off x="10279155" y="1746064"/>
              <a:ext cx="0" cy="22352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1757470" y="1885730"/>
            <a:ext cx="4028290" cy="2198149"/>
            <a:chOff x="1709923" y="1716509"/>
            <a:chExt cx="4257613" cy="2156327"/>
          </a:xfrm>
        </p:grpSpPr>
        <p:sp>
          <p:nvSpPr>
            <p:cNvPr id="91" name="Rectangle 89"/>
            <p:cNvSpPr>
              <a:spLocks noChangeArrowheads="1"/>
            </p:cNvSpPr>
            <p:nvPr/>
          </p:nvSpPr>
          <p:spPr bwMode="auto">
            <a:xfrm>
              <a:off x="1737377" y="1748729"/>
              <a:ext cx="4204511" cy="34088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a:t>المجموعة»ب»</a:t>
              </a:r>
              <a:endParaRPr lang="en-US" dirty="0"/>
            </a:p>
          </p:txBody>
        </p:sp>
        <p:sp>
          <p:nvSpPr>
            <p:cNvPr id="103" name="Line 101"/>
            <p:cNvSpPr>
              <a:spLocks noChangeShapeType="1"/>
            </p:cNvSpPr>
            <p:nvPr/>
          </p:nvSpPr>
          <p:spPr bwMode="auto">
            <a:xfrm>
              <a:off x="5777098" y="1716509"/>
              <a:ext cx="0" cy="2059957"/>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07"/>
            <p:cNvSpPr>
              <a:spLocks noChangeShapeType="1"/>
            </p:cNvSpPr>
            <p:nvPr/>
          </p:nvSpPr>
          <p:spPr bwMode="auto">
            <a:xfrm>
              <a:off x="1709923" y="1716509"/>
              <a:ext cx="0" cy="2059957"/>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97"/>
            <p:cNvSpPr>
              <a:spLocks noChangeArrowheads="1"/>
            </p:cNvSpPr>
            <p:nvPr/>
          </p:nvSpPr>
          <p:spPr bwMode="auto">
            <a:xfrm>
              <a:off x="1751647" y="2826252"/>
              <a:ext cx="4204511" cy="342351"/>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dirty="0" smtClean="0"/>
                <a:t>اهلكته الخيانة</a:t>
              </a:r>
              <a:endParaRPr lang="en-US" dirty="0"/>
            </a:p>
          </p:txBody>
        </p:sp>
        <p:sp>
          <p:nvSpPr>
            <p:cNvPr id="38" name="Rectangle 93"/>
            <p:cNvSpPr>
              <a:spLocks noChangeArrowheads="1"/>
            </p:cNvSpPr>
            <p:nvPr/>
          </p:nvSpPr>
          <p:spPr bwMode="auto">
            <a:xfrm>
              <a:off x="1726570" y="2473585"/>
              <a:ext cx="4204510" cy="342351"/>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a:t>لي خلق ودين</a:t>
              </a:r>
              <a:endParaRPr lang="en-US" dirty="0"/>
            </a:p>
          </p:txBody>
        </p:sp>
        <p:sp>
          <p:nvSpPr>
            <p:cNvPr id="39" name="Rectangle 91"/>
            <p:cNvSpPr>
              <a:spLocks noChangeArrowheads="1"/>
            </p:cNvSpPr>
            <p:nvPr/>
          </p:nvSpPr>
          <p:spPr bwMode="auto">
            <a:xfrm>
              <a:off x="1736274" y="2093085"/>
              <a:ext cx="4204511" cy="340888"/>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a:t>ولااضل ساءلا</a:t>
              </a:r>
              <a:endParaRPr lang="en-US" dirty="0"/>
            </a:p>
          </p:txBody>
        </p:sp>
        <p:sp>
          <p:nvSpPr>
            <p:cNvPr id="40" name="Rectangle 97"/>
            <p:cNvSpPr>
              <a:spLocks noChangeArrowheads="1"/>
            </p:cNvSpPr>
            <p:nvPr/>
          </p:nvSpPr>
          <p:spPr bwMode="auto">
            <a:xfrm>
              <a:off x="1730867" y="3182563"/>
              <a:ext cx="4204512" cy="342351"/>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dirty="0"/>
                <a:t>الي متاع احد</a:t>
              </a:r>
              <a:endParaRPr lang="en-US" dirty="0"/>
            </a:p>
          </p:txBody>
        </p:sp>
        <p:sp>
          <p:nvSpPr>
            <p:cNvPr id="41" name="Rectangle 99"/>
            <p:cNvSpPr>
              <a:spLocks noChangeArrowheads="1"/>
            </p:cNvSpPr>
            <p:nvPr/>
          </p:nvSpPr>
          <p:spPr bwMode="auto">
            <a:xfrm>
              <a:off x="1763025" y="3531948"/>
              <a:ext cx="4204511" cy="340888"/>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a:t>السر لا اذيعه</a:t>
              </a:r>
              <a:endParaRPr lang="en-US" dirty="0"/>
            </a:p>
          </p:txBody>
        </p:sp>
      </p:grpSp>
      <p:sp>
        <p:nvSpPr>
          <p:cNvPr id="44" name="Rectangle 90"/>
          <p:cNvSpPr>
            <a:spLocks noChangeArrowheads="1"/>
          </p:cNvSpPr>
          <p:nvPr/>
        </p:nvSpPr>
        <p:spPr bwMode="auto">
          <a:xfrm>
            <a:off x="1764800" y="4126384"/>
            <a:ext cx="4067175" cy="36988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dirty="0"/>
              <a:t>المجموعة </a:t>
            </a:r>
            <a:r>
              <a:rPr lang="ar-SA" dirty="0" smtClean="0"/>
              <a:t>«ب»</a:t>
            </a:r>
            <a:endParaRPr lang="en-US" dirty="0"/>
          </a:p>
        </p:txBody>
      </p:sp>
      <p:cxnSp>
        <p:nvCxnSpPr>
          <p:cNvPr id="5" name="Straight Arrow Connector 4"/>
          <p:cNvCxnSpPr/>
          <p:nvPr/>
        </p:nvCxnSpPr>
        <p:spPr>
          <a:xfrm flipV="1">
            <a:off x="2968399" y="2760496"/>
            <a:ext cx="2957686" cy="490261"/>
          </a:xfrm>
          <a:prstGeom prst="straightConnector1">
            <a:avLst/>
          </a:prstGeom>
          <a:ln w="571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3047893" y="2513384"/>
            <a:ext cx="2893742" cy="375147"/>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928923" y="3532636"/>
            <a:ext cx="2916898" cy="381722"/>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2968399" y="3529977"/>
            <a:ext cx="2902526" cy="363908"/>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968770" y="2466092"/>
            <a:ext cx="2872941" cy="753824"/>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59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circle(in)">
                                      <p:cBhvr>
                                        <p:cTn id="7" dur="2000"/>
                                        <p:tgtEl>
                                          <p:spTgt spid="95"/>
                                        </p:tgtEl>
                                      </p:cBhvr>
                                    </p:animEffect>
                                  </p:childTnLst>
                                </p:cTn>
                              </p:par>
                              <p:par>
                                <p:cTn id="8" presetID="6" presetClass="entr" presetSubtype="16"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circle(in)">
                                      <p:cBhvr>
                                        <p:cTn id="10" dur="20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circle(in)">
                                      <p:cBhvr>
                                        <p:cTn id="18" dur="2000"/>
                                        <p:tgtEl>
                                          <p:spTgt spid="9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circle(in)">
                                      <p:cBhvr>
                                        <p:cTn id="23" dur="2000"/>
                                        <p:tgtEl>
                                          <p:spTgt spid="5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3"/>
                                        </p:tgtEl>
                                        <p:attrNameLst>
                                          <p:attrName>style.visibility</p:attrName>
                                        </p:attrNameLst>
                                      </p:cBhvr>
                                      <p:to>
                                        <p:strVal val="visible"/>
                                      </p:to>
                                    </p:set>
                                    <p:animEffect transition="in" filter="circle(in)">
                                      <p:cBhvr>
                                        <p:cTn id="26" dur="2000"/>
                                        <p:tgtEl>
                                          <p:spTgt spid="9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circle(in)">
                                      <p:cBhvr>
                                        <p:cTn id="31" dur="2000"/>
                                        <p:tgtEl>
                                          <p:spTgt spid="5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circle(in)">
                                      <p:cBhvr>
                                        <p:cTn id="34" dur="2000"/>
                                        <p:tgtEl>
                                          <p:spTgt spid="10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circle(in)">
                                      <p:cBhvr>
                                        <p:cTn id="39" dur="2000"/>
                                        <p:tgtEl>
                                          <p:spTgt spid="49"/>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circle(in)">
                                      <p:cBhvr>
                                        <p:cTn id="42" dur="2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5" grpId="0" animBg="1"/>
      <p:bldP spid="97" grpId="0" animBg="1"/>
      <p:bldP spid="99" grpId="0" animBg="1"/>
      <p:bldP spid="10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5529" y="717176"/>
            <a:ext cx="4114800" cy="128195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rPr>
              <a:t>واجب المنزلي</a:t>
            </a:r>
            <a:endParaRPr lang="en-US" sz="2800" dirty="0">
              <a:solidFill>
                <a:schemeClr val="tx1"/>
              </a:solidFill>
            </a:endParaRPr>
          </a:p>
        </p:txBody>
      </p:sp>
      <p:sp>
        <p:nvSpPr>
          <p:cNvPr id="3" name="Rectangle 2"/>
          <p:cNvSpPr/>
          <p:nvPr/>
        </p:nvSpPr>
        <p:spPr>
          <a:xfrm>
            <a:off x="627529" y="2348753"/>
            <a:ext cx="10659036" cy="393550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rPr>
              <a:t>اكتب خلاصة قصيدة»الامانة» </a:t>
            </a:r>
            <a:endParaRPr lang="en-US" sz="2800" dirty="0">
              <a:solidFill>
                <a:schemeClr val="tx1"/>
              </a:solidFill>
            </a:endParaRPr>
          </a:p>
        </p:txBody>
      </p:sp>
      <p:sp>
        <p:nvSpPr>
          <p:cNvPr id="4" name="Frame 3"/>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3541059" y="663388"/>
            <a:ext cx="4437529" cy="1362636"/>
          </a:xfrm>
          <a:prstGeom prst="fram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466165" y="2268071"/>
            <a:ext cx="11089341" cy="4078941"/>
          </a:xfrm>
          <a:prstGeom prst="frame">
            <a:avLst>
              <a:gd name="adj1" fmla="val 3709"/>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66879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807" y="394446"/>
            <a:ext cx="11197417" cy="613185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9900" b="1" dirty="0" smtClean="0">
                <a:solidFill>
                  <a:schemeClr val="tx1"/>
                </a:solidFill>
              </a:rPr>
              <a:t>شكرا</a:t>
            </a:r>
            <a:endParaRPr lang="en-US" sz="19900" b="1" dirty="0">
              <a:solidFill>
                <a:schemeClr val="tx1"/>
              </a:solidFill>
            </a:endParaRPr>
          </a:p>
        </p:txBody>
      </p:sp>
      <p:sp>
        <p:nvSpPr>
          <p:cNvPr id="3" name="Frame 2"/>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4615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741" y="89647"/>
            <a:ext cx="11901949" cy="6858000"/>
            <a:chOff x="132735" y="1"/>
            <a:chExt cx="11901949" cy="6858000"/>
          </a:xfrm>
        </p:grpSpPr>
        <p:sp>
          <p:nvSpPr>
            <p:cNvPr id="4" name="Oval 3"/>
            <p:cNvSpPr/>
            <p:nvPr/>
          </p:nvSpPr>
          <p:spPr>
            <a:xfrm>
              <a:off x="1263191" y="2813538"/>
              <a:ext cx="3843394" cy="3058354"/>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a:solidFill>
                    <a:srgbClr val="0070C0"/>
                  </a:solidFill>
                  <a:latin typeface="NikoshBAN" pitchFamily="2" charset="0"/>
                  <a:cs typeface="NikoshBAN" pitchFamily="2" charset="0"/>
                </a:rPr>
                <a:t>মোঃ মোস্তাফিজুর রহমান</a:t>
              </a:r>
              <a:endParaRPr lang="bn-BD" sz="2400" b="1" dirty="0">
                <a:solidFill>
                  <a:srgbClr val="0070C0"/>
                </a:solidFill>
                <a:latin typeface="NikoshBAN" pitchFamily="2" charset="0"/>
                <a:cs typeface="NikoshBAN" pitchFamily="2" charset="0"/>
              </a:endParaRPr>
            </a:p>
            <a:p>
              <a:pPr algn="ctr"/>
              <a:r>
                <a:rPr lang="bn-BD" sz="2400" b="1" dirty="0">
                  <a:solidFill>
                    <a:srgbClr val="00B050"/>
                  </a:solidFill>
                  <a:latin typeface="NikoshBAN" pitchFamily="2" charset="0"/>
                  <a:cs typeface="NikoshBAN" pitchFamily="2" charset="0"/>
                </a:rPr>
                <a:t>সহকারি </a:t>
              </a:r>
              <a:r>
                <a:rPr lang="bn-IN" sz="2400" b="1" dirty="0">
                  <a:solidFill>
                    <a:srgbClr val="00B050"/>
                  </a:solidFill>
                  <a:latin typeface="NikoshBAN" pitchFamily="2" charset="0"/>
                  <a:cs typeface="NikoshBAN" pitchFamily="2" charset="0"/>
                </a:rPr>
                <a:t>প্রধান</a:t>
              </a:r>
            </a:p>
            <a:p>
              <a:pPr algn="ctr"/>
              <a:r>
                <a:rPr lang="bn-IN" sz="2400" dirty="0">
                  <a:solidFill>
                    <a:srgbClr val="92D050"/>
                  </a:solidFill>
                  <a:latin typeface="NikoshBAN" pitchFamily="2" charset="0"/>
                  <a:cs typeface="NikoshBAN" pitchFamily="2" charset="0"/>
                </a:rPr>
                <a:t>কাদপুর ও নারায়নপুর দাখিল মাদ্রাসা </a:t>
              </a:r>
              <a:endParaRPr lang="en-US" sz="2400" dirty="0" smtClean="0">
                <a:solidFill>
                  <a:srgbClr val="92D050"/>
                </a:solidFill>
                <a:latin typeface="NikoshBAN" pitchFamily="2" charset="0"/>
                <a:cs typeface="NikoshBAN" pitchFamily="2" charset="0"/>
              </a:endParaRPr>
            </a:p>
            <a:p>
              <a:pPr algn="ctr"/>
              <a:r>
                <a:rPr lang="bn-IN" sz="2400" dirty="0" smtClean="0">
                  <a:solidFill>
                    <a:srgbClr val="C00000"/>
                  </a:solidFill>
                  <a:latin typeface="NikoshBAN" pitchFamily="2" charset="0"/>
                  <a:cs typeface="NikoshBAN" pitchFamily="2" charset="0"/>
                </a:rPr>
                <a:t>, </a:t>
              </a:r>
              <a:r>
                <a:rPr lang="bn-IN" sz="2400" dirty="0">
                  <a:solidFill>
                    <a:schemeClr val="tx1"/>
                  </a:solidFill>
                  <a:latin typeface="NikoshBAN" pitchFamily="2" charset="0"/>
                  <a:cs typeface="NikoshBAN" pitchFamily="2" charset="0"/>
                </a:rPr>
                <a:t>পোরশা , নওগাঁ </a:t>
              </a:r>
            </a:p>
            <a:p>
              <a:pPr algn="ctr"/>
              <a:r>
                <a:rPr lang="bn-IN" sz="2400" dirty="0">
                  <a:solidFill>
                    <a:srgbClr val="FFFF00"/>
                  </a:solidFill>
                  <a:latin typeface="NikoshBAN" pitchFamily="2" charset="0"/>
                  <a:cs typeface="NikoshBAN" pitchFamily="2" charset="0"/>
                </a:rPr>
                <a:t>মোবাঃ </a:t>
              </a:r>
              <a:r>
                <a:rPr lang="bn-IN" sz="2400" dirty="0" smtClean="0">
                  <a:solidFill>
                    <a:srgbClr val="FFFF00"/>
                  </a:solidFill>
                  <a:latin typeface="NikoshBAN" pitchFamily="2" charset="0"/>
                  <a:cs typeface="NikoshBAN" pitchFamily="2" charset="0"/>
                </a:rPr>
                <a:t>০১৭১৮৮৪৪৫৮৩</a:t>
              </a:r>
              <a:r>
                <a:rPr lang="en-US" sz="2400" dirty="0" smtClean="0">
                  <a:solidFill>
                    <a:srgbClr val="FFFF00"/>
                  </a:solidFill>
                  <a:latin typeface="NikoshBAN" pitchFamily="2" charset="0"/>
                  <a:cs typeface="NikoshBAN" pitchFamily="2" charset="0"/>
                </a:rPr>
                <a:t>,</a:t>
              </a:r>
              <a:endParaRPr lang="bn-BD" sz="2400" dirty="0">
                <a:solidFill>
                  <a:srgbClr val="FFFF00"/>
                </a:solidFill>
                <a:latin typeface="NikoshBAN" pitchFamily="2" charset="0"/>
                <a:cs typeface="NikoshBAN" pitchFamily="2" charset="0"/>
              </a:endParaRPr>
            </a:p>
          </p:txBody>
        </p:sp>
        <p:grpSp>
          <p:nvGrpSpPr>
            <p:cNvPr id="5" name="Group 4"/>
            <p:cNvGrpSpPr/>
            <p:nvPr/>
          </p:nvGrpSpPr>
          <p:grpSpPr>
            <a:xfrm>
              <a:off x="982683" y="647177"/>
              <a:ext cx="4645218" cy="5310545"/>
              <a:chOff x="-11691" y="13855"/>
              <a:chExt cx="9072564" cy="6858000"/>
            </a:xfrm>
          </p:grpSpPr>
          <p:sp>
            <p:nvSpPr>
              <p:cNvPr id="6" name="Rectangle 5"/>
              <p:cNvSpPr/>
              <p:nvPr/>
            </p:nvSpPr>
            <p:spPr>
              <a:xfrm>
                <a:off x="-11691" y="13855"/>
                <a:ext cx="9072564" cy="6858000"/>
              </a:xfrm>
              <a:prstGeom prst="rect">
                <a:avLst/>
              </a:prstGeom>
              <a:noFill/>
              <a:ln w="193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p:nvSpPr>
            <p:spPr>
              <a:xfrm>
                <a:off x="124691" y="124686"/>
                <a:ext cx="8797638" cy="6636329"/>
              </a:xfrm>
              <a:prstGeom prst="rect">
                <a:avLst/>
              </a:prstGeom>
              <a:noFill/>
              <a:ln w="142875">
                <a:solidFill>
                  <a:srgbClr val="00B0F0"/>
                </a:solidFill>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8" name="Diagram 7"/>
            <p:cNvGraphicFramePr/>
            <p:nvPr>
              <p:extLst/>
            </p:nvPr>
          </p:nvGraphicFramePr>
          <p:xfrm>
            <a:off x="1287988" y="685053"/>
            <a:ext cx="3012459" cy="2846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7564" y="857393"/>
              <a:ext cx="4527755" cy="5014499"/>
            </a:xfrm>
            <a:prstGeom prst="rect">
              <a:avLst/>
            </a:prstGeom>
          </p:spPr>
        </p:pic>
        <p:sp>
          <p:nvSpPr>
            <p:cNvPr id="10" name="Rounded Rectangle 9"/>
            <p:cNvSpPr/>
            <p:nvPr/>
          </p:nvSpPr>
          <p:spPr>
            <a:xfrm>
              <a:off x="6587564" y="4599965"/>
              <a:ext cx="4527755" cy="130989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৭</a:t>
              </a:r>
              <a:r>
                <a:rPr lang="bn-BD" dirty="0" smtClean="0">
                  <a:solidFill>
                    <a:schemeClr val="tx1"/>
                  </a:solidFill>
                </a:rPr>
                <a:t>ম </a:t>
              </a:r>
              <a:r>
                <a:rPr lang="bn-BD" dirty="0">
                  <a:solidFill>
                    <a:schemeClr val="tx1"/>
                  </a:solidFill>
                </a:rPr>
                <a:t>শ্রেনি আরবি </a:t>
              </a:r>
              <a:r>
                <a:rPr lang="bn-BD" dirty="0" smtClean="0">
                  <a:solidFill>
                    <a:schemeClr val="tx1"/>
                  </a:solidFill>
                </a:rPr>
                <a:t>সাহিত</a:t>
              </a:r>
              <a:r>
                <a:rPr lang="ar-SA" dirty="0" smtClean="0">
                  <a:solidFill>
                    <a:schemeClr val="tx1"/>
                  </a:solidFill>
                </a:rPr>
                <a:t> الاسلام دين التوحيد والنصيحة      </a:t>
              </a:r>
              <a:r>
                <a:rPr lang="en-US" dirty="0" smtClean="0">
                  <a:solidFill>
                    <a:schemeClr val="tx1"/>
                  </a:solidFill>
                </a:rPr>
                <a:t> </a:t>
              </a:r>
              <a:r>
                <a:rPr lang="ar-SA" dirty="0" smtClean="0">
                  <a:solidFill>
                    <a:schemeClr val="tx1"/>
                  </a:solidFill>
                </a:rPr>
                <a:t> </a:t>
              </a:r>
              <a:endParaRPr lang="en-US" dirty="0">
                <a:solidFill>
                  <a:schemeClr val="tx1"/>
                </a:solidFill>
              </a:endParaRPr>
            </a:p>
          </p:txBody>
        </p:sp>
        <p:grpSp>
          <p:nvGrpSpPr>
            <p:cNvPr id="11" name="Group 10"/>
            <p:cNvGrpSpPr/>
            <p:nvPr/>
          </p:nvGrpSpPr>
          <p:grpSpPr>
            <a:xfrm>
              <a:off x="6376136" y="628946"/>
              <a:ext cx="4812676" cy="5406256"/>
              <a:chOff x="-11691" y="13855"/>
              <a:chExt cx="9072564" cy="6858000"/>
            </a:xfrm>
          </p:grpSpPr>
          <p:sp>
            <p:nvSpPr>
              <p:cNvPr id="12" name="Rectangle 11"/>
              <p:cNvSpPr/>
              <p:nvPr/>
            </p:nvSpPr>
            <p:spPr>
              <a:xfrm>
                <a:off x="-11691" y="13855"/>
                <a:ext cx="9072564" cy="6858000"/>
              </a:xfrm>
              <a:prstGeom prst="rect">
                <a:avLst/>
              </a:prstGeom>
              <a:noFill/>
              <a:ln w="193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p:cNvSpPr/>
              <p:nvPr/>
            </p:nvSpPr>
            <p:spPr>
              <a:xfrm>
                <a:off x="124691" y="124686"/>
                <a:ext cx="8797638" cy="6636329"/>
              </a:xfrm>
              <a:prstGeom prst="rect">
                <a:avLst/>
              </a:prstGeom>
              <a:noFill/>
              <a:ln w="142875">
                <a:solidFill>
                  <a:srgbClr val="00B0F0"/>
                </a:solidFill>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4" name="Group 13"/>
            <p:cNvGrpSpPr/>
            <p:nvPr/>
          </p:nvGrpSpPr>
          <p:grpSpPr>
            <a:xfrm>
              <a:off x="561688" y="429513"/>
              <a:ext cx="11104285" cy="6000784"/>
              <a:chOff x="-11691" y="13855"/>
              <a:chExt cx="8934021" cy="6858000"/>
            </a:xfrm>
          </p:grpSpPr>
          <p:sp>
            <p:nvSpPr>
              <p:cNvPr id="15" name="Rectangle 14"/>
              <p:cNvSpPr/>
              <p:nvPr/>
            </p:nvSpPr>
            <p:spPr>
              <a:xfrm>
                <a:off x="-11691" y="13855"/>
                <a:ext cx="8934021" cy="6858000"/>
              </a:xfrm>
              <a:prstGeom prst="rect">
                <a:avLst/>
              </a:prstGeom>
              <a:noFill/>
              <a:ln w="193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p:cNvSpPr/>
              <p:nvPr/>
            </p:nvSpPr>
            <p:spPr>
              <a:xfrm>
                <a:off x="124692" y="33265"/>
                <a:ext cx="8797638" cy="6636329"/>
              </a:xfrm>
              <a:prstGeom prst="rect">
                <a:avLst/>
              </a:prstGeom>
              <a:noFill/>
              <a:ln w="142875">
                <a:solidFill>
                  <a:srgbClr val="00B0F0"/>
                </a:solidFill>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17" name="Picture 16" descr="gfgfhghgjhgjghjh.gif"/>
            <p:cNvPicPr>
              <a:picLocks noChangeAspect="1"/>
            </p:cNvPicPr>
            <p:nvPr/>
          </p:nvPicPr>
          <p:blipFill>
            <a:blip r:embed="rId8"/>
            <a:stretch>
              <a:fillRect/>
            </a:stretch>
          </p:blipFill>
          <p:spPr>
            <a:xfrm>
              <a:off x="380102" y="470198"/>
              <a:ext cx="1693833" cy="2471333"/>
            </a:xfrm>
            <a:prstGeom prst="rect">
              <a:avLst/>
            </a:prstGeom>
          </p:spPr>
        </p:pic>
        <p:pic>
          <p:nvPicPr>
            <p:cNvPr id="18" name="Picture 17" descr="gfgfhghgjhgjghjh.gif"/>
            <p:cNvPicPr>
              <a:picLocks noChangeAspect="1"/>
            </p:cNvPicPr>
            <p:nvPr/>
          </p:nvPicPr>
          <p:blipFill>
            <a:blip r:embed="rId8"/>
            <a:stretch>
              <a:fillRect/>
            </a:stretch>
          </p:blipFill>
          <p:spPr>
            <a:xfrm>
              <a:off x="4130366" y="733000"/>
              <a:ext cx="1693833" cy="2251451"/>
            </a:xfrm>
            <a:prstGeom prst="rect">
              <a:avLst/>
            </a:prstGeom>
          </p:spPr>
        </p:pic>
        <p:sp>
          <p:nvSpPr>
            <p:cNvPr id="19" name="Frame 18"/>
            <p:cNvSpPr/>
            <p:nvPr/>
          </p:nvSpPr>
          <p:spPr>
            <a:xfrm>
              <a:off x="132735" y="1"/>
              <a:ext cx="11901949" cy="6858000"/>
            </a:xfrm>
            <a:prstGeom prst="frame">
              <a:avLst>
                <a:gd name="adj1" fmla="val 4167"/>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856440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765" y="753035"/>
            <a:ext cx="3433482" cy="84268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BAN" panose="02000000000000000000" pitchFamily="2" charset="0"/>
                <a:cs typeface="NikoshBAN" panose="02000000000000000000" pitchFamily="2" charset="0"/>
              </a:rPr>
              <a:t>উপস্থাপন </a:t>
            </a:r>
            <a:endParaRPr lang="en-US" sz="28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806824" y="2752165"/>
            <a:ext cx="10712824" cy="132677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BAN" panose="02000000000000000000" pitchFamily="2" charset="0"/>
                <a:cs typeface="NikoshBAN" panose="02000000000000000000" pitchFamily="2" charset="0"/>
              </a:rPr>
              <a:t>চরিত্রের বড় গুন কী? </a:t>
            </a:r>
            <a:endParaRPr lang="en-US" sz="28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806824" y="2384613"/>
            <a:ext cx="10712824" cy="169432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BAN" panose="02000000000000000000" pitchFamily="2" charset="0"/>
                <a:cs typeface="NikoshBAN" panose="02000000000000000000" pitchFamily="2" charset="0"/>
              </a:rPr>
              <a:t>আমানতদারি </a:t>
            </a:r>
            <a:endParaRPr lang="en-US" sz="28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923365" y="4760258"/>
            <a:ext cx="10596283" cy="169432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BAN" panose="02000000000000000000" pitchFamily="2" charset="0"/>
                <a:cs typeface="NikoshBAN" panose="02000000000000000000" pitchFamily="2" charset="0"/>
              </a:rPr>
              <a:t>আজকের পাঠ ‘আমানত”</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Frame 5"/>
          <p:cNvSpPr/>
          <p:nvPr/>
        </p:nvSpPr>
        <p:spPr>
          <a:xfrm>
            <a:off x="0" y="0"/>
            <a:ext cx="12056533" cy="6858000"/>
          </a:xfrm>
          <a:prstGeom prst="frame">
            <a:avLst>
              <a:gd name="adj1" fmla="val 4352"/>
            </a:avLst>
          </a:prstGeom>
          <a:solidFill>
            <a:schemeClr val="tx1">
              <a:lumMod val="95000"/>
              <a:lumOff val="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4329955" y="627529"/>
            <a:ext cx="3693459" cy="1048872"/>
          </a:xfrm>
          <a:prstGeom prst="frame">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1185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0-ppt_w/2"/>
                                          </p:val>
                                        </p:tav>
                                      </p:tavLst>
                                    </p:anim>
                                    <p:anim calcmode="lin" valueType="num">
                                      <p:cBhvr additive="base">
                                        <p:cTn id="13" dur="500"/>
                                        <p:tgtEl>
                                          <p:spTgt spid="3"/>
                                        </p:tgtEl>
                                        <p:attrNameLst>
                                          <p:attrName>ppt_y</p:attrName>
                                        </p:attrNameLst>
                                      </p:cBhvr>
                                      <p:tavLst>
                                        <p:tav tm="0">
                                          <p:val>
                                            <p:strVal val="ppt_y"/>
                                          </p:val>
                                        </p:tav>
                                        <p:tav tm="100000">
                                          <p:val>
                                            <p:strVal val="ppt_y"/>
                                          </p:val>
                                        </p:tav>
                                      </p:tavLst>
                                    </p:anim>
                                    <p:set>
                                      <p:cBhvr>
                                        <p:cTn id="14" dur="1" fill="hold">
                                          <p:stCondLst>
                                            <p:cond delay="499"/>
                                          </p:stCondLst>
                                        </p:cTn>
                                        <p:tgtEl>
                                          <p:spTgt spid="3"/>
                                        </p:tgtEl>
                                        <p:attrNameLst>
                                          <p:attrName>style.visibility</p:attrName>
                                        </p:attrNameLst>
                                      </p:cBhvr>
                                      <p:to>
                                        <p:strVal val="hidden"/>
                                      </p:to>
                                    </p:set>
                                  </p:childTnLst>
                                </p:cTn>
                              </p:par>
                              <p:par>
                                <p:cTn id="15" presetID="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8" fill="hold" grpId="1" nodeType="clickEffect">
                                  <p:stCondLst>
                                    <p:cond delay="0"/>
                                  </p:stCondLst>
                                  <p:childTnLst>
                                    <p:anim calcmode="lin" valueType="num">
                                      <p:cBhvr additive="base">
                                        <p:cTn id="22" dur="500"/>
                                        <p:tgtEl>
                                          <p:spTgt spid="4"/>
                                        </p:tgtEl>
                                        <p:attrNameLst>
                                          <p:attrName>ppt_x</p:attrName>
                                        </p:attrNameLst>
                                      </p:cBhvr>
                                      <p:tavLst>
                                        <p:tav tm="0">
                                          <p:val>
                                            <p:strVal val="ppt_x"/>
                                          </p:val>
                                        </p:tav>
                                        <p:tav tm="100000">
                                          <p:val>
                                            <p:strVal val="0-ppt_w/2"/>
                                          </p:val>
                                        </p:tav>
                                      </p:tavLst>
                                    </p:anim>
                                    <p:anim calcmode="lin" valueType="num">
                                      <p:cBhvr additive="base">
                                        <p:cTn id="23" dur="500"/>
                                        <p:tgtEl>
                                          <p:spTgt spid="4"/>
                                        </p:tgtEl>
                                        <p:attrNameLst>
                                          <p:attrName>ppt_y</p:attrName>
                                        </p:attrNameLst>
                                      </p:cBhvr>
                                      <p:tavLst>
                                        <p:tav tm="0">
                                          <p:val>
                                            <p:strVal val="ppt_y"/>
                                          </p:val>
                                        </p:tav>
                                        <p:tav tm="100000">
                                          <p:val>
                                            <p:strVal val="ppt_y"/>
                                          </p:val>
                                        </p:tav>
                                      </p:tavLst>
                                    </p:anim>
                                    <p:set>
                                      <p:cBhvr>
                                        <p:cTn id="24" dur="1" fill="hold">
                                          <p:stCondLst>
                                            <p:cond delay="499"/>
                                          </p:stCondLst>
                                        </p:cTn>
                                        <p:tgtEl>
                                          <p:spTgt spid="4"/>
                                        </p:tgtEl>
                                        <p:attrNameLst>
                                          <p:attrName>style.visibility</p:attrName>
                                        </p:attrNameLst>
                                      </p:cBhvr>
                                      <p:to>
                                        <p:strVal val="hidden"/>
                                      </p:to>
                                    </p:set>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107" y="2294964"/>
            <a:ext cx="10694894" cy="1353670"/>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NikoshBAN" panose="02000000000000000000" pitchFamily="2" charset="0"/>
              </a:rPr>
              <a:t>علي  اي صفة حث دين الاسلام </a:t>
            </a:r>
            <a:endParaRPr lang="en-US" sz="28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4464423" y="797860"/>
            <a:ext cx="3783106" cy="941294"/>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NikoshBAN" panose="02000000000000000000" pitchFamily="2" charset="0"/>
              </a:rPr>
              <a:t>النتاءج التعليم</a:t>
            </a:r>
            <a:endParaRPr lang="en-US" sz="28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851650" y="4276161"/>
            <a:ext cx="10578351" cy="1129553"/>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NikoshBAN" panose="02000000000000000000" pitchFamily="2" charset="0"/>
              </a:rPr>
              <a:t>يقول ماهي صفة الامين ؟</a:t>
            </a:r>
            <a:endParaRPr lang="en-US" sz="2800" dirty="0">
              <a:solidFill>
                <a:schemeClr val="tx1"/>
              </a:solidFill>
              <a:latin typeface="NikoshBAN" panose="02000000000000000000" pitchFamily="2" charset="0"/>
              <a:cs typeface="NikoshBAN" panose="02000000000000000000" pitchFamily="2" charset="0"/>
            </a:endParaRPr>
          </a:p>
        </p:txBody>
      </p:sp>
      <p:sp>
        <p:nvSpPr>
          <p:cNvPr id="5" name="Frame 4"/>
          <p:cNvSpPr/>
          <p:nvPr/>
        </p:nvSpPr>
        <p:spPr>
          <a:xfrm>
            <a:off x="0" y="0"/>
            <a:ext cx="12056533" cy="6858000"/>
          </a:xfrm>
          <a:prstGeom prst="frame">
            <a:avLst>
              <a:gd name="adj1" fmla="val 4352"/>
            </a:avLst>
          </a:prstGeom>
          <a:solidFill>
            <a:schemeClr val="tx1">
              <a:lumMod val="95000"/>
              <a:lumOff val="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4294094" y="663388"/>
            <a:ext cx="4016188" cy="1156447"/>
          </a:xfrm>
          <a:prstGeom prst="frame">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627529" y="2214283"/>
            <a:ext cx="10874189" cy="1434351"/>
          </a:xfrm>
          <a:prstGeom prst="frame">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735107" y="4276161"/>
            <a:ext cx="10784540" cy="1138520"/>
          </a:xfrm>
          <a:prstGeom prst="frame">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03286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82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0" y="0"/>
            <a:ext cx="4008329" cy="3482236"/>
          </a:xfrm>
          <a:prstGeom prst="halfFrame">
            <a:avLst>
              <a:gd name="adj1" fmla="val 5951"/>
              <a:gd name="adj2" fmla="val 6411"/>
            </a:avLst>
          </a:prstGeom>
          <a:gradFill flip="none" rotWithShape="1">
            <a:gsLst>
              <a:gs pos="15000">
                <a:schemeClr val="accent4">
                  <a:lumMod val="50000"/>
                </a:schemeClr>
              </a:gs>
              <a:gs pos="63000">
                <a:srgbClr val="00B050">
                  <a:shade val="67500"/>
                  <a:satMod val="115000"/>
                </a:srgbClr>
              </a:gs>
              <a:gs pos="96000">
                <a:schemeClr val="accent4">
                  <a:lumMod val="7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0800000">
            <a:off x="8183671" y="3375764"/>
            <a:ext cx="4008329" cy="3482236"/>
          </a:xfrm>
          <a:prstGeom prst="halfFrame">
            <a:avLst>
              <a:gd name="adj1" fmla="val 5491"/>
              <a:gd name="adj2" fmla="val 7793"/>
            </a:avLst>
          </a:prstGeom>
          <a:gradFill flip="none" rotWithShape="1">
            <a:gsLst>
              <a:gs pos="15000">
                <a:schemeClr val="accent4">
                  <a:lumMod val="50000"/>
                </a:schemeClr>
              </a:gs>
              <a:gs pos="63000">
                <a:srgbClr val="00B050">
                  <a:shade val="67500"/>
                  <a:satMod val="115000"/>
                </a:srgbClr>
              </a:gs>
              <a:gs pos="96000">
                <a:schemeClr val="accent4">
                  <a:lumMod val="7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5400000">
            <a:off x="8446718" y="263047"/>
            <a:ext cx="4008329" cy="3482236"/>
          </a:xfrm>
          <a:prstGeom prst="halfFrame">
            <a:avLst>
              <a:gd name="adj1" fmla="val 7794"/>
              <a:gd name="adj2" fmla="val 5950"/>
            </a:avLst>
          </a:prstGeom>
          <a:gradFill flip="none" rotWithShape="1">
            <a:gsLst>
              <a:gs pos="15000">
                <a:schemeClr val="accent4">
                  <a:lumMod val="50000"/>
                </a:schemeClr>
              </a:gs>
              <a:gs pos="63000">
                <a:srgbClr val="00B050">
                  <a:shade val="67500"/>
                  <a:satMod val="115000"/>
                </a:srgbClr>
              </a:gs>
              <a:gs pos="96000">
                <a:schemeClr val="accent4">
                  <a:lumMod val="7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6200000">
            <a:off x="-263046" y="3112717"/>
            <a:ext cx="4008329" cy="3482236"/>
          </a:xfrm>
          <a:prstGeom prst="halfFrame">
            <a:avLst>
              <a:gd name="adj1" fmla="val 6412"/>
              <a:gd name="adj2" fmla="val 5490"/>
            </a:avLst>
          </a:prstGeom>
          <a:gradFill flip="none" rotWithShape="1">
            <a:gsLst>
              <a:gs pos="15000">
                <a:schemeClr val="accent4">
                  <a:lumMod val="50000"/>
                </a:schemeClr>
              </a:gs>
              <a:gs pos="63000">
                <a:srgbClr val="00B050">
                  <a:shade val="67500"/>
                  <a:satMod val="115000"/>
                </a:srgbClr>
              </a:gs>
              <a:gs pos="96000">
                <a:schemeClr val="accent4">
                  <a:lumMod val="7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2249406" y="434235"/>
            <a:ext cx="2362200" cy="990600"/>
          </a:xfrm>
          <a:prstGeom prst="frame">
            <a:avLst>
              <a:gd name="adj1" fmla="val 11101"/>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 আদর্শ পাঠ </a:t>
            </a:r>
            <a:endParaRPr lang="en-US" sz="3200" dirty="0">
              <a:solidFill>
                <a:schemeClr val="tx1"/>
              </a:solidFill>
              <a:latin typeface="NikoshBAN" pitchFamily="2" charset="0"/>
              <a:cs typeface="NikoshBAN"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98" y="1923482"/>
            <a:ext cx="5731273" cy="46117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Picture 10"/>
          <p:cNvPicPr>
            <a:picLocks noChangeAspect="1" noChangeArrowheads="1"/>
          </p:cNvPicPr>
          <p:nvPr/>
        </p:nvPicPr>
        <p:blipFill>
          <a:blip r:embed="rId3" cstate="print"/>
          <a:srcRect/>
          <a:stretch>
            <a:fillRect/>
          </a:stretch>
        </p:blipFill>
        <p:spPr bwMode="auto">
          <a:xfrm>
            <a:off x="6231759" y="1968305"/>
            <a:ext cx="5434149" cy="452214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Rectangle 1"/>
          <p:cNvSpPr/>
          <p:nvPr/>
        </p:nvSpPr>
        <p:spPr>
          <a:xfrm>
            <a:off x="7514542" y="663879"/>
            <a:ext cx="2368493" cy="977031"/>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rPr>
              <a:t>সরব পাঠ </a:t>
            </a:r>
            <a:endParaRPr lang="en-US" sz="3200" dirty="0">
              <a:solidFill>
                <a:schemeClr val="tx1"/>
              </a:solidFill>
            </a:endParaRPr>
          </a:p>
        </p:txBody>
      </p:sp>
      <p:sp>
        <p:nvSpPr>
          <p:cNvPr id="3" name="Frame 2"/>
          <p:cNvSpPr/>
          <p:nvPr/>
        </p:nvSpPr>
        <p:spPr>
          <a:xfrm>
            <a:off x="7539625" y="637414"/>
            <a:ext cx="2368493" cy="977032"/>
          </a:xfrm>
          <a:prstGeom prst="fram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2388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0729" y="497821"/>
            <a:ext cx="3281082" cy="110686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NikoshBAN" panose="02000000000000000000" pitchFamily="2" charset="0"/>
              </a:rPr>
              <a:t>انا فتي امين * لي خلق ودين </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637622" y="3509682"/>
            <a:ext cx="3254189" cy="89647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NikoshBAN" panose="02000000000000000000" pitchFamily="2" charset="0"/>
              </a:rPr>
              <a:t>الحق لا اضيعه * والسر لااذيعه</a:t>
            </a:r>
            <a:endParaRPr lang="en-US" sz="28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4286257" y="552727"/>
            <a:ext cx="3281083" cy="203807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আমি</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একজন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বিশ্বস্ত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যুবক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আমার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রয়েছে</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নির্মল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চতিত্র</a:t>
            </a:r>
            <a:r>
              <a:rPr lang="en-US" sz="2800" dirty="0" smtClean="0">
                <a:solidFill>
                  <a:schemeClr val="tx1"/>
                </a:solidFill>
                <a:latin typeface="NikoshBAN" panose="02000000000000000000" pitchFamily="2" charset="0"/>
                <a:cs typeface="NikoshBAN" panose="02000000000000000000" pitchFamily="2" charset="0"/>
              </a:rPr>
              <a:t> ও </a:t>
            </a:r>
            <a:r>
              <a:rPr lang="en-US" sz="2800" dirty="0" err="1" smtClean="0">
                <a:solidFill>
                  <a:schemeClr val="tx1"/>
                </a:solidFill>
                <a:latin typeface="NikoshBAN" panose="02000000000000000000" pitchFamily="2" charset="0"/>
                <a:cs typeface="NikoshBAN" panose="02000000000000000000" pitchFamily="2" charset="0"/>
              </a:rPr>
              <a:t>দ্বীন</a:t>
            </a:r>
            <a:endParaRPr lang="en-US" sz="28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4205575" y="3428999"/>
            <a:ext cx="3361765" cy="229944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আমি</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অধিকার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বিনষ্ট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গোপনিয়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বিষয়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আমি</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প্রকাশ</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করিনা</a:t>
            </a:r>
            <a:r>
              <a:rPr lang="en-US" sz="2800" dirty="0" smtClean="0">
                <a:solidFill>
                  <a:schemeClr val="tx1"/>
                </a:solidFill>
                <a:latin typeface="NikoshBAN" panose="02000000000000000000" pitchFamily="2" charset="0"/>
                <a:cs typeface="NikoshBAN" panose="02000000000000000000" pitchFamily="2" charset="0"/>
              </a:rPr>
              <a:t>।</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Frame 6"/>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953" y="399208"/>
            <a:ext cx="3436446" cy="549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95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2392" y="3287806"/>
            <a:ext cx="3236259" cy="89647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NikoshBAN" panose="02000000000000000000" pitchFamily="2" charset="0"/>
              </a:rPr>
              <a:t>ولاامدن يدي * الي ماع احد</a:t>
            </a:r>
            <a:endParaRPr lang="en-US" sz="28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770966" y="461683"/>
            <a:ext cx="3128682" cy="89647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NikoshBAN" panose="02000000000000000000" pitchFamily="2" charset="0"/>
              </a:rPr>
              <a:t> وارجع الوديعه*حتي مع القطيعه</a:t>
            </a:r>
            <a:endParaRPr lang="en-US" sz="28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4150660" y="534520"/>
            <a:ext cx="3388658" cy="248658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যে</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ব্যাক্তি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আমানতের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খিয়ানত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খিয়ানত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তাকে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ধংশ</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দেয়</a:t>
            </a:r>
            <a:r>
              <a:rPr lang="en-US" sz="2800" dirty="0" smtClean="0">
                <a:solidFill>
                  <a:schemeClr val="tx1"/>
                </a:solidFill>
                <a:latin typeface="NikoshBAN" panose="02000000000000000000" pitchFamily="2" charset="0"/>
                <a:cs typeface="NikoshBAN" panose="02000000000000000000" pitchFamily="2" charset="0"/>
              </a:rPr>
              <a:t>।</a:t>
            </a:r>
            <a:endParaRPr lang="en-US" sz="28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4081697" y="3287806"/>
            <a:ext cx="3457621" cy="257175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শত্রু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হওয়া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সত্বেও</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আমি</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আমানতের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বিষয়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ফিরিয়ে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দেই</a:t>
            </a:r>
            <a:r>
              <a:rPr lang="en-US" sz="2800" dirty="0" smtClean="0">
                <a:solidFill>
                  <a:schemeClr val="tx1"/>
                </a:solidFill>
                <a:latin typeface="NikoshBAN" panose="02000000000000000000" pitchFamily="2" charset="0"/>
                <a:cs typeface="NikoshBAN" panose="02000000000000000000" pitchFamily="2" charset="0"/>
              </a:rPr>
              <a:t>।</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Frame 5"/>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0681" y="1358153"/>
            <a:ext cx="4021935" cy="45014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762565" y="3164542"/>
            <a:ext cx="1906261" cy="1037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32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1270" y="609595"/>
            <a:ext cx="3693459" cy="89647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NikoshBAN" panose="02000000000000000000" pitchFamily="2" charset="0"/>
              </a:rPr>
              <a:t> ولااقولباطلا*ولااضتهالخيانة</a:t>
            </a:r>
            <a:endParaRPr lang="en-US" sz="28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1201270" y="1631577"/>
            <a:ext cx="3693459" cy="116091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আমি</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আমার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সম্পদের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দিকে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বাড়াইনা</a:t>
            </a:r>
            <a:endParaRPr lang="en-US" sz="28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1201270" y="3901886"/>
            <a:ext cx="3693459" cy="200585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আমি</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মিথ্যা</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কথা</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বলিনা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প্রশ্ন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ভূল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পথ</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দেখাইনা</a:t>
            </a:r>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1201270" y="2918007"/>
            <a:ext cx="3693459" cy="90543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NikoshBAN" panose="02000000000000000000" pitchFamily="2" charset="0"/>
              </a:rPr>
              <a:t>من يخن الامنة * اهلكته الخيانة</a:t>
            </a:r>
            <a:r>
              <a:rPr lang="en-US" sz="2800" dirty="0" smtClean="0">
                <a:solidFill>
                  <a:schemeClr val="tx1"/>
                </a:solidFill>
                <a:latin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Frame 5"/>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098" name="Picture 2" descr="Image result for à¦¯à§à¦¬à¦ à¦à¦¾à¦¤à§à¦°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517" y="609596"/>
            <a:ext cx="6451695" cy="529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03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482" y="1364876"/>
            <a:ext cx="3532094" cy="18175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NikoshBAN" panose="02000000000000000000" pitchFamily="2" charset="0"/>
              </a:rPr>
              <a:t> انكر الظلم داءما*واعمل بالعدالة</a:t>
            </a:r>
            <a:endParaRPr lang="en-US" sz="28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385482" y="3524251"/>
            <a:ext cx="3532094" cy="225798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আমি</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সর্বদা</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অত্যাচার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ঘৃনা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a:t>
            </a:r>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sp>
        <p:nvSpPr>
          <p:cNvPr id="4" name="Frame 3"/>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122" name="Picture 2" descr="Image result for à¦¯à§à¦¬à¦ à¦à¦¾à¦¤à§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430" y="1364876"/>
            <a:ext cx="7509624" cy="499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75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343</Words>
  <Application>Microsoft Office PowerPoint</Application>
  <PresentationFormat>Widescreen</PresentationFormat>
  <Paragraphs>87</Paragraphs>
  <Slides>16</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Calibri</vt:lpstr>
      <vt:lpstr>Calibri Light</vt:lpstr>
      <vt:lpstr>NikoshBAN</vt:lpstr>
      <vt:lpstr>Vrinda</vt:lpstr>
      <vt:lpstr>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35</cp:revision>
  <dcterms:created xsi:type="dcterms:W3CDTF">2018-10-03T10:47:09Z</dcterms:created>
  <dcterms:modified xsi:type="dcterms:W3CDTF">2018-10-05T05:40:48Z</dcterms:modified>
</cp:coreProperties>
</file>