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86" r:id="rId3"/>
    <p:sldId id="289" r:id="rId4"/>
    <p:sldId id="263" r:id="rId5"/>
    <p:sldId id="264" r:id="rId6"/>
    <p:sldId id="277" r:id="rId7"/>
    <p:sldId id="262" r:id="rId8"/>
    <p:sldId id="267" r:id="rId9"/>
    <p:sldId id="288" r:id="rId10"/>
    <p:sldId id="280" r:id="rId11"/>
    <p:sldId id="268" r:id="rId12"/>
    <p:sldId id="269" r:id="rId13"/>
    <p:sldId id="270" r:id="rId14"/>
    <p:sldId id="271" r:id="rId15"/>
    <p:sldId id="273" r:id="rId16"/>
    <p:sldId id="282" r:id="rId17"/>
    <p:sldId id="281" r:id="rId18"/>
    <p:sldId id="287" r:id="rId19"/>
    <p:sldId id="274"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28"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68" d="100"/>
        <a:sy n="68" d="100"/>
      </p:scale>
      <p:origin x="0" y="0"/>
    </p:cViewPr>
  </p:sorterViewPr>
  <p:notesViewPr>
    <p:cSldViewPr>
      <p:cViewPr varScale="1">
        <p:scale>
          <a:sx n="56" d="100"/>
          <a:sy n="56" d="100"/>
        </p:scale>
        <p:origin x="-181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8266CD-EBC4-4B19-B297-AA1A8995AF93}"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n-US"/>
        </a:p>
      </dgm:t>
    </dgm:pt>
    <dgm:pt modelId="{A9CD1F00-74F9-4409-A41C-2C63F5EE153F}">
      <dgm:prSet phldrT="[Text]"/>
      <dgm:spPr>
        <a:solidFill>
          <a:schemeClr val="accent6">
            <a:lumMod val="20000"/>
            <a:lumOff val="80000"/>
          </a:schemeClr>
        </a:solidFill>
      </dgm:spPr>
      <dgm:t>
        <a:bodyPr/>
        <a:lstStyle/>
        <a:p>
          <a:r>
            <a:rPr lang="bn-BD" dirty="0" smtClean="0">
              <a:solidFill>
                <a:srgbClr val="D75B0F"/>
              </a:solidFill>
              <a:latin typeface="NikoshBAN" panose="02000000000000000000" pitchFamily="2" charset="0"/>
              <a:cs typeface="NikoshBAN" panose="02000000000000000000" pitchFamily="2" charset="0"/>
            </a:rPr>
            <a:t>(</a:t>
          </a:r>
          <a:r>
            <a:rPr lang="en-US" dirty="0" smtClean="0">
              <a:solidFill>
                <a:srgbClr val="D75B0F"/>
              </a:solidFill>
              <a:latin typeface="NikoshBAN" panose="02000000000000000000" pitchFamily="2" charset="0"/>
              <a:cs typeface="NikoshBAN" panose="02000000000000000000" pitchFamily="2" charset="0"/>
            </a:rPr>
            <a:t>1</a:t>
          </a:r>
          <a:r>
            <a:rPr lang="bn-BD" dirty="0" smtClean="0">
              <a:solidFill>
                <a:srgbClr val="D75B0F"/>
              </a:solidFill>
              <a:latin typeface="NikoshBAN" panose="02000000000000000000" pitchFamily="2" charset="0"/>
              <a:cs typeface="NikoshBAN" panose="02000000000000000000" pitchFamily="2" charset="0"/>
            </a:rPr>
            <a:t>) </a:t>
          </a:r>
          <a:r>
            <a:rPr lang="en-US" dirty="0" smtClean="0">
              <a:solidFill>
                <a:srgbClr val="D75B0F"/>
              </a:solidFill>
              <a:latin typeface="NikoshBAN" panose="02000000000000000000" pitchFamily="2" charset="0"/>
              <a:cs typeface="NikoshBAN" panose="02000000000000000000" pitchFamily="2" charset="0"/>
            </a:rPr>
            <a:t>ভাইরাস ও এন্টিভাইরাস কি তা </a:t>
          </a:r>
          <a:r>
            <a:rPr lang="bn-BD" dirty="0" smtClean="0">
              <a:solidFill>
                <a:srgbClr val="D75B0F"/>
              </a:solidFill>
              <a:latin typeface="NikoshBAN" panose="02000000000000000000" pitchFamily="2" charset="0"/>
              <a:cs typeface="NikoshBAN" panose="02000000000000000000" pitchFamily="2" charset="0"/>
            </a:rPr>
            <a:t> ব্যাখ্যা</a:t>
          </a:r>
          <a:endParaRPr lang="en-US" dirty="0" smtClean="0">
            <a:solidFill>
              <a:srgbClr val="D75B0F"/>
            </a:solidFill>
            <a:latin typeface="NikoshBAN" panose="02000000000000000000" pitchFamily="2" charset="0"/>
            <a:cs typeface="NikoshBAN" panose="02000000000000000000" pitchFamily="2" charset="0"/>
          </a:endParaRPr>
        </a:p>
        <a:p>
          <a:r>
            <a:rPr lang="bn-BD" dirty="0" smtClean="0">
              <a:solidFill>
                <a:srgbClr val="D75B0F"/>
              </a:solidFill>
              <a:latin typeface="NikoshBAN" panose="02000000000000000000" pitchFamily="2" charset="0"/>
              <a:cs typeface="NikoshBAN" panose="02000000000000000000" pitchFamily="2" charset="0"/>
            </a:rPr>
            <a:t> </a:t>
          </a:r>
          <a:r>
            <a:rPr lang="en-US" dirty="0" smtClean="0">
              <a:solidFill>
                <a:srgbClr val="D75B0F"/>
              </a:solidFill>
              <a:latin typeface="NikoshBAN" panose="02000000000000000000" pitchFamily="2" charset="0"/>
              <a:cs typeface="NikoshBAN" panose="02000000000000000000" pitchFamily="2" charset="0"/>
            </a:rPr>
            <a:t>    </a:t>
          </a:r>
          <a:r>
            <a:rPr lang="bn-BD" dirty="0" smtClean="0">
              <a:solidFill>
                <a:srgbClr val="D75B0F"/>
              </a:solidFill>
              <a:latin typeface="NikoshBAN" panose="02000000000000000000" pitchFamily="2" charset="0"/>
              <a:cs typeface="NikoshBAN" panose="02000000000000000000" pitchFamily="2" charset="0"/>
            </a:rPr>
            <a:t>করতে </a:t>
          </a:r>
          <a:r>
            <a:rPr lang="bn-BD" dirty="0" smtClean="0">
              <a:solidFill>
                <a:srgbClr val="D75B0F"/>
              </a:solidFill>
              <a:latin typeface="NikoshBAN" panose="02000000000000000000" pitchFamily="2" charset="0"/>
              <a:cs typeface="NikoshBAN" panose="02000000000000000000" pitchFamily="2" charset="0"/>
            </a:rPr>
            <a:t>পারবে ।</a:t>
          </a:r>
          <a:endParaRPr lang="en-US" dirty="0"/>
        </a:p>
      </dgm:t>
    </dgm:pt>
    <dgm:pt modelId="{89A4850D-C4B3-430E-A3DC-40D975B09A80}" type="parTrans" cxnId="{DF0F2100-B472-4A66-AEF6-BCDFAC6D9911}">
      <dgm:prSet/>
      <dgm:spPr/>
      <dgm:t>
        <a:bodyPr/>
        <a:lstStyle/>
        <a:p>
          <a:endParaRPr lang="en-US"/>
        </a:p>
      </dgm:t>
    </dgm:pt>
    <dgm:pt modelId="{2B12CE5C-3EFF-4CFA-AF83-B20D9DDD297D}" type="sibTrans" cxnId="{DF0F2100-B472-4A66-AEF6-BCDFAC6D9911}">
      <dgm:prSet/>
      <dgm:spPr/>
      <dgm:t>
        <a:bodyPr/>
        <a:lstStyle/>
        <a:p>
          <a:endParaRPr lang="en-US"/>
        </a:p>
      </dgm:t>
    </dgm:pt>
    <dgm:pt modelId="{A2B76FE5-0C6F-4F24-868F-570109E6EDD5}">
      <dgm:prSet phldrT="[Text]"/>
      <dgm:spPr>
        <a:solidFill>
          <a:schemeClr val="accent5">
            <a:lumMod val="20000"/>
            <a:lumOff val="80000"/>
          </a:schemeClr>
        </a:solidFill>
      </dgm:spPr>
      <dgm:t>
        <a:bodyPr/>
        <a:lstStyle/>
        <a:p>
          <a:r>
            <a:rPr lang="en-US" dirty="0" smtClean="0"/>
            <a:t> </a:t>
          </a:r>
          <a:r>
            <a:rPr lang="bn-BD" dirty="0" smtClean="0">
              <a:solidFill>
                <a:srgbClr val="BE12AA"/>
              </a:solidFill>
              <a:latin typeface="NikoshBAN" panose="02000000000000000000" pitchFamily="2" charset="0"/>
              <a:cs typeface="NikoshBAN" panose="02000000000000000000" pitchFamily="2" charset="0"/>
            </a:rPr>
            <a:t>(</a:t>
          </a:r>
          <a:r>
            <a:rPr lang="en-US" dirty="0" smtClean="0">
              <a:solidFill>
                <a:srgbClr val="BE12AA"/>
              </a:solidFill>
              <a:latin typeface="NikoshBAN" panose="02000000000000000000" pitchFamily="2" charset="0"/>
              <a:cs typeface="NikoshBAN" panose="02000000000000000000" pitchFamily="2" charset="0"/>
            </a:rPr>
            <a:t>2</a:t>
          </a:r>
          <a:r>
            <a:rPr lang="bn-BD" dirty="0" smtClean="0">
              <a:solidFill>
                <a:srgbClr val="BE12AA"/>
              </a:solidFill>
              <a:latin typeface="NikoshBAN" panose="02000000000000000000" pitchFamily="2" charset="0"/>
              <a:cs typeface="NikoshBAN" panose="02000000000000000000" pitchFamily="2" charset="0"/>
            </a:rPr>
            <a:t>) </a:t>
          </a:r>
          <a:r>
            <a:rPr lang="en-US" dirty="0" smtClean="0">
              <a:solidFill>
                <a:srgbClr val="BE12AA"/>
              </a:solidFill>
              <a:latin typeface="NikoshBAN" panose="02000000000000000000" pitchFamily="2" charset="0"/>
              <a:cs typeface="NikoshBAN" panose="02000000000000000000" pitchFamily="2" charset="0"/>
            </a:rPr>
            <a:t>কম্পিউটার বা আইসিটি পণ্যে ভাইরাস</a:t>
          </a:r>
        </a:p>
        <a:p>
          <a:r>
            <a:rPr lang="en-US" dirty="0" smtClean="0">
              <a:solidFill>
                <a:srgbClr val="BE12AA"/>
              </a:solidFill>
              <a:latin typeface="NikoshBAN" panose="02000000000000000000" pitchFamily="2" charset="0"/>
              <a:cs typeface="NikoshBAN" panose="02000000000000000000" pitchFamily="2" charset="0"/>
            </a:rPr>
            <a:t>    সনাক্ত করতে </a:t>
          </a:r>
          <a:r>
            <a:rPr lang="en-US" dirty="0" smtClean="0">
              <a:solidFill>
                <a:srgbClr val="BE12AA"/>
              </a:solidFill>
              <a:latin typeface="NikoshBAN" panose="02000000000000000000" pitchFamily="2" charset="0"/>
              <a:cs typeface="NikoshBAN" panose="02000000000000000000" pitchFamily="2" charset="0"/>
            </a:rPr>
            <a:t>পারবে</a:t>
          </a:r>
          <a:r>
            <a:rPr lang="bn-BD" dirty="0" smtClean="0">
              <a:solidFill>
                <a:srgbClr val="BE12AA"/>
              </a:solidFill>
              <a:latin typeface="NikoshBAN" panose="02000000000000000000" pitchFamily="2" charset="0"/>
              <a:cs typeface="NikoshBAN" panose="02000000000000000000" pitchFamily="2" charset="0"/>
            </a:rPr>
            <a:t> ।</a:t>
          </a:r>
          <a:endParaRPr lang="en-US" dirty="0"/>
        </a:p>
      </dgm:t>
    </dgm:pt>
    <dgm:pt modelId="{E0F52689-6294-4013-9403-698D891AF621}" type="parTrans" cxnId="{B0D2CF61-770A-4930-9D5D-2C29B976616D}">
      <dgm:prSet/>
      <dgm:spPr/>
      <dgm:t>
        <a:bodyPr/>
        <a:lstStyle/>
        <a:p>
          <a:endParaRPr lang="en-US"/>
        </a:p>
      </dgm:t>
    </dgm:pt>
    <dgm:pt modelId="{99D4585C-7184-4AFC-8DD4-CE2E735EA7C5}" type="sibTrans" cxnId="{B0D2CF61-770A-4930-9D5D-2C29B976616D}">
      <dgm:prSet/>
      <dgm:spPr/>
      <dgm:t>
        <a:bodyPr/>
        <a:lstStyle/>
        <a:p>
          <a:endParaRPr lang="en-US"/>
        </a:p>
      </dgm:t>
    </dgm:pt>
    <dgm:pt modelId="{D0A46FD5-2730-4F63-BD2B-2B997E7DB82B}">
      <dgm:prSet phldrT="[Text]"/>
      <dgm:spPr>
        <a:solidFill>
          <a:schemeClr val="tx1">
            <a:lumMod val="50000"/>
            <a:lumOff val="50000"/>
          </a:schemeClr>
        </a:solidFill>
      </dgm:spPr>
      <dgm:t>
        <a:bodyPr/>
        <a:lstStyle/>
        <a:p>
          <a:r>
            <a:rPr lang="bn-BD" dirty="0" smtClean="0">
              <a:solidFill>
                <a:schemeClr val="bg1"/>
              </a:solidFill>
              <a:latin typeface="NikoshBAN" panose="02000000000000000000" pitchFamily="2" charset="0"/>
              <a:cs typeface="NikoshBAN" panose="02000000000000000000" pitchFamily="2" charset="0"/>
            </a:rPr>
            <a:t>(</a:t>
          </a:r>
          <a:r>
            <a:rPr lang="en-US" dirty="0" smtClean="0">
              <a:solidFill>
                <a:schemeClr val="bg1"/>
              </a:solidFill>
              <a:latin typeface="NikoshBAN" panose="02000000000000000000" pitchFamily="2" charset="0"/>
              <a:cs typeface="NikoshBAN" panose="02000000000000000000" pitchFamily="2" charset="0"/>
            </a:rPr>
            <a:t>3</a:t>
          </a:r>
          <a:r>
            <a:rPr lang="bn-BD" dirty="0" smtClean="0">
              <a:solidFill>
                <a:schemeClr val="bg1"/>
              </a:solidFill>
              <a:latin typeface="NikoshBAN" panose="02000000000000000000" pitchFamily="2" charset="0"/>
              <a:cs typeface="NikoshBAN" panose="02000000000000000000" pitchFamily="2" charset="0"/>
            </a:rPr>
            <a:t>)</a:t>
          </a:r>
          <a:r>
            <a:rPr lang="en-US" dirty="0" smtClean="0">
              <a:solidFill>
                <a:schemeClr val="bg1"/>
              </a:solidFill>
              <a:latin typeface="NikoshBAN" panose="02000000000000000000" pitchFamily="2" charset="0"/>
              <a:cs typeface="NikoshBAN" panose="02000000000000000000" pitchFamily="2" charset="0"/>
            </a:rPr>
            <a:t> এন্টিভাইরাসের ব্যবহার জানতে পারবে।</a:t>
          </a:r>
          <a:endParaRPr lang="en-US" dirty="0">
            <a:solidFill>
              <a:schemeClr val="bg1"/>
            </a:solidFill>
          </a:endParaRPr>
        </a:p>
      </dgm:t>
    </dgm:pt>
    <dgm:pt modelId="{7C672C59-F0DE-47D8-B4B1-06EC959BEE26}" type="parTrans" cxnId="{22C6461B-BBBD-41EE-8373-9D1DB1162EAD}">
      <dgm:prSet/>
      <dgm:spPr/>
      <dgm:t>
        <a:bodyPr/>
        <a:lstStyle/>
        <a:p>
          <a:endParaRPr lang="en-US"/>
        </a:p>
      </dgm:t>
    </dgm:pt>
    <dgm:pt modelId="{B4A1FBD8-6C39-4016-9F60-2B3390C4E785}" type="sibTrans" cxnId="{22C6461B-BBBD-41EE-8373-9D1DB1162EAD}">
      <dgm:prSet/>
      <dgm:spPr/>
      <dgm:t>
        <a:bodyPr/>
        <a:lstStyle/>
        <a:p>
          <a:endParaRPr lang="en-US"/>
        </a:p>
      </dgm:t>
    </dgm:pt>
    <dgm:pt modelId="{0CFEB31A-7941-42C2-8CC3-39C3B407F254}" type="pres">
      <dgm:prSet presAssocID="{AC8266CD-EBC4-4B19-B297-AA1A8995AF93}" presName="linear" presStyleCnt="0">
        <dgm:presLayoutVars>
          <dgm:dir/>
          <dgm:resizeHandles val="exact"/>
        </dgm:presLayoutVars>
      </dgm:prSet>
      <dgm:spPr/>
      <dgm:t>
        <a:bodyPr/>
        <a:lstStyle/>
        <a:p>
          <a:endParaRPr lang="en-US"/>
        </a:p>
      </dgm:t>
    </dgm:pt>
    <dgm:pt modelId="{68A64034-99CE-4025-A6A0-1A388CB11A32}" type="pres">
      <dgm:prSet presAssocID="{A9CD1F00-74F9-4409-A41C-2C63F5EE153F}" presName="comp" presStyleCnt="0"/>
      <dgm:spPr/>
    </dgm:pt>
    <dgm:pt modelId="{9354F8CF-B626-4ACF-B392-07E2193FDA06}" type="pres">
      <dgm:prSet presAssocID="{A9CD1F00-74F9-4409-A41C-2C63F5EE153F}" presName="box" presStyleLbl="node1" presStyleIdx="0" presStyleCnt="3" custLinFactNeighborX="1980" custLinFactNeighborY="5303"/>
      <dgm:spPr/>
      <dgm:t>
        <a:bodyPr/>
        <a:lstStyle/>
        <a:p>
          <a:endParaRPr lang="en-US"/>
        </a:p>
      </dgm:t>
    </dgm:pt>
    <dgm:pt modelId="{F7F8A218-8775-49FF-AFDC-70D47035E4D1}" type="pres">
      <dgm:prSet presAssocID="{A9CD1F00-74F9-4409-A41C-2C63F5EE153F}"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8000" b="-18000"/>
          </a:stretch>
        </a:blipFill>
      </dgm:spPr>
    </dgm:pt>
    <dgm:pt modelId="{81F17480-227D-4B7B-BE8A-6D0A249353C5}" type="pres">
      <dgm:prSet presAssocID="{A9CD1F00-74F9-4409-A41C-2C63F5EE153F}" presName="text" presStyleLbl="node1" presStyleIdx="0" presStyleCnt="3">
        <dgm:presLayoutVars>
          <dgm:bulletEnabled val="1"/>
        </dgm:presLayoutVars>
      </dgm:prSet>
      <dgm:spPr/>
      <dgm:t>
        <a:bodyPr/>
        <a:lstStyle/>
        <a:p>
          <a:endParaRPr lang="en-US"/>
        </a:p>
      </dgm:t>
    </dgm:pt>
    <dgm:pt modelId="{6B48BADA-4017-40DE-9131-78D24E977A4A}" type="pres">
      <dgm:prSet presAssocID="{2B12CE5C-3EFF-4CFA-AF83-B20D9DDD297D}" presName="spacer" presStyleCnt="0"/>
      <dgm:spPr/>
    </dgm:pt>
    <dgm:pt modelId="{A37422C6-265E-4FD7-87D0-6A4E35DE1E58}" type="pres">
      <dgm:prSet presAssocID="{A2B76FE5-0C6F-4F24-868F-570109E6EDD5}" presName="comp" presStyleCnt="0"/>
      <dgm:spPr/>
    </dgm:pt>
    <dgm:pt modelId="{FA86D5C2-A3E2-41D0-A51B-985F3A5E8E0A}" type="pres">
      <dgm:prSet presAssocID="{A2B76FE5-0C6F-4F24-868F-570109E6EDD5}" presName="box" presStyleLbl="node1" presStyleIdx="1" presStyleCnt="3"/>
      <dgm:spPr/>
      <dgm:t>
        <a:bodyPr/>
        <a:lstStyle/>
        <a:p>
          <a:endParaRPr lang="en-US"/>
        </a:p>
      </dgm:t>
    </dgm:pt>
    <dgm:pt modelId="{19FAA3A6-3190-4424-A1BB-A1C50DABFF15}" type="pres">
      <dgm:prSet presAssocID="{A2B76FE5-0C6F-4F24-868F-570109E6EDD5}"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dgm:spPr>
    </dgm:pt>
    <dgm:pt modelId="{CE9BB69E-7C9E-499B-A73F-81B233D3A6F2}" type="pres">
      <dgm:prSet presAssocID="{A2B76FE5-0C6F-4F24-868F-570109E6EDD5}" presName="text" presStyleLbl="node1" presStyleIdx="1" presStyleCnt="3">
        <dgm:presLayoutVars>
          <dgm:bulletEnabled val="1"/>
        </dgm:presLayoutVars>
      </dgm:prSet>
      <dgm:spPr/>
      <dgm:t>
        <a:bodyPr/>
        <a:lstStyle/>
        <a:p>
          <a:endParaRPr lang="en-US"/>
        </a:p>
      </dgm:t>
    </dgm:pt>
    <dgm:pt modelId="{97495B4F-D8B6-41C0-9E03-73B00BA69FD4}" type="pres">
      <dgm:prSet presAssocID="{99D4585C-7184-4AFC-8DD4-CE2E735EA7C5}" presName="spacer" presStyleCnt="0"/>
      <dgm:spPr/>
    </dgm:pt>
    <dgm:pt modelId="{874ADCF9-3112-4E19-A604-4B10241B7838}" type="pres">
      <dgm:prSet presAssocID="{D0A46FD5-2730-4F63-BD2B-2B997E7DB82B}" presName="comp" presStyleCnt="0"/>
      <dgm:spPr/>
    </dgm:pt>
    <dgm:pt modelId="{CDEA8678-426A-461E-8E40-66D52BFE0DB1}" type="pres">
      <dgm:prSet presAssocID="{D0A46FD5-2730-4F63-BD2B-2B997E7DB82B}" presName="box" presStyleLbl="node1" presStyleIdx="2" presStyleCnt="3"/>
      <dgm:spPr/>
      <dgm:t>
        <a:bodyPr/>
        <a:lstStyle/>
        <a:p>
          <a:endParaRPr lang="en-US"/>
        </a:p>
      </dgm:t>
    </dgm:pt>
    <dgm:pt modelId="{E2A12DFE-BAC8-4217-AEE6-278A93F23135}" type="pres">
      <dgm:prSet presAssocID="{D0A46FD5-2730-4F63-BD2B-2B997E7DB82B}"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dgm:spPr>
    </dgm:pt>
    <dgm:pt modelId="{5068DA74-1B63-44F0-A17A-72ABAECE4DF5}" type="pres">
      <dgm:prSet presAssocID="{D0A46FD5-2730-4F63-BD2B-2B997E7DB82B}" presName="text" presStyleLbl="node1" presStyleIdx="2" presStyleCnt="3">
        <dgm:presLayoutVars>
          <dgm:bulletEnabled val="1"/>
        </dgm:presLayoutVars>
      </dgm:prSet>
      <dgm:spPr/>
      <dgm:t>
        <a:bodyPr/>
        <a:lstStyle/>
        <a:p>
          <a:endParaRPr lang="en-US"/>
        </a:p>
      </dgm:t>
    </dgm:pt>
  </dgm:ptLst>
  <dgm:cxnLst>
    <dgm:cxn modelId="{6F3AB2C7-D753-4E85-95B2-E243777C9558}" type="presOf" srcId="{A9CD1F00-74F9-4409-A41C-2C63F5EE153F}" destId="{9354F8CF-B626-4ACF-B392-07E2193FDA06}" srcOrd="0" destOrd="0" presId="urn:microsoft.com/office/officeart/2005/8/layout/vList4#1"/>
    <dgm:cxn modelId="{20847590-F811-4224-882C-FB59BCE563C1}" type="presOf" srcId="{D0A46FD5-2730-4F63-BD2B-2B997E7DB82B}" destId="{5068DA74-1B63-44F0-A17A-72ABAECE4DF5}" srcOrd="1" destOrd="0" presId="urn:microsoft.com/office/officeart/2005/8/layout/vList4#1"/>
    <dgm:cxn modelId="{DF0F2100-B472-4A66-AEF6-BCDFAC6D9911}" srcId="{AC8266CD-EBC4-4B19-B297-AA1A8995AF93}" destId="{A9CD1F00-74F9-4409-A41C-2C63F5EE153F}" srcOrd="0" destOrd="0" parTransId="{89A4850D-C4B3-430E-A3DC-40D975B09A80}" sibTransId="{2B12CE5C-3EFF-4CFA-AF83-B20D9DDD297D}"/>
    <dgm:cxn modelId="{6C1CC9E0-2A7E-458A-8BD7-261F6DABFF66}" type="presOf" srcId="{AC8266CD-EBC4-4B19-B297-AA1A8995AF93}" destId="{0CFEB31A-7941-42C2-8CC3-39C3B407F254}" srcOrd="0" destOrd="0" presId="urn:microsoft.com/office/officeart/2005/8/layout/vList4#1"/>
    <dgm:cxn modelId="{97E2F525-33D3-4ED2-ABC5-627F815ECCD5}" type="presOf" srcId="{D0A46FD5-2730-4F63-BD2B-2B997E7DB82B}" destId="{CDEA8678-426A-461E-8E40-66D52BFE0DB1}" srcOrd="0" destOrd="0" presId="urn:microsoft.com/office/officeart/2005/8/layout/vList4#1"/>
    <dgm:cxn modelId="{B0D2CF61-770A-4930-9D5D-2C29B976616D}" srcId="{AC8266CD-EBC4-4B19-B297-AA1A8995AF93}" destId="{A2B76FE5-0C6F-4F24-868F-570109E6EDD5}" srcOrd="1" destOrd="0" parTransId="{E0F52689-6294-4013-9403-698D891AF621}" sibTransId="{99D4585C-7184-4AFC-8DD4-CE2E735EA7C5}"/>
    <dgm:cxn modelId="{019C72E9-5A08-4336-BAF1-E3C65CE56F44}" type="presOf" srcId="{A2B76FE5-0C6F-4F24-868F-570109E6EDD5}" destId="{CE9BB69E-7C9E-499B-A73F-81B233D3A6F2}" srcOrd="1" destOrd="0" presId="urn:microsoft.com/office/officeart/2005/8/layout/vList4#1"/>
    <dgm:cxn modelId="{22C6461B-BBBD-41EE-8373-9D1DB1162EAD}" srcId="{AC8266CD-EBC4-4B19-B297-AA1A8995AF93}" destId="{D0A46FD5-2730-4F63-BD2B-2B997E7DB82B}" srcOrd="2" destOrd="0" parTransId="{7C672C59-F0DE-47D8-B4B1-06EC959BEE26}" sibTransId="{B4A1FBD8-6C39-4016-9F60-2B3390C4E785}"/>
    <dgm:cxn modelId="{F04E52F6-C7E8-4C62-B885-0429372AA010}" type="presOf" srcId="{A2B76FE5-0C6F-4F24-868F-570109E6EDD5}" destId="{FA86D5C2-A3E2-41D0-A51B-985F3A5E8E0A}" srcOrd="0" destOrd="0" presId="urn:microsoft.com/office/officeart/2005/8/layout/vList4#1"/>
    <dgm:cxn modelId="{19C49A09-24B9-4C9F-A9B0-273E213BACE5}" type="presOf" srcId="{A9CD1F00-74F9-4409-A41C-2C63F5EE153F}" destId="{81F17480-227D-4B7B-BE8A-6D0A249353C5}" srcOrd="1" destOrd="0" presId="urn:microsoft.com/office/officeart/2005/8/layout/vList4#1"/>
    <dgm:cxn modelId="{7B21292D-7EFD-4F61-AC42-7AE21871616A}" type="presParOf" srcId="{0CFEB31A-7941-42C2-8CC3-39C3B407F254}" destId="{68A64034-99CE-4025-A6A0-1A388CB11A32}" srcOrd="0" destOrd="0" presId="urn:microsoft.com/office/officeart/2005/8/layout/vList4#1"/>
    <dgm:cxn modelId="{85600B3E-C343-452C-A2A9-77B4A3D6AC88}" type="presParOf" srcId="{68A64034-99CE-4025-A6A0-1A388CB11A32}" destId="{9354F8CF-B626-4ACF-B392-07E2193FDA06}" srcOrd="0" destOrd="0" presId="urn:microsoft.com/office/officeart/2005/8/layout/vList4#1"/>
    <dgm:cxn modelId="{3C851F5F-6069-4C75-8410-4BC5243F11A0}" type="presParOf" srcId="{68A64034-99CE-4025-A6A0-1A388CB11A32}" destId="{F7F8A218-8775-49FF-AFDC-70D47035E4D1}" srcOrd="1" destOrd="0" presId="urn:microsoft.com/office/officeart/2005/8/layout/vList4#1"/>
    <dgm:cxn modelId="{6231A2AB-AC62-47C6-B845-06A750F22755}" type="presParOf" srcId="{68A64034-99CE-4025-A6A0-1A388CB11A32}" destId="{81F17480-227D-4B7B-BE8A-6D0A249353C5}" srcOrd="2" destOrd="0" presId="urn:microsoft.com/office/officeart/2005/8/layout/vList4#1"/>
    <dgm:cxn modelId="{3EFC4827-4AEF-4AAF-B638-4FD34D9EAC10}" type="presParOf" srcId="{0CFEB31A-7941-42C2-8CC3-39C3B407F254}" destId="{6B48BADA-4017-40DE-9131-78D24E977A4A}" srcOrd="1" destOrd="0" presId="urn:microsoft.com/office/officeart/2005/8/layout/vList4#1"/>
    <dgm:cxn modelId="{F4712785-22A4-45A0-B1A1-4A8C057D6C86}" type="presParOf" srcId="{0CFEB31A-7941-42C2-8CC3-39C3B407F254}" destId="{A37422C6-265E-4FD7-87D0-6A4E35DE1E58}" srcOrd="2" destOrd="0" presId="urn:microsoft.com/office/officeart/2005/8/layout/vList4#1"/>
    <dgm:cxn modelId="{1F491C31-FC5C-45EA-83AB-8358745F21B2}" type="presParOf" srcId="{A37422C6-265E-4FD7-87D0-6A4E35DE1E58}" destId="{FA86D5C2-A3E2-41D0-A51B-985F3A5E8E0A}" srcOrd="0" destOrd="0" presId="urn:microsoft.com/office/officeart/2005/8/layout/vList4#1"/>
    <dgm:cxn modelId="{A1A954F5-4191-4E33-A719-D9273B715C26}" type="presParOf" srcId="{A37422C6-265E-4FD7-87D0-6A4E35DE1E58}" destId="{19FAA3A6-3190-4424-A1BB-A1C50DABFF15}" srcOrd="1" destOrd="0" presId="urn:microsoft.com/office/officeart/2005/8/layout/vList4#1"/>
    <dgm:cxn modelId="{1E13DCB9-8D1B-4BEB-BF49-E792D1DEF11A}" type="presParOf" srcId="{A37422C6-265E-4FD7-87D0-6A4E35DE1E58}" destId="{CE9BB69E-7C9E-499B-A73F-81B233D3A6F2}" srcOrd="2" destOrd="0" presId="urn:microsoft.com/office/officeart/2005/8/layout/vList4#1"/>
    <dgm:cxn modelId="{12F39089-7B22-4727-BB3D-C0B1407C40DA}" type="presParOf" srcId="{0CFEB31A-7941-42C2-8CC3-39C3B407F254}" destId="{97495B4F-D8B6-41C0-9E03-73B00BA69FD4}" srcOrd="3" destOrd="0" presId="urn:microsoft.com/office/officeart/2005/8/layout/vList4#1"/>
    <dgm:cxn modelId="{16E8F18D-F97F-4E1B-8987-C12DC73074A4}" type="presParOf" srcId="{0CFEB31A-7941-42C2-8CC3-39C3B407F254}" destId="{874ADCF9-3112-4E19-A604-4B10241B7838}" srcOrd="4" destOrd="0" presId="urn:microsoft.com/office/officeart/2005/8/layout/vList4#1"/>
    <dgm:cxn modelId="{128D8C4E-555C-47C0-B8D1-E25BB5FB04B4}" type="presParOf" srcId="{874ADCF9-3112-4E19-A604-4B10241B7838}" destId="{CDEA8678-426A-461E-8E40-66D52BFE0DB1}" srcOrd="0" destOrd="0" presId="urn:microsoft.com/office/officeart/2005/8/layout/vList4#1"/>
    <dgm:cxn modelId="{7B8ADD37-6817-4E1F-B2F0-C22A25FBE1AC}" type="presParOf" srcId="{874ADCF9-3112-4E19-A604-4B10241B7838}" destId="{E2A12DFE-BAC8-4217-AEE6-278A93F23135}" srcOrd="1" destOrd="0" presId="urn:microsoft.com/office/officeart/2005/8/layout/vList4#1"/>
    <dgm:cxn modelId="{574D7C95-C2CA-4D74-9CCD-591AA1E8FA9B}" type="presParOf" srcId="{874ADCF9-3112-4E19-A604-4B10241B7838}" destId="{5068DA74-1B63-44F0-A17A-72ABAECE4DF5}" srcOrd="2" destOrd="0" presId="urn:microsoft.com/office/officeart/2005/8/layout/vList4#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9117C1-B580-41E6-840B-C5FEAA073A06}" type="doc">
      <dgm:prSet loTypeId="urn:microsoft.com/office/officeart/2005/8/layout/target3" loCatId="relationship" qsTypeId="urn:microsoft.com/office/officeart/2005/8/quickstyle/simple1" qsCatId="simple" csTypeId="urn:microsoft.com/office/officeart/2005/8/colors/accent3_2" csCatId="accent3"/>
      <dgm:spPr/>
      <dgm:t>
        <a:bodyPr/>
        <a:lstStyle/>
        <a:p>
          <a:endParaRPr lang="en-US"/>
        </a:p>
      </dgm:t>
    </dgm:pt>
    <dgm:pt modelId="{FC3E2E3D-071B-4B39-AE6D-00EB19DFB87F}">
      <dgm:prSet/>
      <dgm:spPr/>
      <dgm:t>
        <a:bodyPr/>
        <a:lstStyle/>
        <a:p>
          <a:pPr rtl="0"/>
          <a:r>
            <a:rPr lang="en-US" dirty="0" smtClean="0">
              <a:solidFill>
                <a:srgbClr val="FF0000"/>
              </a:solidFill>
              <a:latin typeface="NikoshBAN" pitchFamily="2" charset="0"/>
              <a:cs typeface="NikoshBAN" pitchFamily="2" charset="0"/>
            </a:rPr>
            <a:t>এন্টিভাইরাস Update  কিভাবে করতে হয় লেখ। </a:t>
          </a:r>
          <a:endParaRPr lang="en-US" dirty="0">
            <a:solidFill>
              <a:srgbClr val="FF0000"/>
            </a:solidFill>
            <a:latin typeface="NikoshBAN" pitchFamily="2" charset="0"/>
            <a:cs typeface="NikoshBAN" pitchFamily="2" charset="0"/>
          </a:endParaRPr>
        </a:p>
      </dgm:t>
    </dgm:pt>
    <dgm:pt modelId="{8552F583-31B1-4188-8A13-7573386CBB90}" type="parTrans" cxnId="{61D08CC2-AC92-446F-A3AB-8732FCF47A35}">
      <dgm:prSet/>
      <dgm:spPr/>
      <dgm:t>
        <a:bodyPr/>
        <a:lstStyle/>
        <a:p>
          <a:endParaRPr lang="en-US"/>
        </a:p>
      </dgm:t>
    </dgm:pt>
    <dgm:pt modelId="{FDA63C9D-2FF7-4355-8809-3223FCB63FCD}" type="sibTrans" cxnId="{61D08CC2-AC92-446F-A3AB-8732FCF47A35}">
      <dgm:prSet/>
      <dgm:spPr/>
      <dgm:t>
        <a:bodyPr/>
        <a:lstStyle/>
        <a:p>
          <a:endParaRPr lang="en-US"/>
        </a:p>
      </dgm:t>
    </dgm:pt>
    <dgm:pt modelId="{8B53BA0F-C44D-4BA7-88ED-32E48943BD84}" type="pres">
      <dgm:prSet presAssocID="{C09117C1-B580-41E6-840B-C5FEAA073A06}" presName="Name0" presStyleCnt="0">
        <dgm:presLayoutVars>
          <dgm:chMax val="7"/>
          <dgm:dir/>
          <dgm:animLvl val="lvl"/>
          <dgm:resizeHandles val="exact"/>
        </dgm:presLayoutVars>
      </dgm:prSet>
      <dgm:spPr/>
      <dgm:t>
        <a:bodyPr/>
        <a:lstStyle/>
        <a:p>
          <a:endParaRPr lang="en-US"/>
        </a:p>
      </dgm:t>
    </dgm:pt>
    <dgm:pt modelId="{2E6295C0-19FE-409E-AB93-C7B8671925B2}" type="pres">
      <dgm:prSet presAssocID="{FC3E2E3D-071B-4B39-AE6D-00EB19DFB87F}" presName="circle1" presStyleLbl="node1" presStyleIdx="0" presStyleCnt="1" custLinFactNeighborX="-54026"/>
      <dgm:spPr/>
      <dgm:t>
        <a:bodyPr/>
        <a:lstStyle/>
        <a:p>
          <a:endParaRPr lang="en-US"/>
        </a:p>
      </dgm:t>
    </dgm:pt>
    <dgm:pt modelId="{5A36AB23-35DC-4DDE-85E6-BA24B51CDC53}" type="pres">
      <dgm:prSet presAssocID="{FC3E2E3D-071B-4B39-AE6D-00EB19DFB87F}" presName="space" presStyleCnt="0"/>
      <dgm:spPr/>
      <dgm:t>
        <a:bodyPr/>
        <a:lstStyle/>
        <a:p>
          <a:endParaRPr lang="en-US"/>
        </a:p>
      </dgm:t>
    </dgm:pt>
    <dgm:pt modelId="{121B6730-BAEB-4A78-B62C-AECAE68D02C9}" type="pres">
      <dgm:prSet presAssocID="{FC3E2E3D-071B-4B39-AE6D-00EB19DFB87F}" presName="rect1" presStyleLbl="alignAcc1" presStyleIdx="0" presStyleCnt="1" custLinFactNeighborX="-1638" custLinFactNeighborY="96763"/>
      <dgm:spPr/>
      <dgm:t>
        <a:bodyPr/>
        <a:lstStyle/>
        <a:p>
          <a:endParaRPr lang="en-US"/>
        </a:p>
      </dgm:t>
    </dgm:pt>
    <dgm:pt modelId="{277D039C-DEA8-42D7-80D0-61DCA44D9936}" type="pres">
      <dgm:prSet presAssocID="{FC3E2E3D-071B-4B39-AE6D-00EB19DFB87F}" presName="rect1ParTxNoCh" presStyleLbl="alignAcc1" presStyleIdx="0" presStyleCnt="1">
        <dgm:presLayoutVars>
          <dgm:chMax val="1"/>
          <dgm:bulletEnabled val="1"/>
        </dgm:presLayoutVars>
      </dgm:prSet>
      <dgm:spPr/>
      <dgm:t>
        <a:bodyPr/>
        <a:lstStyle/>
        <a:p>
          <a:endParaRPr lang="en-US"/>
        </a:p>
      </dgm:t>
    </dgm:pt>
  </dgm:ptLst>
  <dgm:cxnLst>
    <dgm:cxn modelId="{61D08CC2-AC92-446F-A3AB-8732FCF47A35}" srcId="{C09117C1-B580-41E6-840B-C5FEAA073A06}" destId="{FC3E2E3D-071B-4B39-AE6D-00EB19DFB87F}" srcOrd="0" destOrd="0" parTransId="{8552F583-31B1-4188-8A13-7573386CBB90}" sibTransId="{FDA63C9D-2FF7-4355-8809-3223FCB63FCD}"/>
    <dgm:cxn modelId="{B2CC6765-DDFA-4649-9444-E39C246932E8}" type="presOf" srcId="{FC3E2E3D-071B-4B39-AE6D-00EB19DFB87F}" destId="{121B6730-BAEB-4A78-B62C-AECAE68D02C9}" srcOrd="0" destOrd="0" presId="urn:microsoft.com/office/officeart/2005/8/layout/target3"/>
    <dgm:cxn modelId="{6DC1B35E-F75A-44E9-B8B5-82791FD2F40D}" type="presOf" srcId="{FC3E2E3D-071B-4B39-AE6D-00EB19DFB87F}" destId="{277D039C-DEA8-42D7-80D0-61DCA44D9936}" srcOrd="1" destOrd="0" presId="urn:microsoft.com/office/officeart/2005/8/layout/target3"/>
    <dgm:cxn modelId="{510A422F-F3AC-4474-8C1F-1FFDDF1EC06E}" type="presOf" srcId="{C09117C1-B580-41E6-840B-C5FEAA073A06}" destId="{8B53BA0F-C44D-4BA7-88ED-32E48943BD84}" srcOrd="0" destOrd="0" presId="urn:microsoft.com/office/officeart/2005/8/layout/target3"/>
    <dgm:cxn modelId="{B72FB9CD-3DBE-409F-A88B-3F916AD03DA7}" type="presParOf" srcId="{8B53BA0F-C44D-4BA7-88ED-32E48943BD84}" destId="{2E6295C0-19FE-409E-AB93-C7B8671925B2}" srcOrd="0" destOrd="0" presId="urn:microsoft.com/office/officeart/2005/8/layout/target3"/>
    <dgm:cxn modelId="{BFEA1723-5C45-4237-9507-8B38E21403DA}" type="presParOf" srcId="{8B53BA0F-C44D-4BA7-88ED-32E48943BD84}" destId="{5A36AB23-35DC-4DDE-85E6-BA24B51CDC53}" srcOrd="1" destOrd="0" presId="urn:microsoft.com/office/officeart/2005/8/layout/target3"/>
    <dgm:cxn modelId="{BBF3489F-424A-46C5-A5D6-0E595FEE9658}" type="presParOf" srcId="{8B53BA0F-C44D-4BA7-88ED-32E48943BD84}" destId="{121B6730-BAEB-4A78-B62C-AECAE68D02C9}" srcOrd="2" destOrd="0" presId="urn:microsoft.com/office/officeart/2005/8/layout/target3"/>
    <dgm:cxn modelId="{B0D7D53E-BB41-4087-83FA-57AEFBE7C70B}" type="presParOf" srcId="{8B53BA0F-C44D-4BA7-88ED-32E48943BD84}" destId="{277D039C-DEA8-42D7-80D0-61DCA44D9936}"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F5294B-B7AC-416A-B2D3-396B47E324B4}" type="doc">
      <dgm:prSet loTypeId="urn:microsoft.com/office/officeart/2008/layout/LinedList" loCatId="list" qsTypeId="urn:microsoft.com/office/officeart/2005/8/quickstyle/simple4" qsCatId="simple" csTypeId="urn:microsoft.com/office/officeart/2005/8/colors/accent1_2" csCatId="accent1" phldr="1"/>
      <dgm:spPr/>
      <dgm:t>
        <a:bodyPr/>
        <a:lstStyle/>
        <a:p>
          <a:endParaRPr lang="en-US"/>
        </a:p>
      </dgm:t>
    </dgm:pt>
    <dgm:pt modelId="{D922EB6D-9BE5-4B07-96E1-6750B13A244D}">
      <dgm:prSet custT="1"/>
      <dgm:spPr/>
      <dgm:t>
        <a:bodyPr/>
        <a:lstStyle/>
        <a:p>
          <a:pPr rtl="0"/>
          <a:r>
            <a:rPr lang="en-US" sz="2400" dirty="0" smtClean="0">
              <a:latin typeface="NikoshBAN" pitchFamily="2" charset="0"/>
              <a:cs typeface="NikoshBAN" pitchFamily="2" charset="0"/>
            </a:rPr>
            <a:t> </a:t>
          </a:r>
          <a:r>
            <a:rPr lang="en-US" sz="2400" dirty="0" smtClean="0">
              <a:solidFill>
                <a:srgbClr val="00B050"/>
              </a:solidFill>
              <a:latin typeface="NikoshBAN" pitchFamily="2" charset="0"/>
              <a:cs typeface="NikoshBAN" pitchFamily="2" charset="0"/>
            </a:rPr>
            <a:t>কম্পিউটারের </a:t>
          </a:r>
          <a:r>
            <a:rPr lang="en-US" sz="2400" dirty="0" smtClean="0">
              <a:solidFill>
                <a:srgbClr val="00B050"/>
              </a:solidFill>
              <a:latin typeface="NikoshBAN" pitchFamily="2" charset="0"/>
              <a:cs typeface="NikoshBAN" pitchFamily="2" charset="0"/>
            </a:rPr>
            <a:t>তথ্য-</a:t>
          </a:r>
          <a:r>
            <a:rPr lang="bn-BD" sz="2400" dirty="0" smtClean="0">
              <a:solidFill>
                <a:srgbClr val="00B050"/>
              </a:solidFill>
              <a:latin typeface="NikoshBAN" pitchFamily="2" charset="0"/>
              <a:cs typeface="NikoshBAN" pitchFamily="2" charset="0"/>
            </a:rPr>
            <a:t> </a:t>
          </a:r>
          <a:r>
            <a:rPr lang="en-US" sz="2400" dirty="0" smtClean="0">
              <a:solidFill>
                <a:srgbClr val="00B050"/>
              </a:solidFill>
              <a:latin typeface="NikoshBAN" pitchFamily="2" charset="0"/>
              <a:cs typeface="NikoshBAN" pitchFamily="2" charset="0"/>
            </a:rPr>
            <a:t>উপাত্ত </a:t>
          </a:r>
          <a:r>
            <a:rPr lang="en-US" sz="2400" dirty="0" smtClean="0">
              <a:solidFill>
                <a:srgbClr val="00B050"/>
              </a:solidFill>
              <a:latin typeface="NikoshBAN" pitchFamily="2" charset="0"/>
              <a:cs typeface="NikoshBAN" pitchFamily="2" charset="0"/>
            </a:rPr>
            <a:t>ও   Software এর  গুরুত্ব ব্যাখ্যা কর । </a:t>
          </a:r>
          <a:endParaRPr lang="en-US" sz="2400" dirty="0">
            <a:solidFill>
              <a:srgbClr val="00B050"/>
            </a:solidFill>
            <a:latin typeface="NikoshBAN" pitchFamily="2" charset="0"/>
            <a:cs typeface="NikoshBAN" pitchFamily="2" charset="0"/>
          </a:endParaRPr>
        </a:p>
      </dgm:t>
    </dgm:pt>
    <dgm:pt modelId="{D5C745B1-BBD4-4592-B69D-AD668EE57E6D}" type="parTrans" cxnId="{729D504B-895C-44E5-A54A-7EF2B7931FCB}">
      <dgm:prSet/>
      <dgm:spPr/>
      <dgm:t>
        <a:bodyPr/>
        <a:lstStyle/>
        <a:p>
          <a:endParaRPr lang="en-US"/>
        </a:p>
      </dgm:t>
    </dgm:pt>
    <dgm:pt modelId="{852A791A-F31A-495B-9643-04D17C3ADF3A}" type="sibTrans" cxnId="{729D504B-895C-44E5-A54A-7EF2B7931FCB}">
      <dgm:prSet/>
      <dgm:spPr/>
      <dgm:t>
        <a:bodyPr/>
        <a:lstStyle/>
        <a:p>
          <a:endParaRPr lang="en-US"/>
        </a:p>
      </dgm:t>
    </dgm:pt>
    <dgm:pt modelId="{A9BB5106-4215-4AEA-B938-07C2AF7677EA}" type="pres">
      <dgm:prSet presAssocID="{5AF5294B-B7AC-416A-B2D3-396B47E324B4}" presName="vert0" presStyleCnt="0">
        <dgm:presLayoutVars>
          <dgm:dir/>
          <dgm:animOne val="branch"/>
          <dgm:animLvl val="lvl"/>
        </dgm:presLayoutVars>
      </dgm:prSet>
      <dgm:spPr/>
      <dgm:t>
        <a:bodyPr/>
        <a:lstStyle/>
        <a:p>
          <a:endParaRPr lang="en-US"/>
        </a:p>
      </dgm:t>
    </dgm:pt>
    <dgm:pt modelId="{4D0F773F-9F22-4D1D-ABD9-03E160D2A66E}" type="pres">
      <dgm:prSet presAssocID="{D922EB6D-9BE5-4B07-96E1-6750B13A244D}" presName="thickLine" presStyleLbl="alignNode1" presStyleIdx="0" presStyleCnt="1"/>
      <dgm:spPr/>
    </dgm:pt>
    <dgm:pt modelId="{9EA46B46-D1AC-454E-B95C-151C050E8711}" type="pres">
      <dgm:prSet presAssocID="{D922EB6D-9BE5-4B07-96E1-6750B13A244D}" presName="horz1" presStyleCnt="0"/>
      <dgm:spPr/>
    </dgm:pt>
    <dgm:pt modelId="{922C740E-9E22-4F8E-A9AE-3D938B3F06BB}" type="pres">
      <dgm:prSet presAssocID="{D922EB6D-9BE5-4B07-96E1-6750B13A244D}" presName="tx1" presStyleLbl="revTx" presStyleIdx="0" presStyleCnt="1"/>
      <dgm:spPr/>
      <dgm:t>
        <a:bodyPr/>
        <a:lstStyle/>
        <a:p>
          <a:endParaRPr lang="en-US"/>
        </a:p>
      </dgm:t>
    </dgm:pt>
    <dgm:pt modelId="{1F14E809-98F4-4C6F-A71B-EF1F57D4EAE9}" type="pres">
      <dgm:prSet presAssocID="{D922EB6D-9BE5-4B07-96E1-6750B13A244D}" presName="vert1" presStyleCnt="0"/>
      <dgm:spPr/>
    </dgm:pt>
  </dgm:ptLst>
  <dgm:cxnLst>
    <dgm:cxn modelId="{729D504B-895C-44E5-A54A-7EF2B7931FCB}" srcId="{5AF5294B-B7AC-416A-B2D3-396B47E324B4}" destId="{D922EB6D-9BE5-4B07-96E1-6750B13A244D}" srcOrd="0" destOrd="0" parTransId="{D5C745B1-BBD4-4592-B69D-AD668EE57E6D}" sibTransId="{852A791A-F31A-495B-9643-04D17C3ADF3A}"/>
    <dgm:cxn modelId="{AE033877-8E36-4253-8D12-C8E9F22842CC}" type="presOf" srcId="{5AF5294B-B7AC-416A-B2D3-396B47E324B4}" destId="{A9BB5106-4215-4AEA-B938-07C2AF7677EA}" srcOrd="0" destOrd="0" presId="urn:microsoft.com/office/officeart/2008/layout/LinedList"/>
    <dgm:cxn modelId="{D09D408A-5768-4351-9005-E27FE880FC97}" type="presOf" srcId="{D922EB6D-9BE5-4B07-96E1-6750B13A244D}" destId="{922C740E-9E22-4F8E-A9AE-3D938B3F06BB}" srcOrd="0" destOrd="0" presId="urn:microsoft.com/office/officeart/2008/layout/LinedList"/>
    <dgm:cxn modelId="{63F08EEC-9DD9-4A94-AFD0-2FBA881575BB}" type="presParOf" srcId="{A9BB5106-4215-4AEA-B938-07C2AF7677EA}" destId="{4D0F773F-9F22-4D1D-ABD9-03E160D2A66E}" srcOrd="0" destOrd="0" presId="urn:microsoft.com/office/officeart/2008/layout/LinedList"/>
    <dgm:cxn modelId="{28EB905D-4EBA-4F1E-8013-D850C73250E4}" type="presParOf" srcId="{A9BB5106-4215-4AEA-B938-07C2AF7677EA}" destId="{9EA46B46-D1AC-454E-B95C-151C050E8711}" srcOrd="1" destOrd="0" presId="urn:microsoft.com/office/officeart/2008/layout/LinedList"/>
    <dgm:cxn modelId="{DF393B25-CBB3-4B8E-958C-229B0AE5342A}" type="presParOf" srcId="{9EA46B46-D1AC-454E-B95C-151C050E8711}" destId="{922C740E-9E22-4F8E-A9AE-3D938B3F06BB}" srcOrd="0" destOrd="0" presId="urn:microsoft.com/office/officeart/2008/layout/LinedList"/>
    <dgm:cxn modelId="{603EA731-C436-43BD-8ED3-48C23B81C159}" type="presParOf" srcId="{9EA46B46-D1AC-454E-B95C-151C050E8711}" destId="{1F14E809-98F4-4C6F-A71B-EF1F57D4EAE9}"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54F8CF-B626-4ACF-B392-07E2193FDA06}">
      <dsp:nvSpPr>
        <dsp:cNvPr id="0" name=""/>
        <dsp:cNvSpPr/>
      </dsp:nvSpPr>
      <dsp:spPr>
        <a:xfrm>
          <a:off x="0" y="65243"/>
          <a:ext cx="7620000" cy="1230312"/>
        </a:xfrm>
        <a:prstGeom prst="roundRect">
          <a:avLst>
            <a:gd name="adj" fmla="val 1000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bn-BD" sz="2600" kern="1200" dirty="0" smtClean="0">
              <a:solidFill>
                <a:srgbClr val="D75B0F"/>
              </a:solidFill>
              <a:latin typeface="NikoshBAN" panose="02000000000000000000" pitchFamily="2" charset="0"/>
              <a:cs typeface="NikoshBAN" panose="02000000000000000000" pitchFamily="2" charset="0"/>
            </a:rPr>
            <a:t>(</a:t>
          </a:r>
          <a:r>
            <a:rPr lang="en-US" sz="2600" kern="1200" dirty="0" smtClean="0">
              <a:solidFill>
                <a:srgbClr val="D75B0F"/>
              </a:solidFill>
              <a:latin typeface="NikoshBAN" panose="02000000000000000000" pitchFamily="2" charset="0"/>
              <a:cs typeface="NikoshBAN" panose="02000000000000000000" pitchFamily="2" charset="0"/>
            </a:rPr>
            <a:t>1</a:t>
          </a:r>
          <a:r>
            <a:rPr lang="bn-BD" sz="2600" kern="1200" dirty="0" smtClean="0">
              <a:solidFill>
                <a:srgbClr val="D75B0F"/>
              </a:solidFill>
              <a:latin typeface="NikoshBAN" panose="02000000000000000000" pitchFamily="2" charset="0"/>
              <a:cs typeface="NikoshBAN" panose="02000000000000000000" pitchFamily="2" charset="0"/>
            </a:rPr>
            <a:t>) </a:t>
          </a:r>
          <a:r>
            <a:rPr lang="en-US" sz="2600" kern="1200" dirty="0" smtClean="0">
              <a:solidFill>
                <a:srgbClr val="D75B0F"/>
              </a:solidFill>
              <a:latin typeface="NikoshBAN" panose="02000000000000000000" pitchFamily="2" charset="0"/>
              <a:cs typeface="NikoshBAN" panose="02000000000000000000" pitchFamily="2" charset="0"/>
            </a:rPr>
            <a:t>ভাইরাস ও এন্টিভাইরাস কি তা </a:t>
          </a:r>
          <a:r>
            <a:rPr lang="bn-BD" sz="2600" kern="1200" dirty="0" smtClean="0">
              <a:solidFill>
                <a:srgbClr val="D75B0F"/>
              </a:solidFill>
              <a:latin typeface="NikoshBAN" panose="02000000000000000000" pitchFamily="2" charset="0"/>
              <a:cs typeface="NikoshBAN" panose="02000000000000000000" pitchFamily="2" charset="0"/>
            </a:rPr>
            <a:t> ব্যাখ্যা</a:t>
          </a:r>
          <a:endParaRPr lang="en-US" sz="2600" kern="1200" dirty="0" smtClean="0">
            <a:solidFill>
              <a:srgbClr val="D75B0F"/>
            </a:solidFill>
            <a:latin typeface="NikoshBAN" panose="02000000000000000000" pitchFamily="2" charset="0"/>
            <a:cs typeface="NikoshBAN" panose="02000000000000000000" pitchFamily="2" charset="0"/>
          </a:endParaRPr>
        </a:p>
        <a:p>
          <a:pPr lvl="0" algn="l" defTabSz="1155700">
            <a:lnSpc>
              <a:spcPct val="90000"/>
            </a:lnSpc>
            <a:spcBef>
              <a:spcPct val="0"/>
            </a:spcBef>
            <a:spcAft>
              <a:spcPct val="35000"/>
            </a:spcAft>
          </a:pPr>
          <a:r>
            <a:rPr lang="bn-BD" sz="2600" kern="1200" dirty="0" smtClean="0">
              <a:solidFill>
                <a:srgbClr val="D75B0F"/>
              </a:solidFill>
              <a:latin typeface="NikoshBAN" panose="02000000000000000000" pitchFamily="2" charset="0"/>
              <a:cs typeface="NikoshBAN" panose="02000000000000000000" pitchFamily="2" charset="0"/>
            </a:rPr>
            <a:t> </a:t>
          </a:r>
          <a:r>
            <a:rPr lang="en-US" sz="2600" kern="1200" dirty="0" smtClean="0">
              <a:solidFill>
                <a:srgbClr val="D75B0F"/>
              </a:solidFill>
              <a:latin typeface="NikoshBAN" panose="02000000000000000000" pitchFamily="2" charset="0"/>
              <a:cs typeface="NikoshBAN" panose="02000000000000000000" pitchFamily="2" charset="0"/>
            </a:rPr>
            <a:t>    </a:t>
          </a:r>
          <a:r>
            <a:rPr lang="bn-BD" sz="2600" kern="1200" dirty="0" smtClean="0">
              <a:solidFill>
                <a:srgbClr val="D75B0F"/>
              </a:solidFill>
              <a:latin typeface="NikoshBAN" panose="02000000000000000000" pitchFamily="2" charset="0"/>
              <a:cs typeface="NikoshBAN" panose="02000000000000000000" pitchFamily="2" charset="0"/>
            </a:rPr>
            <a:t>করতে </a:t>
          </a:r>
          <a:r>
            <a:rPr lang="bn-BD" sz="2600" kern="1200" dirty="0" smtClean="0">
              <a:solidFill>
                <a:srgbClr val="D75B0F"/>
              </a:solidFill>
              <a:latin typeface="NikoshBAN" panose="02000000000000000000" pitchFamily="2" charset="0"/>
              <a:cs typeface="NikoshBAN" panose="02000000000000000000" pitchFamily="2" charset="0"/>
            </a:rPr>
            <a:t>পারবে ।</a:t>
          </a:r>
          <a:endParaRPr lang="en-US" sz="2600" kern="1200" dirty="0"/>
        </a:p>
      </dsp:txBody>
      <dsp:txXfrm>
        <a:off x="1647031" y="65243"/>
        <a:ext cx="5972968" cy="1230312"/>
      </dsp:txXfrm>
    </dsp:sp>
    <dsp:sp modelId="{F7F8A218-8775-49FF-AFDC-70D47035E4D1}">
      <dsp:nvSpPr>
        <dsp:cNvPr id="0" name=""/>
        <dsp:cNvSpPr/>
      </dsp:nvSpPr>
      <dsp:spPr>
        <a:xfrm>
          <a:off x="123031" y="123031"/>
          <a:ext cx="1524000" cy="984249"/>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8000" b="-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86D5C2-A3E2-41D0-A51B-985F3A5E8E0A}">
      <dsp:nvSpPr>
        <dsp:cNvPr id="0" name=""/>
        <dsp:cNvSpPr/>
      </dsp:nvSpPr>
      <dsp:spPr>
        <a:xfrm>
          <a:off x="0" y="1353343"/>
          <a:ext cx="7620000" cy="1230312"/>
        </a:xfrm>
        <a:prstGeom prst="roundRect">
          <a:avLst>
            <a:gd name="adj" fmla="val 10000"/>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smtClean="0"/>
            <a:t> </a:t>
          </a:r>
          <a:r>
            <a:rPr lang="bn-BD" sz="2600" kern="1200" dirty="0" smtClean="0">
              <a:solidFill>
                <a:srgbClr val="BE12AA"/>
              </a:solidFill>
              <a:latin typeface="NikoshBAN" panose="02000000000000000000" pitchFamily="2" charset="0"/>
              <a:cs typeface="NikoshBAN" panose="02000000000000000000" pitchFamily="2" charset="0"/>
            </a:rPr>
            <a:t>(</a:t>
          </a:r>
          <a:r>
            <a:rPr lang="en-US" sz="2600" kern="1200" dirty="0" smtClean="0">
              <a:solidFill>
                <a:srgbClr val="BE12AA"/>
              </a:solidFill>
              <a:latin typeface="NikoshBAN" panose="02000000000000000000" pitchFamily="2" charset="0"/>
              <a:cs typeface="NikoshBAN" panose="02000000000000000000" pitchFamily="2" charset="0"/>
            </a:rPr>
            <a:t>2</a:t>
          </a:r>
          <a:r>
            <a:rPr lang="bn-BD" sz="2600" kern="1200" dirty="0" smtClean="0">
              <a:solidFill>
                <a:srgbClr val="BE12AA"/>
              </a:solidFill>
              <a:latin typeface="NikoshBAN" panose="02000000000000000000" pitchFamily="2" charset="0"/>
              <a:cs typeface="NikoshBAN" panose="02000000000000000000" pitchFamily="2" charset="0"/>
            </a:rPr>
            <a:t>) </a:t>
          </a:r>
          <a:r>
            <a:rPr lang="en-US" sz="2600" kern="1200" dirty="0" smtClean="0">
              <a:solidFill>
                <a:srgbClr val="BE12AA"/>
              </a:solidFill>
              <a:latin typeface="NikoshBAN" panose="02000000000000000000" pitchFamily="2" charset="0"/>
              <a:cs typeface="NikoshBAN" panose="02000000000000000000" pitchFamily="2" charset="0"/>
            </a:rPr>
            <a:t>কম্পিউটার বা আইসিটি পণ্যে ভাইরাস</a:t>
          </a:r>
        </a:p>
        <a:p>
          <a:pPr lvl="0" algn="l" defTabSz="1155700">
            <a:lnSpc>
              <a:spcPct val="90000"/>
            </a:lnSpc>
            <a:spcBef>
              <a:spcPct val="0"/>
            </a:spcBef>
            <a:spcAft>
              <a:spcPct val="35000"/>
            </a:spcAft>
          </a:pPr>
          <a:r>
            <a:rPr lang="en-US" sz="2600" kern="1200" dirty="0" smtClean="0">
              <a:solidFill>
                <a:srgbClr val="BE12AA"/>
              </a:solidFill>
              <a:latin typeface="NikoshBAN" panose="02000000000000000000" pitchFamily="2" charset="0"/>
              <a:cs typeface="NikoshBAN" panose="02000000000000000000" pitchFamily="2" charset="0"/>
            </a:rPr>
            <a:t>    সনাক্ত করতে </a:t>
          </a:r>
          <a:r>
            <a:rPr lang="en-US" sz="2600" kern="1200" dirty="0" smtClean="0">
              <a:solidFill>
                <a:srgbClr val="BE12AA"/>
              </a:solidFill>
              <a:latin typeface="NikoshBAN" panose="02000000000000000000" pitchFamily="2" charset="0"/>
              <a:cs typeface="NikoshBAN" panose="02000000000000000000" pitchFamily="2" charset="0"/>
            </a:rPr>
            <a:t>পারবে</a:t>
          </a:r>
          <a:r>
            <a:rPr lang="bn-BD" sz="2600" kern="1200" dirty="0" smtClean="0">
              <a:solidFill>
                <a:srgbClr val="BE12AA"/>
              </a:solidFill>
              <a:latin typeface="NikoshBAN" panose="02000000000000000000" pitchFamily="2" charset="0"/>
              <a:cs typeface="NikoshBAN" panose="02000000000000000000" pitchFamily="2" charset="0"/>
            </a:rPr>
            <a:t> ।</a:t>
          </a:r>
          <a:endParaRPr lang="en-US" sz="2600" kern="1200" dirty="0"/>
        </a:p>
      </dsp:txBody>
      <dsp:txXfrm>
        <a:off x="1647031" y="1353343"/>
        <a:ext cx="5972968" cy="1230312"/>
      </dsp:txXfrm>
    </dsp:sp>
    <dsp:sp modelId="{19FAA3A6-3190-4424-A1BB-A1C50DABFF15}">
      <dsp:nvSpPr>
        <dsp:cNvPr id="0" name=""/>
        <dsp:cNvSpPr/>
      </dsp:nvSpPr>
      <dsp:spPr>
        <a:xfrm>
          <a:off x="123031" y="1476374"/>
          <a:ext cx="1524000" cy="98424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EA8678-426A-461E-8E40-66D52BFE0DB1}">
      <dsp:nvSpPr>
        <dsp:cNvPr id="0" name=""/>
        <dsp:cNvSpPr/>
      </dsp:nvSpPr>
      <dsp:spPr>
        <a:xfrm>
          <a:off x="0" y="2706687"/>
          <a:ext cx="7620000" cy="1230312"/>
        </a:xfrm>
        <a:prstGeom prst="roundRect">
          <a:avLst>
            <a:gd name="adj" fmla="val 10000"/>
          </a:avLst>
        </a:prstGeom>
        <a:solidFill>
          <a:schemeClr val="tx1">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bn-BD" sz="2600" kern="1200" dirty="0" smtClean="0">
              <a:solidFill>
                <a:schemeClr val="bg1"/>
              </a:solidFill>
              <a:latin typeface="NikoshBAN" panose="02000000000000000000" pitchFamily="2" charset="0"/>
              <a:cs typeface="NikoshBAN" panose="02000000000000000000" pitchFamily="2" charset="0"/>
            </a:rPr>
            <a:t>(</a:t>
          </a:r>
          <a:r>
            <a:rPr lang="en-US" sz="2600" kern="1200" dirty="0" smtClean="0">
              <a:solidFill>
                <a:schemeClr val="bg1"/>
              </a:solidFill>
              <a:latin typeface="NikoshBAN" panose="02000000000000000000" pitchFamily="2" charset="0"/>
              <a:cs typeface="NikoshBAN" panose="02000000000000000000" pitchFamily="2" charset="0"/>
            </a:rPr>
            <a:t>3</a:t>
          </a:r>
          <a:r>
            <a:rPr lang="bn-BD" sz="2600" kern="1200" dirty="0" smtClean="0">
              <a:solidFill>
                <a:schemeClr val="bg1"/>
              </a:solidFill>
              <a:latin typeface="NikoshBAN" panose="02000000000000000000" pitchFamily="2" charset="0"/>
              <a:cs typeface="NikoshBAN" panose="02000000000000000000" pitchFamily="2" charset="0"/>
            </a:rPr>
            <a:t>)</a:t>
          </a:r>
          <a:r>
            <a:rPr lang="en-US" sz="2600" kern="1200" dirty="0" smtClean="0">
              <a:solidFill>
                <a:schemeClr val="bg1"/>
              </a:solidFill>
              <a:latin typeface="NikoshBAN" panose="02000000000000000000" pitchFamily="2" charset="0"/>
              <a:cs typeface="NikoshBAN" panose="02000000000000000000" pitchFamily="2" charset="0"/>
            </a:rPr>
            <a:t> এন্টিভাইরাসের ব্যবহার জানতে পারবে।</a:t>
          </a:r>
          <a:endParaRPr lang="en-US" sz="2600" kern="1200" dirty="0">
            <a:solidFill>
              <a:schemeClr val="bg1"/>
            </a:solidFill>
          </a:endParaRPr>
        </a:p>
      </dsp:txBody>
      <dsp:txXfrm>
        <a:off x="1647031" y="2706687"/>
        <a:ext cx="5972968" cy="1230312"/>
      </dsp:txXfrm>
    </dsp:sp>
    <dsp:sp modelId="{E2A12DFE-BAC8-4217-AEE6-278A93F23135}">
      <dsp:nvSpPr>
        <dsp:cNvPr id="0" name=""/>
        <dsp:cNvSpPr/>
      </dsp:nvSpPr>
      <dsp:spPr>
        <a:xfrm>
          <a:off x="123031" y="2829718"/>
          <a:ext cx="1524000" cy="984249"/>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295C0-19FE-409E-AB93-C7B8671925B2}">
      <dsp:nvSpPr>
        <dsp:cNvPr id="0" name=""/>
        <dsp:cNvSpPr/>
      </dsp:nvSpPr>
      <dsp:spPr>
        <a:xfrm>
          <a:off x="-292387" y="0"/>
          <a:ext cx="584774" cy="584774"/>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1B6730-BAEB-4A78-B62C-AECAE68D02C9}">
      <dsp:nvSpPr>
        <dsp:cNvPr id="0" name=""/>
        <dsp:cNvSpPr/>
      </dsp:nvSpPr>
      <dsp:spPr>
        <a:xfrm>
          <a:off x="187757" y="0"/>
          <a:ext cx="6387646" cy="584774"/>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rgbClr val="FF0000"/>
              </a:solidFill>
              <a:latin typeface="NikoshBAN" pitchFamily="2" charset="0"/>
              <a:cs typeface="NikoshBAN" pitchFamily="2" charset="0"/>
            </a:rPr>
            <a:t>এন্টিভাইরাস Update  কিভাবে করতে হয় লেখ। </a:t>
          </a:r>
          <a:endParaRPr lang="en-US" sz="2500" kern="1200" dirty="0">
            <a:solidFill>
              <a:srgbClr val="FF0000"/>
            </a:solidFill>
            <a:latin typeface="NikoshBAN" pitchFamily="2" charset="0"/>
            <a:cs typeface="NikoshBAN" pitchFamily="2" charset="0"/>
          </a:endParaRPr>
        </a:p>
      </dsp:txBody>
      <dsp:txXfrm>
        <a:off x="187757" y="0"/>
        <a:ext cx="6387646" cy="584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0F773F-9F22-4D1D-ABD9-03E160D2A66E}">
      <dsp:nvSpPr>
        <dsp:cNvPr id="0" name=""/>
        <dsp:cNvSpPr/>
      </dsp:nvSpPr>
      <dsp:spPr>
        <a:xfrm>
          <a:off x="0" y="225"/>
          <a:ext cx="7488251" cy="0"/>
        </a:xfrm>
        <a:prstGeom prst="line">
          <a:avLst/>
        </a:prstGeom>
        <a:gradFill rotWithShape="0">
          <a:gsLst>
            <a:gs pos="0">
              <a:schemeClr val="accent1">
                <a:hueOff val="0"/>
                <a:satOff val="0"/>
                <a:lumOff val="0"/>
                <a:alphaOff val="0"/>
                <a:tint val="75000"/>
                <a:shade val="85000"/>
                <a:satMod val="230000"/>
              </a:schemeClr>
            </a:gs>
            <a:gs pos="25000">
              <a:schemeClr val="accent1">
                <a:hueOff val="0"/>
                <a:satOff val="0"/>
                <a:lumOff val="0"/>
                <a:alphaOff val="0"/>
                <a:tint val="90000"/>
                <a:shade val="70000"/>
                <a:satMod val="220000"/>
              </a:schemeClr>
            </a:gs>
            <a:gs pos="50000">
              <a:schemeClr val="accent1">
                <a:hueOff val="0"/>
                <a:satOff val="0"/>
                <a:lumOff val="0"/>
                <a:alphaOff val="0"/>
                <a:tint val="90000"/>
                <a:shade val="58000"/>
                <a:satMod val="225000"/>
              </a:schemeClr>
            </a:gs>
            <a:gs pos="65000">
              <a:schemeClr val="accent1">
                <a:hueOff val="0"/>
                <a:satOff val="0"/>
                <a:lumOff val="0"/>
                <a:alphaOff val="0"/>
                <a:tint val="90000"/>
                <a:shade val="58000"/>
                <a:satMod val="225000"/>
              </a:schemeClr>
            </a:gs>
            <a:gs pos="80000">
              <a:schemeClr val="accent1">
                <a:hueOff val="0"/>
                <a:satOff val="0"/>
                <a:lumOff val="0"/>
                <a:alphaOff val="0"/>
                <a:tint val="90000"/>
                <a:shade val="69000"/>
                <a:satMod val="220000"/>
              </a:schemeClr>
            </a:gs>
            <a:gs pos="100000">
              <a:schemeClr val="accent1">
                <a:hueOff val="0"/>
                <a:satOff val="0"/>
                <a:lumOff val="0"/>
                <a:alphaOff val="0"/>
                <a:tint val="77000"/>
                <a:shade val="80000"/>
                <a:satMod val="230000"/>
              </a:schemeClr>
            </a:gs>
          </a:gsLst>
          <a:lin ang="5400000" scaled="1"/>
        </a:gradFill>
        <a:ln w="10000" cap="flat" cmpd="sng" algn="ctr">
          <a:solidFill>
            <a:schemeClr val="accent1">
              <a:hueOff val="0"/>
              <a:satOff val="0"/>
              <a:lumOff val="0"/>
              <a:alphaOff val="0"/>
            </a:schemeClr>
          </a:solidFill>
          <a:prstDash val="solid"/>
        </a:ln>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dsp:spPr>
      <dsp:style>
        <a:lnRef idx="1">
          <a:scrgbClr r="0" g="0" b="0"/>
        </a:lnRef>
        <a:fillRef idx="3">
          <a:scrgbClr r="0" g="0" b="0"/>
        </a:fillRef>
        <a:effectRef idx="2">
          <a:scrgbClr r="0" g="0" b="0"/>
        </a:effectRef>
        <a:fontRef idx="minor">
          <a:schemeClr val="lt1"/>
        </a:fontRef>
      </dsp:style>
    </dsp:sp>
    <dsp:sp modelId="{922C740E-9E22-4F8E-A9AE-3D938B3F06BB}">
      <dsp:nvSpPr>
        <dsp:cNvPr id="0" name=""/>
        <dsp:cNvSpPr/>
      </dsp:nvSpPr>
      <dsp:spPr>
        <a:xfrm>
          <a:off x="0" y="225"/>
          <a:ext cx="7488251" cy="461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kern="1200" dirty="0" smtClean="0">
              <a:latin typeface="NikoshBAN" pitchFamily="2" charset="0"/>
              <a:cs typeface="NikoshBAN" pitchFamily="2" charset="0"/>
            </a:rPr>
            <a:t> </a:t>
          </a:r>
          <a:r>
            <a:rPr lang="en-US" sz="2400" kern="1200" dirty="0" smtClean="0">
              <a:solidFill>
                <a:srgbClr val="00B050"/>
              </a:solidFill>
              <a:latin typeface="NikoshBAN" pitchFamily="2" charset="0"/>
              <a:cs typeface="NikoshBAN" pitchFamily="2" charset="0"/>
            </a:rPr>
            <a:t>কম্পিউটারের </a:t>
          </a:r>
          <a:r>
            <a:rPr lang="en-US" sz="2400" kern="1200" dirty="0" smtClean="0">
              <a:solidFill>
                <a:srgbClr val="00B050"/>
              </a:solidFill>
              <a:latin typeface="NikoshBAN" pitchFamily="2" charset="0"/>
              <a:cs typeface="NikoshBAN" pitchFamily="2" charset="0"/>
            </a:rPr>
            <a:t>তথ্য-</a:t>
          </a:r>
          <a:r>
            <a:rPr lang="bn-BD" sz="2400" kern="1200" dirty="0" smtClean="0">
              <a:solidFill>
                <a:srgbClr val="00B050"/>
              </a:solidFill>
              <a:latin typeface="NikoshBAN" pitchFamily="2" charset="0"/>
              <a:cs typeface="NikoshBAN" pitchFamily="2" charset="0"/>
            </a:rPr>
            <a:t> </a:t>
          </a:r>
          <a:r>
            <a:rPr lang="en-US" sz="2400" kern="1200" dirty="0" smtClean="0">
              <a:solidFill>
                <a:srgbClr val="00B050"/>
              </a:solidFill>
              <a:latin typeface="NikoshBAN" pitchFamily="2" charset="0"/>
              <a:cs typeface="NikoshBAN" pitchFamily="2" charset="0"/>
            </a:rPr>
            <a:t>উপাত্ত </a:t>
          </a:r>
          <a:r>
            <a:rPr lang="en-US" sz="2400" kern="1200" dirty="0" smtClean="0">
              <a:solidFill>
                <a:srgbClr val="00B050"/>
              </a:solidFill>
              <a:latin typeface="NikoshBAN" pitchFamily="2" charset="0"/>
              <a:cs typeface="NikoshBAN" pitchFamily="2" charset="0"/>
            </a:rPr>
            <a:t>ও   Software এর  গুরুত্ব ব্যাখ্যা কর । </a:t>
          </a:r>
          <a:endParaRPr lang="en-US" sz="2400" kern="1200" dirty="0">
            <a:solidFill>
              <a:srgbClr val="00B050"/>
            </a:solidFill>
            <a:latin typeface="NikoshBAN" pitchFamily="2" charset="0"/>
            <a:cs typeface="NikoshBAN" pitchFamily="2" charset="0"/>
          </a:endParaRPr>
        </a:p>
      </dsp:txBody>
      <dsp:txXfrm>
        <a:off x="0" y="225"/>
        <a:ext cx="7488251" cy="461214"/>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06DCEE-9474-4DA1-B3EB-840F345D0B5F}" type="datetimeFigureOut">
              <a:rPr lang="en-US" smtClean="0"/>
              <a:pPr/>
              <a:t>10/21/2019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165F9D-7AE3-4F0F-8F4F-6F4A9AEA2E70}" type="slidenum">
              <a:rPr lang="en-US" smtClean="0"/>
              <a:pPr/>
              <a:t>‹#›</a:t>
            </a:fld>
            <a:endParaRPr lang="en-US"/>
          </a:p>
        </p:txBody>
      </p:sp>
    </p:spTree>
    <p:extLst>
      <p:ext uri="{BB962C8B-B14F-4D97-AF65-F5344CB8AC3E}">
        <p14:creationId xmlns:p14="http://schemas.microsoft.com/office/powerpoint/2010/main" val="99684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65F9D-7AE3-4F0F-8F4F-6F4A9AEA2E70}" type="slidenum">
              <a:rPr lang="en-US" smtClean="0"/>
              <a:pPr/>
              <a:t>1</a:t>
            </a:fld>
            <a:endParaRPr lang="en-US"/>
          </a:p>
        </p:txBody>
      </p:sp>
    </p:spTree>
    <p:extLst>
      <p:ext uri="{BB962C8B-B14F-4D97-AF65-F5344CB8AC3E}">
        <p14:creationId xmlns:p14="http://schemas.microsoft.com/office/powerpoint/2010/main" val="1723621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165F9D-7AE3-4F0F-8F4F-6F4A9AEA2E70}" type="slidenum">
              <a:rPr lang="en-US" smtClean="0"/>
              <a:pPr/>
              <a:t>4</a:t>
            </a:fld>
            <a:endParaRPr lang="en-US"/>
          </a:p>
        </p:txBody>
      </p:sp>
    </p:spTree>
    <p:extLst>
      <p:ext uri="{BB962C8B-B14F-4D97-AF65-F5344CB8AC3E}">
        <p14:creationId xmlns:p14="http://schemas.microsoft.com/office/powerpoint/2010/main" val="3950799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65F9D-7AE3-4F0F-8F4F-6F4A9AEA2E70}" type="slidenum">
              <a:rPr lang="en-US" smtClean="0"/>
              <a:pPr/>
              <a:t>5</a:t>
            </a:fld>
            <a:endParaRPr lang="en-US"/>
          </a:p>
        </p:txBody>
      </p:sp>
    </p:spTree>
    <p:extLst>
      <p:ext uri="{BB962C8B-B14F-4D97-AF65-F5344CB8AC3E}">
        <p14:creationId xmlns:p14="http://schemas.microsoft.com/office/powerpoint/2010/main" val="2517200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165F9D-7AE3-4F0F-8F4F-6F4A9AEA2E70}" type="slidenum">
              <a:rPr lang="en-US" smtClean="0"/>
              <a:pPr/>
              <a:t>6</a:t>
            </a:fld>
            <a:endParaRPr lang="en-US"/>
          </a:p>
        </p:txBody>
      </p:sp>
    </p:spTree>
    <p:extLst>
      <p:ext uri="{BB962C8B-B14F-4D97-AF65-F5344CB8AC3E}">
        <p14:creationId xmlns:p14="http://schemas.microsoft.com/office/powerpoint/2010/main" val="497525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165F9D-7AE3-4F0F-8F4F-6F4A9AEA2E70}" type="slidenum">
              <a:rPr lang="en-US" smtClean="0"/>
              <a:pPr/>
              <a:t>7</a:t>
            </a:fld>
            <a:endParaRPr lang="en-US"/>
          </a:p>
        </p:txBody>
      </p:sp>
    </p:spTree>
    <p:extLst>
      <p:ext uri="{BB962C8B-B14F-4D97-AF65-F5344CB8AC3E}">
        <p14:creationId xmlns:p14="http://schemas.microsoft.com/office/powerpoint/2010/main" val="1463237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73784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348358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5253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2234298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152053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311260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1525649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2489753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183668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63717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97136-F70F-49D4-A1F6-98B64E0C64C8}"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59FDB9-A16C-42C3-AA4C-086F600735D6}" type="slidenum">
              <a:rPr lang="en-US" smtClean="0"/>
              <a:pPr/>
              <a:t>‹#›</a:t>
            </a:fld>
            <a:endParaRPr lang="en-US"/>
          </a:p>
        </p:txBody>
      </p:sp>
    </p:spTree>
    <p:extLst>
      <p:ext uri="{BB962C8B-B14F-4D97-AF65-F5344CB8AC3E}">
        <p14:creationId xmlns:p14="http://schemas.microsoft.com/office/powerpoint/2010/main" val="3115934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397136-F70F-49D4-A1F6-98B64E0C64C8}" type="datetimeFigureOut">
              <a:rPr lang="en-US" smtClean="0"/>
              <a:pPr/>
              <a:t>10/21/2019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59FDB9-A16C-42C3-AA4C-086F600735D6}" type="slidenum">
              <a:rPr lang="en-US" smtClean="0"/>
              <a:pPr/>
              <a:t>‹#›</a:t>
            </a:fld>
            <a:endParaRPr lang="en-US"/>
          </a:p>
        </p:txBody>
      </p:sp>
    </p:spTree>
    <p:extLst>
      <p:ext uri="{BB962C8B-B14F-4D97-AF65-F5344CB8AC3E}">
        <p14:creationId xmlns:p14="http://schemas.microsoft.com/office/powerpoint/2010/main" val="2739028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3.jpeg"/><Relationship Id="rId7" Type="http://schemas.openxmlformats.org/officeDocument/2006/relationships/diagramColors" Target="../diagrams/colors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B.C.C-1\Desktop\power\86764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5513"/>
            <a:ext cx="9220201" cy="687324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2" descr="D:\Flower\hjhjhjhj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800" y="2971800"/>
            <a:ext cx="1956179" cy="19561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2" descr="D:\Flower\hjhjhjhj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6400" y="2971799"/>
            <a:ext cx="1956179" cy="195617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62406" y="838200"/>
            <a:ext cx="8895385" cy="1754326"/>
          </a:xfrm>
          <a:prstGeom prst="rect">
            <a:avLst/>
          </a:prstGeom>
          <a:noFill/>
        </p:spPr>
        <p:txBody>
          <a:bodyPr wrap="none" lIns="91440" tIns="45720" rIns="91440" bIns="45720">
            <a:spAutoFit/>
          </a:bodyPr>
          <a:lstStyle/>
          <a:p>
            <a:pPr algn="ctr"/>
            <a:r>
              <a:rPr lang="en-US" sz="5400" b="1" cap="none" spc="0" dirty="0" smtClean="0">
                <a:ln w="22225">
                  <a:solidFill>
                    <a:schemeClr val="accent2"/>
                  </a:solidFill>
                  <a:prstDash val="solid"/>
                </a:ln>
                <a:solidFill>
                  <a:schemeClr val="accent2">
                    <a:lumMod val="40000"/>
                    <a:lumOff val="60000"/>
                  </a:schemeClr>
                </a:solidFill>
                <a:effectLst/>
                <a:latin typeface="NikoshBAN" pitchFamily="2" charset="0"/>
                <a:cs typeface="NikoshBAN" pitchFamily="2" charset="0"/>
              </a:rPr>
              <a:t>আজকের ক্লাসের </a:t>
            </a:r>
            <a:r>
              <a:rPr lang="bn-BD" sz="5400" b="1" cap="none" spc="0" dirty="0" smtClean="0">
                <a:ln w="22225">
                  <a:solidFill>
                    <a:schemeClr val="accent2"/>
                  </a:solidFill>
                  <a:prstDash val="solid"/>
                </a:ln>
                <a:solidFill>
                  <a:schemeClr val="accent2">
                    <a:lumMod val="40000"/>
                    <a:lumOff val="60000"/>
                  </a:schemeClr>
                </a:solidFill>
                <a:effectLst/>
                <a:latin typeface="NikoshBAN" pitchFamily="2" charset="0"/>
                <a:cs typeface="NikoshBAN" pitchFamily="2" charset="0"/>
              </a:rPr>
              <a:t>সবাইকে </a:t>
            </a:r>
            <a:endParaRPr lang="bn-IN" sz="5400" b="1" cap="none" spc="0" dirty="0" smtClean="0">
              <a:ln w="22225">
                <a:solidFill>
                  <a:schemeClr val="accent2"/>
                </a:solidFill>
                <a:prstDash val="solid"/>
              </a:ln>
              <a:solidFill>
                <a:schemeClr val="accent2">
                  <a:lumMod val="40000"/>
                  <a:lumOff val="60000"/>
                </a:schemeClr>
              </a:solidFill>
              <a:effectLst/>
              <a:latin typeface="NikoshBAN" pitchFamily="2" charset="0"/>
              <a:cs typeface="NikoshBAN" pitchFamily="2" charset="0"/>
            </a:endParaRPr>
          </a:p>
          <a:p>
            <a:pPr algn="ctr"/>
            <a:r>
              <a:rPr lang="bn-BD" sz="5400" b="1" cap="none" spc="0" dirty="0" smtClean="0">
                <a:ln w="22225">
                  <a:solidFill>
                    <a:schemeClr val="accent2"/>
                  </a:solidFill>
                  <a:prstDash val="solid"/>
                </a:ln>
                <a:solidFill>
                  <a:schemeClr val="accent2">
                    <a:lumMod val="40000"/>
                    <a:lumOff val="60000"/>
                  </a:schemeClr>
                </a:solidFill>
                <a:effectLst/>
                <a:latin typeface="NikoshBAN" pitchFamily="2" charset="0"/>
                <a:cs typeface="NikoshBAN" pitchFamily="2" charset="0"/>
              </a:rPr>
              <a:t>শুভেচ্ছা</a:t>
            </a:r>
            <a:r>
              <a:rPr lang="en-US" sz="5400" b="1" cap="none" spc="0" dirty="0" smtClean="0">
                <a:ln w="22225">
                  <a:solidFill>
                    <a:schemeClr val="accent2"/>
                  </a:solidFill>
                  <a:prstDash val="solid"/>
                </a:ln>
                <a:solidFill>
                  <a:schemeClr val="accent2">
                    <a:lumMod val="40000"/>
                    <a:lumOff val="60000"/>
                  </a:schemeClr>
                </a:solidFill>
                <a:effectLst/>
                <a:latin typeface="NikoshBAN" pitchFamily="2" charset="0"/>
                <a:cs typeface="NikoshBAN" pitchFamily="2" charset="0"/>
              </a:rPr>
              <a:t> স্বাগতম</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621813369"/>
      </p:ext>
    </p:extLst>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repeatCount="indefinite" fill="hold" nodeType="afterEffect">
                                  <p:stCondLst>
                                    <p:cond delay="0"/>
                                  </p:stCondLst>
                                  <p:endCondLst>
                                    <p:cond evt="onNext" delay="0">
                                      <p:tgtEl>
                                        <p:sldTgt/>
                                      </p:tgtEl>
                                    </p:cond>
                                  </p:end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31" presetClass="entr" presetSubtype="0" repeatCount="indefinite" fill="hold" nodeType="afterEffect">
                                  <p:stCondLst>
                                    <p:cond delay="0"/>
                                  </p:stCondLst>
                                  <p:endCondLst>
                                    <p:cond evt="onNext" delay="0">
                                      <p:tgtEl>
                                        <p:sldTgt/>
                                      </p:tgtEl>
                                    </p:cond>
                                  </p:end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96440" y="2103120"/>
            <a:ext cx="3116580" cy="369332"/>
          </a:xfrm>
          <a:prstGeom prst="rect">
            <a:avLst/>
          </a:prstGeom>
          <a:noFill/>
        </p:spPr>
        <p:txBody>
          <a:bodyPr wrap="square" rtlCol="0">
            <a:spAutoFit/>
          </a:bodyPr>
          <a:lstStyle/>
          <a:p>
            <a:endParaRPr lang="en-US" dirty="0"/>
          </a:p>
        </p:txBody>
      </p:sp>
      <p:sp>
        <p:nvSpPr>
          <p:cNvPr id="3" name="Rectangle 2"/>
          <p:cNvSpPr/>
          <p:nvPr/>
        </p:nvSpPr>
        <p:spPr>
          <a:xfrm>
            <a:off x="609600" y="685167"/>
            <a:ext cx="7086600" cy="584775"/>
          </a:xfrm>
          <a:prstGeom prst="rect">
            <a:avLst/>
          </a:prstGeom>
        </p:spPr>
        <p:txBody>
          <a:bodyPr wrap="square">
            <a:spAutoFit/>
          </a:bodyPr>
          <a:lstStyle/>
          <a:p>
            <a:pPr algn="ctr"/>
            <a:r>
              <a:rPr lang="en-US" sz="3200" b="1" dirty="0">
                <a:ln w="22225">
                  <a:solidFill>
                    <a:schemeClr val="accent2"/>
                  </a:solidFill>
                  <a:prstDash val="solid"/>
                </a:ln>
                <a:solidFill>
                  <a:srgbClr val="FF0000"/>
                </a:solidFill>
                <a:latin typeface="NikoshBAN" panose="02000000000000000000" pitchFamily="2" charset="0"/>
                <a:cs typeface="NikoshBAN" panose="02000000000000000000" pitchFamily="2" charset="0"/>
              </a:rPr>
              <a:t>শিক্ষক </a:t>
            </a:r>
            <a:r>
              <a:rPr lang="en-US" sz="3200" b="1" dirty="0" smtClean="0">
                <a:ln w="22225">
                  <a:solidFill>
                    <a:schemeClr val="accent2"/>
                  </a:solidFill>
                  <a:prstDash val="solid"/>
                </a:ln>
                <a:solidFill>
                  <a:srgbClr val="FF0000"/>
                </a:solidFill>
                <a:latin typeface="NikoshBAN" panose="02000000000000000000" pitchFamily="2" charset="0"/>
                <a:cs typeface="NikoshBAN" panose="02000000000000000000" pitchFamily="2" charset="0"/>
              </a:rPr>
              <a:t>পরি</a:t>
            </a:r>
            <a:r>
              <a:rPr lang="bn-BD" sz="3200" b="1" dirty="0" smtClean="0">
                <a:ln w="22225">
                  <a:solidFill>
                    <a:schemeClr val="accent2"/>
                  </a:solidFill>
                  <a:prstDash val="solid"/>
                </a:ln>
                <a:solidFill>
                  <a:srgbClr val="FF0000"/>
                </a:solidFill>
                <a:latin typeface="NikoshBAN" panose="02000000000000000000" pitchFamily="2" charset="0"/>
                <a:cs typeface="NikoshBAN" panose="02000000000000000000" pitchFamily="2" charset="0"/>
              </a:rPr>
              <a:t>চিতি</a:t>
            </a:r>
            <a:endParaRPr lang="en-US" sz="3200" b="1" dirty="0">
              <a:ln w="22225">
                <a:solidFill>
                  <a:schemeClr val="accent2"/>
                </a:solidFill>
                <a:prstDash val="solid"/>
              </a:ln>
              <a:solidFill>
                <a:srgbClr val="FF0000"/>
              </a:solidFill>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6087" y="1583423"/>
            <a:ext cx="2333625" cy="1778058"/>
          </a:xfrm>
          <a:prstGeom prst="rect">
            <a:avLst/>
          </a:prstGeom>
        </p:spPr>
      </p:pic>
      <p:sp>
        <p:nvSpPr>
          <p:cNvPr id="6" name="TextBox 5"/>
          <p:cNvSpPr txBox="1"/>
          <p:nvPr/>
        </p:nvSpPr>
        <p:spPr>
          <a:xfrm>
            <a:off x="1219200" y="3361481"/>
            <a:ext cx="5943599" cy="2585323"/>
          </a:xfrm>
          <a:prstGeom prst="rect">
            <a:avLst/>
          </a:prstGeom>
          <a:noFill/>
        </p:spPr>
        <p:txBody>
          <a:bodyPr wrap="square" rtlCol="0">
            <a:spAutoFit/>
          </a:bodyPr>
          <a:lstStyle/>
          <a:p>
            <a:pPr algn="ctr"/>
            <a:r>
              <a:rPr lang="en-US" sz="2400" dirty="0">
                <a:latin typeface="NikoshBAN" pitchFamily="2" charset="0"/>
                <a:cs typeface="NikoshBAN" pitchFamily="2" charset="0"/>
              </a:rPr>
              <a:t>মোঃ সাইফুজ্জামান সাদেক</a:t>
            </a:r>
          </a:p>
          <a:p>
            <a:pPr algn="ctr"/>
            <a:r>
              <a:rPr lang="en-US" sz="2400" dirty="0">
                <a:latin typeface="NikoshBAN" pitchFamily="2" charset="0"/>
                <a:cs typeface="NikoshBAN" pitchFamily="2" charset="0"/>
              </a:rPr>
              <a:t>সহকারী শিক্ষক</a:t>
            </a:r>
            <a:r>
              <a:rPr lang="bn-BD" sz="2400" dirty="0">
                <a:latin typeface="NikoshBAN" pitchFamily="2" charset="0"/>
                <a:cs typeface="NikoshBAN" pitchFamily="2" charset="0"/>
              </a:rPr>
              <a:t> </a:t>
            </a:r>
            <a:r>
              <a:rPr lang="en-US" sz="2400" dirty="0">
                <a:latin typeface="NikoshBAN" pitchFamily="2" charset="0"/>
                <a:cs typeface="NikoshBAN" pitchFamily="2" charset="0"/>
              </a:rPr>
              <a:t>(আই</a:t>
            </a:r>
            <a:r>
              <a:rPr lang="bn-BD" sz="2400" dirty="0">
                <a:latin typeface="NikoshBAN" pitchFamily="2" charset="0"/>
                <a:cs typeface="NikoshBAN" pitchFamily="2" charset="0"/>
              </a:rPr>
              <a:t> </a:t>
            </a:r>
            <a:r>
              <a:rPr lang="en-US" sz="2400" dirty="0">
                <a:latin typeface="NikoshBAN" pitchFamily="2" charset="0"/>
                <a:cs typeface="NikoshBAN" pitchFamily="2" charset="0"/>
              </a:rPr>
              <a:t>সি</a:t>
            </a:r>
            <a:r>
              <a:rPr lang="bn-BD" sz="2400" dirty="0">
                <a:latin typeface="NikoshBAN" pitchFamily="2" charset="0"/>
                <a:cs typeface="NikoshBAN" pitchFamily="2" charset="0"/>
              </a:rPr>
              <a:t> </a:t>
            </a:r>
            <a:r>
              <a:rPr lang="en-US" sz="2400" dirty="0">
                <a:latin typeface="NikoshBAN" pitchFamily="2" charset="0"/>
                <a:cs typeface="NikoshBAN" pitchFamily="2" charset="0"/>
              </a:rPr>
              <a:t>টি</a:t>
            </a:r>
            <a:r>
              <a:rPr lang="bn-BD" sz="2400" dirty="0">
                <a:latin typeface="NikoshBAN" pitchFamily="2" charset="0"/>
                <a:cs typeface="NikoshBAN" pitchFamily="2" charset="0"/>
              </a:rPr>
              <a:t> </a:t>
            </a:r>
            <a:r>
              <a:rPr lang="en-US" sz="2400" dirty="0">
                <a:latin typeface="NikoshBAN" pitchFamily="2" charset="0"/>
                <a:cs typeface="NikoshBAN" pitchFamily="2" charset="0"/>
              </a:rPr>
              <a:t>)</a:t>
            </a:r>
          </a:p>
          <a:p>
            <a:pPr algn="ctr"/>
            <a:r>
              <a:rPr lang="en-US" sz="2400" dirty="0">
                <a:latin typeface="NikoshBAN" pitchFamily="2" charset="0"/>
                <a:cs typeface="NikoshBAN" pitchFamily="2" charset="0"/>
              </a:rPr>
              <a:t>লু</a:t>
            </a:r>
            <a:r>
              <a:rPr lang="bn-BD" sz="2400" dirty="0">
                <a:latin typeface="NikoshBAN" pitchFamily="2" charset="0"/>
                <a:cs typeface="NikoshBAN" pitchFamily="2" charset="0"/>
              </a:rPr>
              <a:t>ৎফুন্নেছা বালিকা বিদ্যানিকেতন</a:t>
            </a:r>
            <a:endParaRPr lang="en-US" sz="2400" dirty="0">
              <a:latin typeface="NikoshBAN" pitchFamily="2" charset="0"/>
              <a:cs typeface="NikoshBAN" pitchFamily="2" charset="0"/>
            </a:endParaRPr>
          </a:p>
          <a:p>
            <a:pPr algn="ctr"/>
            <a:r>
              <a:rPr lang="bn-BD" sz="2400" dirty="0">
                <a:latin typeface="NikoshBAN" pitchFamily="2" charset="0"/>
                <a:cs typeface="NikoshBAN" pitchFamily="2" charset="0"/>
              </a:rPr>
              <a:t>পাগলা থানা সদর </a:t>
            </a:r>
          </a:p>
          <a:p>
            <a:pPr algn="ctr"/>
            <a:r>
              <a:rPr lang="bn-BD" sz="2400" dirty="0">
                <a:latin typeface="NikoshBAN" pitchFamily="2" charset="0"/>
                <a:cs typeface="NikoshBAN" pitchFamily="2" charset="0"/>
              </a:rPr>
              <a:t>গফরগা</a:t>
            </a:r>
            <a:r>
              <a:rPr lang="en-US" sz="2400" dirty="0">
                <a:latin typeface="NikoshBAN" pitchFamily="2" charset="0"/>
                <a:cs typeface="NikoshBAN" pitchFamily="2" charset="0"/>
              </a:rPr>
              <a:t>ঁ</a:t>
            </a:r>
            <a:r>
              <a:rPr lang="bn-BD" sz="2400" dirty="0">
                <a:latin typeface="NikoshBAN" pitchFamily="2" charset="0"/>
                <a:cs typeface="NikoshBAN" pitchFamily="2" charset="0"/>
              </a:rPr>
              <a:t>ও,ময়মনসিংহ।</a:t>
            </a:r>
            <a:endParaRPr lang="en-US" sz="2400" dirty="0">
              <a:latin typeface="NikoshBAN" pitchFamily="2" charset="0"/>
              <a:cs typeface="NikoshBAN" pitchFamily="2" charset="0"/>
            </a:endParaRPr>
          </a:p>
          <a:p>
            <a:pPr algn="ctr"/>
            <a:r>
              <a:rPr lang="en-US" sz="2400" dirty="0">
                <a:latin typeface="NikoshBAN" pitchFamily="2" charset="0"/>
                <a:cs typeface="NikoshBAN" pitchFamily="2" charset="0"/>
              </a:rPr>
              <a:t>E-mail: </a:t>
            </a:r>
            <a:r>
              <a:rPr lang="bn-BD" sz="2400" b="1" dirty="0">
                <a:solidFill>
                  <a:srgbClr val="00B050"/>
                </a:solidFill>
                <a:latin typeface="NikoshBAN" pitchFamily="2" charset="0"/>
                <a:cs typeface="NikoshBAN" pitchFamily="2" charset="0"/>
              </a:rPr>
              <a:t>Hsadak42@outlook.com</a:t>
            </a:r>
            <a:endParaRPr lang="en-US" sz="2400" b="1" dirty="0">
              <a:solidFill>
                <a:srgbClr val="00B050"/>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22901850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2200" y="584537"/>
            <a:ext cx="3810000" cy="70788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660033"/>
                </a:solidFill>
                <a:effectLst>
                  <a:outerShdw blurRad="50800" dist="39000" dir="5460000" algn="tl">
                    <a:srgbClr val="000000">
                      <a:alpha val="38000"/>
                    </a:srgbClr>
                  </a:outerShdw>
                </a:effectLst>
                <a:latin typeface="NikoshBAN" pitchFamily="2" charset="0"/>
                <a:cs typeface="NikoshBAN" pitchFamily="2" charset="0"/>
              </a:rPr>
              <a:t>পাঠ </a:t>
            </a:r>
            <a:r>
              <a:rPr lang="bn-BD" sz="4000" b="1" dirty="0" smtClean="0">
                <a:ln w="11430"/>
                <a:solidFill>
                  <a:srgbClr val="660033"/>
                </a:solidFill>
                <a:effectLst>
                  <a:outerShdw blurRad="50800" dist="39000" dir="5460000" algn="tl">
                    <a:srgbClr val="000000">
                      <a:alpha val="38000"/>
                    </a:srgbClr>
                  </a:outerShdw>
                </a:effectLst>
                <a:latin typeface="NikoshBAN" pitchFamily="2" charset="0"/>
                <a:cs typeface="NikoshBAN" pitchFamily="2" charset="0"/>
              </a:rPr>
              <a:t>পরিচিতি </a:t>
            </a:r>
            <a:endParaRPr lang="en-US" sz="4000" b="1" dirty="0">
              <a:ln w="11430"/>
              <a:solidFill>
                <a:srgbClr val="660033"/>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2" name="Rectangle 1"/>
          <p:cNvSpPr/>
          <p:nvPr/>
        </p:nvSpPr>
        <p:spPr>
          <a:xfrm>
            <a:off x="2286000" y="2967335"/>
            <a:ext cx="4038600" cy="2554545"/>
          </a:xfrm>
          <a:prstGeom prst="rect">
            <a:avLst/>
          </a:prstGeom>
        </p:spPr>
        <p:txBody>
          <a:bodyPr wrap="square">
            <a:spAutoFit/>
          </a:bodyPr>
          <a:lstStyle/>
          <a:p>
            <a:pPr algn="ctr"/>
            <a:r>
              <a:rPr lang="en-US"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শ্রেণি</a:t>
            </a:r>
            <a:r>
              <a:rPr lang="bn-IN"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 </a:t>
            </a:r>
            <a:r>
              <a:rPr lang="en-US"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নবম </a:t>
            </a:r>
            <a:endParaRPr lang="bn-IN"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endParaRPr>
          </a:p>
          <a:p>
            <a:pPr algn="ctr"/>
            <a:r>
              <a:rPr lang="bn-IN"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অধ্যায়ঃ দ্বিতীয়</a:t>
            </a:r>
          </a:p>
          <a:p>
            <a:pPr algn="ctr"/>
            <a:r>
              <a:rPr lang="bn-BD" sz="3200" b="1" dirty="0" smtClean="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বিষয়ঃ</a:t>
            </a:r>
            <a:r>
              <a:rPr lang="en-US"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তথ্যও যোগাযোগ প্রযুক্তি</a:t>
            </a:r>
            <a:endParaRPr lang="bn-BD"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endParaRPr>
          </a:p>
          <a:p>
            <a:pPr algn="ctr"/>
            <a:r>
              <a:rPr lang="bn-BD"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সময়ঃ</a:t>
            </a:r>
            <a:r>
              <a:rPr lang="en-US"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 </a:t>
            </a:r>
            <a:r>
              <a:rPr lang="bn-BD"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rPr>
              <a:t>৪০মিঃ </a:t>
            </a:r>
            <a:endParaRPr lang="en-US" sz="3200" b="1" dirty="0">
              <a:ln w="11430"/>
              <a:solidFill>
                <a:srgbClr val="990000"/>
              </a:solidFill>
              <a:effectLst>
                <a:outerShdw blurRad="50800" dist="39000" dir="5460000" algn="tl">
                  <a:srgbClr val="000000">
                    <a:alpha val="38000"/>
                  </a:srgbClr>
                </a:outerShdw>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D:\New folder (2)\ertttttttttttttttt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805" y="-410846"/>
            <a:ext cx="7551602" cy="6074471"/>
          </a:xfrm>
          <a:prstGeom prst="roundRect">
            <a:avLst>
              <a:gd name="adj" fmla="val 16667"/>
            </a:avLst>
          </a:prstGeom>
          <a:ln>
            <a:solidFill>
              <a:srgbClr val="FF0000"/>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style>
          <a:lnRef idx="0">
            <a:scrgbClr r="0" g="0" b="0"/>
          </a:lnRef>
          <a:fillRef idx="1001">
            <a:schemeClr val="lt2"/>
          </a:fillRef>
          <a:effectRef idx="0">
            <a:scrgbClr r="0" g="0" b="0"/>
          </a:effectRef>
          <a:fontRef idx="major"/>
        </p:style>
      </p:pic>
      <p:sp>
        <p:nvSpPr>
          <p:cNvPr id="4" name="Rectangle 3"/>
          <p:cNvSpPr/>
          <p:nvPr/>
        </p:nvSpPr>
        <p:spPr>
          <a:xfrm rot="2958877">
            <a:off x="3656931" y="2001362"/>
            <a:ext cx="2202543" cy="338554"/>
          </a:xfrm>
          <a:prstGeom prst="rect">
            <a:avLst/>
          </a:prstGeom>
        </p:spPr>
        <p:txBody>
          <a:bodyPr wrap="square">
            <a:spAutoFit/>
          </a:bodyPr>
          <a:lstStyle/>
          <a:p>
            <a:endParaRPr lang="en-US" sz="1600" dirty="0"/>
          </a:p>
        </p:txBody>
      </p:sp>
      <p:sp>
        <p:nvSpPr>
          <p:cNvPr id="19" name="Rectangle 18"/>
          <p:cNvSpPr/>
          <p:nvPr/>
        </p:nvSpPr>
        <p:spPr>
          <a:xfrm rot="20139381">
            <a:off x="4067967" y="3823814"/>
            <a:ext cx="184731" cy="369332"/>
          </a:xfrm>
          <a:prstGeom prst="rect">
            <a:avLst/>
          </a:prstGeom>
        </p:spPr>
        <p:txBody>
          <a:bodyPr wrap="none">
            <a:spAutoFit/>
          </a:bodyPr>
          <a:lstStyle/>
          <a:p>
            <a:endParaRPr lang="en-US" b="1" dirty="0"/>
          </a:p>
        </p:txBody>
      </p:sp>
      <p:sp>
        <p:nvSpPr>
          <p:cNvPr id="20" name="Rectangle 19"/>
          <p:cNvSpPr/>
          <p:nvPr/>
        </p:nvSpPr>
        <p:spPr>
          <a:xfrm rot="20345500">
            <a:off x="3304870" y="4900886"/>
            <a:ext cx="3048000" cy="830997"/>
          </a:xfrm>
          <a:prstGeom prst="rect">
            <a:avLst/>
          </a:prstGeom>
        </p:spPr>
        <p:txBody>
          <a:bodyPr wrap="square">
            <a:spAutoFit/>
          </a:bodyPr>
          <a:lstStyle/>
          <a:p>
            <a:pPr lvl="1" algn="ctr"/>
            <a:endParaRPr lang="bn-BD" sz="4800" b="1" dirty="0">
              <a:solidFill>
                <a:schemeClr val="bg1"/>
              </a:solidFill>
              <a:latin typeface="NikoshBAN" pitchFamily="2" charset="0"/>
              <a:cs typeface="NikoshBAN" pitchFamily="2" charset="0"/>
            </a:endParaRPr>
          </a:p>
        </p:txBody>
      </p:sp>
      <p:sp>
        <p:nvSpPr>
          <p:cNvPr id="21" name="Cloud Callout 20"/>
          <p:cNvSpPr/>
          <p:nvPr/>
        </p:nvSpPr>
        <p:spPr>
          <a:xfrm rot="347479">
            <a:off x="5355790" y="248810"/>
            <a:ext cx="3269277" cy="2753953"/>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BE12AA"/>
                </a:solidFill>
                <a:latin typeface="NikoshBAN" panose="02000000000000000000" pitchFamily="2" charset="0"/>
                <a:cs typeface="NikoshBAN" panose="02000000000000000000" pitchFamily="2" charset="0"/>
              </a:rPr>
              <a:t>পাঠ শিরোনাম</a:t>
            </a:r>
            <a:endParaRPr lang="en-US" sz="2400" b="1" dirty="0"/>
          </a:p>
        </p:txBody>
      </p:sp>
      <p:sp>
        <p:nvSpPr>
          <p:cNvPr id="10" name="Rectangle 9"/>
          <p:cNvSpPr/>
          <p:nvPr/>
        </p:nvSpPr>
        <p:spPr>
          <a:xfrm>
            <a:off x="-51866" y="6005378"/>
            <a:ext cx="8744945" cy="584775"/>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200" b="1" dirty="0" smtClean="0">
                <a:ln w="11430"/>
                <a:solidFill>
                  <a:srgbClr val="00B050"/>
                </a:solidFill>
                <a:effectLst>
                  <a:outerShdw blurRad="80000" dist="40000" dir="5040000" algn="tl">
                    <a:srgbClr val="000000">
                      <a:alpha val="30000"/>
                    </a:srgbClr>
                  </a:outerShdw>
                </a:effectLst>
                <a:latin typeface="NikoshBAN" pitchFamily="2" charset="0"/>
                <a:cs typeface="NikoshBAN" pitchFamily="2" charset="0"/>
              </a:rPr>
              <a:t>কম্পিউটার ভাইরাস</a:t>
            </a:r>
            <a:r>
              <a:rPr lang="bn-IN" sz="3200" b="1" dirty="0" smtClean="0">
                <a:ln w="11430"/>
                <a:solidFill>
                  <a:srgbClr val="00B050"/>
                </a:solidFill>
                <a:effectLst>
                  <a:outerShdw blurRad="80000" dist="40000" dir="5040000" algn="tl">
                    <a:srgbClr val="000000">
                      <a:alpha val="30000"/>
                    </a:srgbClr>
                  </a:outerShdw>
                </a:effectLst>
                <a:latin typeface="NikoshBAN" pitchFamily="2" charset="0"/>
                <a:cs typeface="NikoshBAN" pitchFamily="2" charset="0"/>
              </a:rPr>
              <a:t> </a:t>
            </a:r>
            <a:r>
              <a:rPr lang="en-US" sz="3200" b="1" dirty="0" smtClean="0">
                <a:ln w="11430"/>
                <a:solidFill>
                  <a:srgbClr val="00B050"/>
                </a:solidFill>
                <a:effectLst>
                  <a:outerShdw blurRad="80000" dist="40000" dir="5040000" algn="tl">
                    <a:srgbClr val="000000">
                      <a:alpha val="30000"/>
                    </a:srgbClr>
                  </a:outerShdw>
                </a:effectLst>
                <a:latin typeface="NikoshBAN" pitchFamily="2" charset="0"/>
                <a:cs typeface="NikoshBAN" pitchFamily="2" charset="0"/>
              </a:rPr>
              <a:t>ও এন্টিভাইরাস</a:t>
            </a:r>
            <a:endParaRPr lang="en-US" sz="3200" b="1" dirty="0">
              <a:ln w="11430"/>
              <a:solidFill>
                <a:srgbClr val="00B050"/>
              </a:solidFill>
              <a:effectLst>
                <a:outerShdw blurRad="80000" dist="40000" dir="5040000" algn="tl">
                  <a:srgbClr val="000000">
                    <a:alpha val="30000"/>
                  </a:srgbClr>
                </a:outerShdw>
              </a:effectLst>
            </a:endParaRPr>
          </a:p>
        </p:txBody>
      </p:sp>
    </p:spTree>
    <p:extLst>
      <p:ext uri="{BB962C8B-B14F-4D97-AF65-F5344CB8AC3E}">
        <p14:creationId xmlns:p14="http://schemas.microsoft.com/office/powerpoint/2010/main" val="1996957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B.C.C-1\Desktop\power\86764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9" y="-15511"/>
            <a:ext cx="9143999" cy="68732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Recycled\Dc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128" y="228600"/>
            <a:ext cx="1456394" cy="10908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7" name="Picture 2" descr="C:\Recycled\Dc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6006" y="228600"/>
            <a:ext cx="1456394" cy="10908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aphicFrame>
        <p:nvGraphicFramePr>
          <p:cNvPr id="6" name="Diagram 5"/>
          <p:cNvGraphicFramePr/>
          <p:nvPr>
            <p:extLst>
              <p:ext uri="{D42A27DB-BD31-4B8C-83A1-F6EECF244321}">
                <p14:modId xmlns:p14="http://schemas.microsoft.com/office/powerpoint/2010/main" val="2462720381"/>
              </p:ext>
            </p:extLst>
          </p:nvPr>
        </p:nvGraphicFramePr>
        <p:xfrm>
          <a:off x="533400" y="1600200"/>
          <a:ext cx="7620000" cy="3937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Rectangle 7"/>
          <p:cNvSpPr/>
          <p:nvPr/>
        </p:nvSpPr>
        <p:spPr>
          <a:xfrm>
            <a:off x="2971800" y="381000"/>
            <a:ext cx="3278875" cy="1200329"/>
          </a:xfrm>
          <a:prstGeom prst="rect">
            <a:avLst/>
          </a:prstGeom>
          <a:solidFill>
            <a:srgbClr val="7030A0"/>
          </a:solid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cap="none" spc="0" dirty="0" smtClean="0">
                <a:ln/>
                <a:solidFill>
                  <a:schemeClr val="accent3"/>
                </a:solidFill>
                <a:effectLst/>
                <a:latin typeface="NikoshBAN" panose="02000000000000000000" pitchFamily="2" charset="0"/>
                <a:cs typeface="NikoshBAN" panose="02000000000000000000" pitchFamily="2" charset="0"/>
              </a:rPr>
              <a:t>এই পাঠশেষে শিক্ষার্থীরা-</a:t>
            </a:r>
            <a:endParaRPr lang="en-US" sz="3600" b="1" cap="none" spc="0" dirty="0">
              <a:ln/>
              <a:solidFill>
                <a:schemeClr val="accent3"/>
              </a:solidFill>
              <a:effectLst/>
            </a:endParaRPr>
          </a:p>
        </p:txBody>
      </p:sp>
    </p:spTree>
    <p:extLst>
      <p:ext uri="{BB962C8B-B14F-4D97-AF65-F5344CB8AC3E}">
        <p14:creationId xmlns:p14="http://schemas.microsoft.com/office/powerpoint/2010/main" val="3409963488"/>
      </p:ext>
    </p:extLst>
  </p:cSld>
  <p:clrMapOvr>
    <a:masterClrMapping/>
  </p:clrMapOvr>
  <p:transition spd="slow">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par>
                                <p:cTn id="8" presetID="6"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B.C.C-1\Desktop\power\86764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9" y="-15511"/>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69176" y="203523"/>
            <a:ext cx="7616188" cy="5232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p:spPr>
        <p:txBody>
          <a:bodyPr wrap="none">
            <a:spAutoFit/>
          </a:bodyPr>
          <a:lstStyle/>
          <a:p>
            <a:r>
              <a:rPr lang="bn-BD" sz="2800" dirty="0">
                <a:solidFill>
                  <a:schemeClr val="accent6"/>
                </a:solidFill>
                <a:latin typeface="NikoshBAN" panose="02000000000000000000" pitchFamily="2" charset="0"/>
                <a:cs typeface="NikoshBAN" panose="02000000000000000000" pitchFamily="2" charset="0"/>
              </a:rPr>
              <a:t>চিত্র</a:t>
            </a:r>
            <a:r>
              <a:rPr lang="en-US" sz="2800" dirty="0">
                <a:solidFill>
                  <a:schemeClr val="accent6"/>
                </a:solidFill>
                <a:latin typeface="NikoshBAN" panose="02000000000000000000" pitchFamily="2" charset="0"/>
                <a:cs typeface="NikoshBAN" panose="02000000000000000000" pitchFamily="2" charset="0"/>
              </a:rPr>
              <a:t>গুলি ভালভাবে লক্ষ্য কর এবং </a:t>
            </a:r>
            <a:r>
              <a:rPr lang="en-US" sz="2800" dirty="0" smtClean="0">
                <a:solidFill>
                  <a:schemeClr val="accent6"/>
                </a:solidFill>
                <a:latin typeface="NikoshBAN" panose="02000000000000000000" pitchFamily="2" charset="0"/>
                <a:cs typeface="NikoshBAN" panose="02000000000000000000" pitchFamily="2" charset="0"/>
              </a:rPr>
              <a:t>বলতে চেষ্ঠা কর</a:t>
            </a:r>
            <a:r>
              <a:rPr lang="bn-BD" sz="2800" dirty="0" smtClean="0">
                <a:solidFill>
                  <a:schemeClr val="accent6"/>
                </a:solidFill>
                <a:latin typeface="NikoshBAN" panose="02000000000000000000" pitchFamily="2" charset="0"/>
                <a:cs typeface="NikoshBAN" panose="02000000000000000000" pitchFamily="2" charset="0"/>
              </a:rPr>
              <a:t> </a:t>
            </a:r>
            <a:endParaRPr lang="en-US" sz="2800" dirty="0">
              <a:solidFill>
                <a:schemeClr val="accent6"/>
              </a:solidFill>
            </a:endParaRPr>
          </a:p>
        </p:txBody>
      </p:sp>
      <p:pic>
        <p:nvPicPr>
          <p:cNvPr id="8" name="Picture 2" descr="D:\New folder (2)\indexবাবাব.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476" y="688755"/>
            <a:ext cx="3240924" cy="289264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4" descr="D:\New folder (2)\ও্ররর্র.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690" y="3630304"/>
            <a:ext cx="3068110" cy="24656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3" descr="D:\New folder (2)\ওর্রওর্র্র.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91000" y="879143"/>
            <a:ext cx="4137485" cy="277845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5" descr="C:\Documents and Settings\Administrator.PATHOLOGY-XP\Desktop\জটচজটজট.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24746" y="3810000"/>
            <a:ext cx="3381054" cy="237926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1747018" y="6140192"/>
            <a:ext cx="4719820" cy="5232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txBody>
          <a:bodyPr wrap="square">
            <a:spAutoFit/>
          </a:bodyPr>
          <a:lstStyle/>
          <a:p>
            <a:r>
              <a:rPr lang="en-US" sz="2800" dirty="0" smtClean="0">
                <a:latin typeface="NikoshBAN" pitchFamily="2" charset="0"/>
                <a:cs typeface="NikoshBAN" pitchFamily="2" charset="0"/>
              </a:rPr>
              <a:t>  এরা </a:t>
            </a:r>
            <a:r>
              <a:rPr lang="en-US" sz="2800" dirty="0">
                <a:latin typeface="NikoshBAN" pitchFamily="2" charset="0"/>
                <a:cs typeface="NikoshBAN" pitchFamily="2" charset="0"/>
              </a:rPr>
              <a:t>কিসে </a:t>
            </a:r>
            <a:r>
              <a:rPr lang="en-US" sz="2800" dirty="0" smtClean="0">
                <a:latin typeface="NikoshBAN" pitchFamily="2" charset="0"/>
                <a:cs typeface="NikoshBAN" pitchFamily="2" charset="0"/>
              </a:rPr>
              <a:t>সংক্রমিত </a:t>
            </a:r>
            <a:r>
              <a:rPr lang="en-US" sz="2800" dirty="0">
                <a:latin typeface="NikoshBAN" pitchFamily="2" charset="0"/>
                <a:cs typeface="NikoshBAN" pitchFamily="2" charset="0"/>
              </a:rPr>
              <a:t>হয়েছে</a:t>
            </a:r>
            <a:endParaRPr lang="en-US" sz="2800" dirty="0"/>
          </a:p>
        </p:txBody>
      </p:sp>
    </p:spTree>
    <p:extLst>
      <p:ext uri="{BB962C8B-B14F-4D97-AF65-F5344CB8AC3E}">
        <p14:creationId xmlns:p14="http://schemas.microsoft.com/office/powerpoint/2010/main" val="63929269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2"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2)">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3"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heel(3)">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4)">
                                      <p:cBhvr>
                                        <p:cTn id="31" dur="20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80">
                                          <p:stCondLst>
                                            <p:cond delay="0"/>
                                          </p:stCondLst>
                                        </p:cTn>
                                        <p:tgtEl>
                                          <p:spTgt spid="12"/>
                                        </p:tgtEl>
                                      </p:cBhvr>
                                    </p:animEffect>
                                    <p:anim calcmode="lin" valueType="num">
                                      <p:cBhvr>
                                        <p:cTn id="3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2" dur="26">
                                          <p:stCondLst>
                                            <p:cond delay="650"/>
                                          </p:stCondLst>
                                        </p:cTn>
                                        <p:tgtEl>
                                          <p:spTgt spid="12"/>
                                        </p:tgtEl>
                                      </p:cBhvr>
                                      <p:to x="100000" y="60000"/>
                                    </p:animScale>
                                    <p:animScale>
                                      <p:cBhvr>
                                        <p:cTn id="43" dur="166" decel="50000">
                                          <p:stCondLst>
                                            <p:cond delay="676"/>
                                          </p:stCondLst>
                                        </p:cTn>
                                        <p:tgtEl>
                                          <p:spTgt spid="12"/>
                                        </p:tgtEl>
                                      </p:cBhvr>
                                      <p:to x="100000" y="100000"/>
                                    </p:animScale>
                                    <p:animScale>
                                      <p:cBhvr>
                                        <p:cTn id="44" dur="26">
                                          <p:stCondLst>
                                            <p:cond delay="1312"/>
                                          </p:stCondLst>
                                        </p:cTn>
                                        <p:tgtEl>
                                          <p:spTgt spid="12"/>
                                        </p:tgtEl>
                                      </p:cBhvr>
                                      <p:to x="100000" y="80000"/>
                                    </p:animScale>
                                    <p:animScale>
                                      <p:cBhvr>
                                        <p:cTn id="45" dur="166" decel="50000">
                                          <p:stCondLst>
                                            <p:cond delay="1338"/>
                                          </p:stCondLst>
                                        </p:cTn>
                                        <p:tgtEl>
                                          <p:spTgt spid="12"/>
                                        </p:tgtEl>
                                      </p:cBhvr>
                                      <p:to x="100000" y="100000"/>
                                    </p:animScale>
                                    <p:animScale>
                                      <p:cBhvr>
                                        <p:cTn id="46" dur="26">
                                          <p:stCondLst>
                                            <p:cond delay="1642"/>
                                          </p:stCondLst>
                                        </p:cTn>
                                        <p:tgtEl>
                                          <p:spTgt spid="12"/>
                                        </p:tgtEl>
                                      </p:cBhvr>
                                      <p:to x="100000" y="90000"/>
                                    </p:animScale>
                                    <p:animScale>
                                      <p:cBhvr>
                                        <p:cTn id="47" dur="166" decel="50000">
                                          <p:stCondLst>
                                            <p:cond delay="1668"/>
                                          </p:stCondLst>
                                        </p:cTn>
                                        <p:tgtEl>
                                          <p:spTgt spid="12"/>
                                        </p:tgtEl>
                                      </p:cBhvr>
                                      <p:to x="100000" y="100000"/>
                                    </p:animScale>
                                    <p:animScale>
                                      <p:cBhvr>
                                        <p:cTn id="48" dur="26">
                                          <p:stCondLst>
                                            <p:cond delay="1808"/>
                                          </p:stCondLst>
                                        </p:cTn>
                                        <p:tgtEl>
                                          <p:spTgt spid="12"/>
                                        </p:tgtEl>
                                      </p:cBhvr>
                                      <p:to x="100000" y="95000"/>
                                    </p:animScale>
                                    <p:animScale>
                                      <p:cBhvr>
                                        <p:cTn id="49"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C:\Users\B.C.C-1\Desktop\power\86764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9" y="-15511"/>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357145" y="162580"/>
            <a:ext cx="2129255" cy="95410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wrap="square">
            <a:spAutoFit/>
          </a:bodyPr>
          <a:lstStyle/>
          <a:p>
            <a:pPr algn="ctr"/>
            <a:r>
              <a:rPr lang="en-US" sz="2800" dirty="0" smtClean="0">
                <a:solidFill>
                  <a:schemeClr val="accent2"/>
                </a:solidFill>
                <a:latin typeface="NikoshBAN" pitchFamily="2" charset="0"/>
                <a:cs typeface="NikoshBAN" pitchFamily="2" charset="0"/>
              </a:rPr>
              <a:t>আরও </a:t>
            </a:r>
            <a:r>
              <a:rPr lang="en-US" sz="2800" dirty="0">
                <a:solidFill>
                  <a:schemeClr val="accent2"/>
                </a:solidFill>
                <a:latin typeface="NikoshBAN" pitchFamily="2" charset="0"/>
                <a:cs typeface="NikoshBAN" pitchFamily="2" charset="0"/>
              </a:rPr>
              <a:t>লক্ষ্য </a:t>
            </a:r>
            <a:r>
              <a:rPr lang="en-US" sz="2800" dirty="0" smtClean="0">
                <a:solidFill>
                  <a:schemeClr val="accent2"/>
                </a:solidFill>
                <a:latin typeface="NikoshBAN" pitchFamily="2" charset="0"/>
                <a:cs typeface="NikoshBAN" pitchFamily="2" charset="0"/>
              </a:rPr>
              <a:t>কর</a:t>
            </a:r>
            <a:endParaRPr lang="en-US" sz="4800" dirty="0">
              <a:solidFill>
                <a:schemeClr val="accent2"/>
              </a:solidFill>
              <a:latin typeface="NikoshBAN" pitchFamily="2" charset="0"/>
              <a:cs typeface="NikoshBAN" pitchFamily="2" charset="0"/>
            </a:endParaRPr>
          </a:p>
        </p:txBody>
      </p:sp>
      <p:pic>
        <p:nvPicPr>
          <p:cNvPr id="36" name="Picture 2" descr="C:\Recycled\Dc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405" y="685800"/>
            <a:ext cx="2893243" cy="22098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7" name="Picture 3" descr="D:\New folder (2)\বাবা.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65469" y="3313634"/>
            <a:ext cx="3276600" cy="21735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8" name="Picture 4" descr="D:\New folder (2)\রিওেরওরেওরওরওরও.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5205" y="678123"/>
            <a:ext cx="4166864" cy="24460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9" name="Picture 5" descr="D:\New folder (2)\্রর্রর্রর্র.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2405" y="3276600"/>
            <a:ext cx="3810000" cy="2286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Rectangle 39"/>
          <p:cNvSpPr/>
          <p:nvPr/>
        </p:nvSpPr>
        <p:spPr>
          <a:xfrm>
            <a:off x="2514601" y="5720687"/>
            <a:ext cx="3329124" cy="95410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txBody>
          <a:bodyPr wrap="square">
            <a:spAutoFit/>
          </a:bodyPr>
          <a:lstStyle/>
          <a:p>
            <a:pPr algn="ctr"/>
            <a:r>
              <a:rPr lang="en-US" sz="2800" dirty="0" smtClean="0">
                <a:solidFill>
                  <a:schemeClr val="accent2"/>
                </a:solidFill>
                <a:latin typeface="NikoshBAN" pitchFamily="2" charset="0"/>
                <a:cs typeface="NikoshBAN" pitchFamily="2" charset="0"/>
              </a:rPr>
              <a:t>এরা প্রতিষেধক নিচ্ছে</a:t>
            </a:r>
            <a:endParaRPr lang="en-US" sz="4800" dirty="0">
              <a:solidFill>
                <a:schemeClr val="accent2"/>
              </a:solidFill>
              <a:latin typeface="NikoshBAN" pitchFamily="2" charset="0"/>
              <a:cs typeface="NikoshBAN" pitchFamily="2" charset="0"/>
            </a:endParaRPr>
          </a:p>
        </p:txBody>
      </p:sp>
    </p:spTree>
    <p:extLst>
      <p:ext uri="{BB962C8B-B14F-4D97-AF65-F5344CB8AC3E}">
        <p14:creationId xmlns:p14="http://schemas.microsoft.com/office/powerpoint/2010/main" val="22974355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arn(in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barn(outHorizontal)">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arn(inVertical)">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arn(outVertical)">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49" presetClass="entr" presetSubtype="0" decel="10000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 calcmode="lin" valueType="num">
                                      <p:cBhvr>
                                        <p:cTn id="39" dur="500" fill="hold"/>
                                        <p:tgtEl>
                                          <p:spTgt spid="40"/>
                                        </p:tgtEl>
                                        <p:attrNameLst>
                                          <p:attrName>style.rotation</p:attrName>
                                        </p:attrNameLst>
                                      </p:cBhvr>
                                      <p:tavLst>
                                        <p:tav tm="0">
                                          <p:val>
                                            <p:fltVal val="360"/>
                                          </p:val>
                                        </p:tav>
                                        <p:tav tm="100000">
                                          <p:val>
                                            <p:fltVal val="0"/>
                                          </p:val>
                                        </p:tav>
                                      </p:tavLst>
                                    </p:anim>
                                    <p:animEffect transition="in" filter="fade">
                                      <p:cBhvr>
                                        <p:cTn id="4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9" y="-15511"/>
            <a:ext cx="9143999" cy="68732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55" y="-15241"/>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1524000"/>
            <a:ext cx="8839200" cy="464742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sz="2400" dirty="0" smtClean="0">
                <a:solidFill>
                  <a:schemeClr val="tx1"/>
                </a:solidFill>
                <a:latin typeface="NikoshBAN" panose="02000000000000000000" pitchFamily="2" charset="0"/>
                <a:cs typeface="NikoshBAN" panose="02000000000000000000" pitchFamily="2" charset="0"/>
              </a:rPr>
              <a:t>ভাইরাস হল এক ধরনের সফটওয়্যার যা তথ্য ও উপাত্তকে আক্রমন করে এবং যার নিজের </a:t>
            </a:r>
            <a:r>
              <a:rPr lang="bn-BD" sz="2400" dirty="0" smtClean="0">
                <a:solidFill>
                  <a:schemeClr val="tx1"/>
                </a:solidFill>
                <a:latin typeface="NikoshBAN" panose="02000000000000000000" pitchFamily="2" charset="0"/>
                <a:cs typeface="NikoshBAN" panose="02000000000000000000" pitchFamily="2" charset="0"/>
              </a:rPr>
              <a:t> </a:t>
            </a:r>
            <a:r>
              <a:rPr lang="en-US" sz="2400" dirty="0">
                <a:solidFill>
                  <a:schemeClr val="tx1"/>
                </a:solidFill>
                <a:latin typeface="NikoshBAN" panose="02000000000000000000" pitchFamily="2" charset="0"/>
                <a:cs typeface="NikoshBAN" panose="02000000000000000000" pitchFamily="2" charset="0"/>
              </a:rPr>
              <a:t>সংখ্যা বৃদ্ধির ক্ষমতা রয়েছে। ভাইরাস কম্পিউটারে প্রবেশ করলে সাধরণত সংখ্যা বৃদ্ধি </a:t>
            </a:r>
            <a:r>
              <a:rPr lang="en-US" sz="2400" dirty="0" smtClean="0">
                <a:solidFill>
                  <a:schemeClr val="tx1"/>
                </a:solidFill>
                <a:latin typeface="NikoshBAN" panose="02000000000000000000" pitchFamily="2" charset="0"/>
                <a:cs typeface="NikoshBAN" panose="02000000000000000000" pitchFamily="2" charset="0"/>
              </a:rPr>
              <a:t>হতে</a:t>
            </a:r>
            <a:r>
              <a:rPr lang="bn-BD" sz="2400" dirty="0" smtClean="0">
                <a:solidFill>
                  <a:schemeClr val="tx1"/>
                </a:solidFill>
                <a:latin typeface="NikoshBAN" panose="02000000000000000000" pitchFamily="2" charset="0"/>
                <a:cs typeface="NikoshBAN" panose="02000000000000000000" pitchFamily="2" charset="0"/>
              </a:rPr>
              <a:t> </a:t>
            </a:r>
            <a:r>
              <a:rPr lang="en-US" sz="2400" dirty="0">
                <a:solidFill>
                  <a:schemeClr val="tx1"/>
                </a:solidFill>
                <a:latin typeface="NikoshBAN" panose="02000000000000000000" pitchFamily="2" charset="0"/>
                <a:cs typeface="NikoshBAN" panose="02000000000000000000" pitchFamily="2" charset="0"/>
              </a:rPr>
              <a:t>থাকে ও বিভিন্ন তথ্য-উপাত্তকে আক্রমন করে এবং এক পর্যায়ে গোটা কম্পিউটার বা </a:t>
            </a:r>
            <a:r>
              <a:rPr lang="en-US" sz="2400" dirty="0" smtClean="0">
                <a:solidFill>
                  <a:schemeClr val="tx1"/>
                </a:solidFill>
                <a:latin typeface="NikoshBAN" panose="02000000000000000000" pitchFamily="2" charset="0"/>
                <a:cs typeface="NikoshBAN" panose="02000000000000000000" pitchFamily="2" charset="0"/>
              </a:rPr>
              <a:t>আইসিটি</a:t>
            </a:r>
            <a:r>
              <a:rPr lang="bn-BD" sz="2400" dirty="0" smtClean="0">
                <a:solidFill>
                  <a:schemeClr val="tx1"/>
                </a:solidFill>
                <a:latin typeface="NikoshBAN" panose="02000000000000000000" pitchFamily="2" charset="0"/>
                <a:cs typeface="NikoshBAN" panose="02000000000000000000" pitchFamily="2" charset="0"/>
              </a:rPr>
              <a:t> </a:t>
            </a:r>
            <a:r>
              <a:rPr lang="en-US" sz="2400" dirty="0">
                <a:solidFill>
                  <a:schemeClr val="tx1"/>
                </a:solidFill>
                <a:latin typeface="NikoshBAN" panose="02000000000000000000" pitchFamily="2" charset="0"/>
                <a:cs typeface="NikoshBAN" panose="02000000000000000000" pitchFamily="2" charset="0"/>
              </a:rPr>
              <a:t>যন্ত্রকে সংক্রমিত করে অচল করে।Virus: শব্দের পূর্ণ অর্থ হলো  Vital </a:t>
            </a:r>
            <a:r>
              <a:rPr lang="en-US" sz="2400" dirty="0">
                <a:solidFill>
                  <a:schemeClr val="tx1"/>
                </a:solidFill>
                <a:latin typeface="Times New Roman" pitchFamily="18" charset="0"/>
                <a:cs typeface="NikoshBAN" panose="02000000000000000000" pitchFamily="2" charset="0"/>
              </a:rPr>
              <a:t>I</a:t>
            </a:r>
            <a:r>
              <a:rPr lang="en-US" sz="2400" dirty="0">
                <a:solidFill>
                  <a:schemeClr val="tx1"/>
                </a:solidFill>
                <a:latin typeface="NikoshBAN" panose="02000000000000000000" pitchFamily="2" charset="0"/>
                <a:cs typeface="NikoshBAN" panose="02000000000000000000" pitchFamily="2" charset="0"/>
              </a:rPr>
              <a:t>nformation and Resources Under Siege। যার অর্থ দাঁড়ায় গুরুত্বপূর্ণ তথ্যসমুহ দখলে নেওয়া বা ক্ষতি সাধন করা। প্রাণীদেহে ভাইরাস আক্রমণের মতোই এ ভাইরাসগুলো আমাদের আইসিটি যন্ত্রের ক্ষতি করে থাকে</a:t>
            </a:r>
            <a:endParaRPr lang="en-US" sz="2400" dirty="0">
              <a:solidFill>
                <a:schemeClr val="tx1"/>
              </a:solidFill>
            </a:endParaRPr>
          </a:p>
          <a:p>
            <a:endParaRPr lang="en-US" sz="2000" dirty="0">
              <a:solidFill>
                <a:srgbClr val="00B050"/>
              </a:solidFill>
              <a:latin typeface="NikoshBAN" panose="02000000000000000000" pitchFamily="2" charset="0"/>
              <a:cs typeface="NikoshBAN" panose="02000000000000000000" pitchFamily="2" charset="0"/>
            </a:endParaRPr>
          </a:p>
          <a:p>
            <a:r>
              <a:rPr lang="en-US" sz="2000" dirty="0">
                <a:solidFill>
                  <a:srgbClr val="00B050"/>
                </a:solidFill>
                <a:latin typeface="NikoshBAN" panose="02000000000000000000" pitchFamily="2" charset="0"/>
                <a:cs typeface="NikoshBAN" panose="02000000000000000000" pitchFamily="2" charset="0"/>
              </a:rPr>
              <a:t>যেমন: বুট ভাইরাস ডিস্কের বুট সেক্টরকে আক্রমন করে থাকে। </a:t>
            </a:r>
            <a:endParaRPr lang="en-US" sz="2000" dirty="0">
              <a:solidFill>
                <a:srgbClr val="00B050"/>
              </a:solidFill>
            </a:endParaRPr>
          </a:p>
          <a:p>
            <a:endParaRPr lang="en-US" sz="2000" dirty="0">
              <a:solidFill>
                <a:srgbClr val="00B050"/>
              </a:solidFill>
              <a:latin typeface="NikoshBAN" panose="02000000000000000000" pitchFamily="2" charset="0"/>
              <a:cs typeface="NikoshBAN" panose="02000000000000000000" pitchFamily="2" charset="0"/>
            </a:endParaRPr>
          </a:p>
          <a:p>
            <a:endParaRPr lang="en-US" sz="2000" dirty="0">
              <a:solidFill>
                <a:srgbClr val="00B050"/>
              </a:solidFill>
              <a:latin typeface="NikoshBAN" panose="02000000000000000000" pitchFamily="2" charset="0"/>
              <a:cs typeface="NikoshBAN" panose="02000000000000000000" pitchFamily="2" charset="0"/>
            </a:endParaRPr>
          </a:p>
        </p:txBody>
      </p:sp>
      <p:pic>
        <p:nvPicPr>
          <p:cNvPr id="2054" name="Picture 6" descr="D:\New folder (2)\bcbcbcbc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146" y="-133982"/>
            <a:ext cx="1864427" cy="159789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505200" y="457200"/>
            <a:ext cx="1999266" cy="646331"/>
          </a:xfrm>
          <a:prstGeom prst="rect">
            <a:avLst/>
          </a:prstGeom>
          <a:solidFill>
            <a:schemeClr val="bg1">
              <a:lumMod val="85000"/>
            </a:schemeClr>
          </a:solidFill>
        </p:spPr>
        <p:txBody>
          <a:bodyPr wrap="none">
            <a:spAutoFit/>
          </a:bodyPr>
          <a:lstStyle/>
          <a:p>
            <a:pPr algn="ctr"/>
            <a:r>
              <a:rPr lang="en-US" sz="3600" b="1" dirty="0">
                <a:solidFill>
                  <a:srgbClr val="BE12AA"/>
                </a:solidFill>
                <a:latin typeface="NikoshBAN" panose="02000000000000000000" pitchFamily="2" charset="0"/>
                <a:cs typeface="NikoshBAN" panose="02000000000000000000" pitchFamily="2" charset="0"/>
              </a:rPr>
              <a:t>ভাইরাস কি?</a:t>
            </a:r>
          </a:p>
        </p:txBody>
      </p:sp>
      <p:cxnSp>
        <p:nvCxnSpPr>
          <p:cNvPr id="8" name="Straight Arrow Connector 7"/>
          <p:cNvCxnSpPr/>
          <p:nvPr/>
        </p:nvCxnSpPr>
        <p:spPr>
          <a:xfrm flipH="1">
            <a:off x="5867400" y="825597"/>
            <a:ext cx="12954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828800" y="825597"/>
            <a:ext cx="1371600" cy="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849" y="5545082"/>
            <a:ext cx="8985343" cy="133882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txBody>
          <a:bodyPr wrap="square">
            <a:spAutoFit/>
          </a:bodyPr>
          <a:lstStyle/>
          <a:p>
            <a:pPr algn="ctr">
              <a:lnSpc>
                <a:spcPct val="150000"/>
              </a:lnSpc>
            </a:pPr>
            <a:r>
              <a:rPr lang="en-US" dirty="0" smtClean="0">
                <a:latin typeface="NikoshBAN" panose="02000000000000000000" pitchFamily="2" charset="0"/>
                <a:cs typeface="NikoshBAN" panose="02000000000000000000" pitchFamily="2" charset="0"/>
              </a:rPr>
              <a:t>পরিচিত </a:t>
            </a:r>
            <a:r>
              <a:rPr lang="en-US" dirty="0">
                <a:latin typeface="NikoshBAN" panose="02000000000000000000" pitchFamily="2" charset="0"/>
                <a:cs typeface="NikoshBAN" panose="02000000000000000000" pitchFamily="2" charset="0"/>
              </a:rPr>
              <a:t>কিছু </a:t>
            </a:r>
            <a:r>
              <a:rPr lang="en-US" dirty="0" smtClean="0">
                <a:latin typeface="NikoshBAN" panose="02000000000000000000" pitchFamily="2" charset="0"/>
                <a:cs typeface="NikoshBAN" panose="02000000000000000000" pitchFamily="2" charset="0"/>
              </a:rPr>
              <a:t>ভাইরাস:</a:t>
            </a:r>
            <a:endParaRPr lang="en-US" dirty="0">
              <a:latin typeface="NikoshBAN" panose="02000000000000000000" pitchFamily="2" charset="0"/>
              <a:cs typeface="NikoshBAN" panose="02000000000000000000" pitchFamily="2" charset="0"/>
            </a:endParaRPr>
          </a:p>
          <a:p>
            <a:pPr>
              <a:lnSpc>
                <a:spcPct val="150000"/>
              </a:lnSpc>
            </a:pPr>
            <a:r>
              <a:rPr lang="en-US" dirty="0" smtClean="0">
                <a:latin typeface="NikoshBAN" panose="02000000000000000000" pitchFamily="2" charset="0"/>
                <a:cs typeface="NikoshBAN" panose="02000000000000000000" pitchFamily="2" charset="0"/>
              </a:rPr>
              <a:t>স্টোন (Stone),ভিয়েনা (</a:t>
            </a:r>
            <a:r>
              <a:rPr lang="en-US" dirty="0">
                <a:latin typeface="NikoshBAN" panose="02000000000000000000" pitchFamily="2" charset="0"/>
                <a:cs typeface="NikoshBAN" panose="02000000000000000000" pitchFamily="2" charset="0"/>
              </a:rPr>
              <a:t>Vienna</a:t>
            </a:r>
            <a:r>
              <a:rPr lang="en-US" dirty="0" smtClean="0">
                <a:latin typeface="NikoshBAN" panose="02000000000000000000" pitchFamily="2" charset="0"/>
                <a:cs typeface="NikoshBAN" panose="02000000000000000000" pitchFamily="2" charset="0"/>
              </a:rPr>
              <a:t>),সিআইএইচ(CIH),ফোল্ডার(Folder),টারজান হর্স </a:t>
            </a:r>
            <a:r>
              <a:rPr lang="en-US" dirty="0">
                <a:latin typeface="NikoshBAN" panose="02000000000000000000" pitchFamily="2" charset="0"/>
                <a:cs typeface="NikoshBAN" panose="02000000000000000000" pitchFamily="2" charset="0"/>
              </a:rPr>
              <a:t>(Trojans Horse</a:t>
            </a:r>
            <a:r>
              <a:rPr lang="en-US" dirty="0" smtClean="0">
                <a:latin typeface="NikoshBAN" panose="02000000000000000000" pitchFamily="2" charset="0"/>
                <a:cs typeface="NikoshBAN" panose="02000000000000000000" pitchFamily="2" charset="0"/>
              </a:rPr>
              <a:t>)</a:t>
            </a:r>
            <a:r>
              <a:rPr lang="bn-BD" dirty="0" smtClean="0">
                <a:latin typeface="NikoshBAN" panose="02000000000000000000" pitchFamily="2" charset="0"/>
                <a:cs typeface="NikoshBAN" panose="02000000000000000000" pitchFamily="2" charset="0"/>
              </a:rPr>
              <a:t> </a:t>
            </a:r>
            <a:r>
              <a:rPr lang="en-US" dirty="0" smtClean="0">
                <a:latin typeface="NikoshBAN" panose="02000000000000000000" pitchFamily="2" charset="0"/>
                <a:cs typeface="NikoshBAN" panose="02000000000000000000" pitchFamily="2" charset="0"/>
              </a:rPr>
              <a:t>ইত্যাদি</a:t>
            </a:r>
            <a:r>
              <a:rPr lang="en-US" dirty="0">
                <a:latin typeface="NikoshBAN" panose="02000000000000000000" pitchFamily="2" charset="0"/>
                <a:cs typeface="NikoshBAN" panose="02000000000000000000" pitchFamily="2" charset="0"/>
              </a:rPr>
              <a:t>।</a:t>
            </a:r>
            <a:endParaRPr lang="en-US" dirty="0"/>
          </a:p>
        </p:txBody>
      </p:sp>
      <p:pic>
        <p:nvPicPr>
          <p:cNvPr id="12" name="Picture 2" descr="D:\New folder (2)\indexইা.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228600"/>
            <a:ext cx="1600200" cy="1193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34962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repeatCount="indefinite"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wheel(8)">
                                      <p:cBhvr>
                                        <p:cTn id="7" dur="2000"/>
                                        <p:tgtEl>
                                          <p:spTgt spid="2054"/>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anim calcmode="lin" valueType="num">
                                      <p:cBhvr>
                                        <p:cTn id="14"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par>
                                <p:cTn id="25" presetID="3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 calcmode="lin" valueType="num">
                                      <p:cBhvr>
                                        <p:cTn id="29" dur="1000" fill="hold"/>
                                        <p:tgtEl>
                                          <p:spTgt spid="16"/>
                                        </p:tgtEl>
                                        <p:attrNameLst>
                                          <p:attrName>style.rotation</p:attrName>
                                        </p:attrNameLst>
                                      </p:cBhvr>
                                      <p:tavLst>
                                        <p:tav tm="0">
                                          <p:val>
                                            <p:fltVal val="90"/>
                                          </p:val>
                                        </p:tav>
                                        <p:tav tm="100000">
                                          <p:val>
                                            <p:fltVal val="0"/>
                                          </p:val>
                                        </p:tav>
                                      </p:tavLst>
                                    </p:anim>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41" presetClass="entr" presetSubtype="0" fill="hold" grpId="0" nodeType="clickEffect">
                                  <p:stCondLst>
                                    <p:cond delay="0"/>
                                  </p:stCondLst>
                                  <p:iterate type="lt">
                                    <p:tmPct val="1000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anim calcmode="lin" valueType="num">
                                      <p:cBhvr>
                                        <p:cTn id="3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1000" fill="hold"/>
                                        <p:tgtEl>
                                          <p:spTgt spid="12"/>
                                        </p:tgtEl>
                                        <p:attrNameLst>
                                          <p:attrName>ppt_w</p:attrName>
                                        </p:attrNameLst>
                                      </p:cBhvr>
                                      <p:tavLst>
                                        <p:tav tm="0">
                                          <p:val>
                                            <p:fltVal val="0"/>
                                          </p:val>
                                        </p:tav>
                                        <p:tav tm="100000">
                                          <p:val>
                                            <p:strVal val="#ppt_w"/>
                                          </p:val>
                                        </p:tav>
                                      </p:tavLst>
                                    </p:anim>
                                    <p:anim calcmode="lin" valueType="num">
                                      <p:cBhvr>
                                        <p:cTn id="52" dur="1000" fill="hold"/>
                                        <p:tgtEl>
                                          <p:spTgt spid="12"/>
                                        </p:tgtEl>
                                        <p:attrNameLst>
                                          <p:attrName>ppt_h</p:attrName>
                                        </p:attrNameLst>
                                      </p:cBhvr>
                                      <p:tavLst>
                                        <p:tav tm="0">
                                          <p:val>
                                            <p:fltVal val="0"/>
                                          </p:val>
                                        </p:tav>
                                        <p:tav tm="100000">
                                          <p:val>
                                            <p:strVal val="#ppt_h"/>
                                          </p:val>
                                        </p:tav>
                                      </p:tavLst>
                                    </p:anim>
                                    <p:anim calcmode="lin" valueType="num">
                                      <p:cBhvr>
                                        <p:cTn id="53" dur="1000" fill="hold"/>
                                        <p:tgtEl>
                                          <p:spTgt spid="12"/>
                                        </p:tgtEl>
                                        <p:attrNameLst>
                                          <p:attrName>style.rotation</p:attrName>
                                        </p:attrNameLst>
                                      </p:cBhvr>
                                      <p:tavLst>
                                        <p:tav tm="0">
                                          <p:val>
                                            <p:fltVal val="90"/>
                                          </p:val>
                                        </p:tav>
                                        <p:tav tm="100000">
                                          <p:val>
                                            <p:fltVal val="0"/>
                                          </p:val>
                                        </p:tav>
                                      </p:tavLst>
                                    </p:anim>
                                    <p:animEffect transition="in" filter="fade">
                                      <p:cBhvr>
                                        <p:cTn id="5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457200"/>
            <a:ext cx="8305800" cy="5867400"/>
          </a:xfrm>
          <a:prstGeom prst="roundRect">
            <a:avLst/>
          </a:prstGeom>
          <a:solidFill>
            <a:schemeClr val="accent3">
              <a:lumMod val="20000"/>
              <a:lumOff val="80000"/>
            </a:schemeClr>
          </a:solidFill>
          <a:effectLst>
            <a:glow rad="228600">
              <a:schemeClr val="accent5">
                <a:satMod val="175000"/>
                <a:alpha val="40000"/>
              </a:schemeClr>
            </a:glow>
            <a:outerShdw blurRad="76200" dist="50800" dir="5400000" rotWithShape="0">
              <a:srgbClr val="4E3B30">
                <a:alpha val="60000"/>
              </a:srgbClr>
            </a:outerShdw>
          </a:effectLst>
        </p:spPr>
        <p:style>
          <a:lnRef idx="0">
            <a:schemeClr val="accent3"/>
          </a:lnRef>
          <a:fillRef idx="3">
            <a:schemeClr val="accent3"/>
          </a:fillRef>
          <a:effectRef idx="3">
            <a:schemeClr val="accent3"/>
          </a:effectRef>
          <a:fontRef idx="minor">
            <a:schemeClr val="lt1"/>
          </a:fontRef>
        </p:style>
        <p:txBody>
          <a:bodyPr rtlCol="0" anchor="ctr"/>
          <a:lstStyle/>
          <a:p>
            <a:r>
              <a:rPr lang="en-US" sz="2400" dirty="0">
                <a:solidFill>
                  <a:srgbClr val="7030A0"/>
                </a:solidFill>
                <a:effectLst>
                  <a:outerShdw blurRad="38100" dist="38100" dir="2700000" algn="tl">
                    <a:srgbClr val="000000">
                      <a:alpha val="43137"/>
                    </a:srgbClr>
                  </a:outerShdw>
                </a:effectLst>
                <a:latin typeface="TonnyBanglaMJ" pitchFamily="2" charset="0"/>
                <a:cs typeface="TonnyBanglaMJ" pitchFamily="2" charset="0"/>
              </a:rPr>
              <a:t>কম্পিউটার বা আইসিটি  যন্ত্রের ।ভাইরাসের প্রতিষেধক হলো এন্টি ভাইরাস । সিস্টেম ভাইরাস দ্বার আক্রান্ত হলে ভাইরাসের আক্রমন থেকে   রক্ষা করতে এন্টিভাইরাস ইউটিলিটি ব্যবহার করা হয়। এই ইউটিলিটিগুলো প্রথমে আক্রান্ত কম্পিউটারের ভাইরাসের চিহ্নের সাথে যেসব ভাইরাস পরিচিত সেগুলোর মিলকরণ করে। এন্টিভাইরাস সফটওয়্যার তার পূর্বজ্ঞান ব্যবহার করে সংক্রমিত অবস্থান থেকে প্রোগ্রামকে মেরামত করে। কয়েকটি এন্টি ভাইরাসের নাম : এভাস্ট ,এভিরা. এভিজি, নরটন,পান্ডা ইত্যাদি।</a:t>
            </a:r>
          </a:p>
          <a:p>
            <a:endParaRPr lang="en-US" sz="2400" dirty="0"/>
          </a:p>
        </p:txBody>
      </p:sp>
      <p:sp>
        <p:nvSpPr>
          <p:cNvPr id="5" name="TextBox 4"/>
          <p:cNvSpPr txBox="1"/>
          <p:nvPr/>
        </p:nvSpPr>
        <p:spPr>
          <a:xfrm>
            <a:off x="2057400" y="609600"/>
            <a:ext cx="4343400" cy="707886"/>
          </a:xfrm>
          <a:prstGeom prst="rect">
            <a:avLst/>
          </a:prstGeom>
          <a:solidFill>
            <a:srgbClr val="00B0F0"/>
          </a:solid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এ</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onnyBanglaMJ" pitchFamily="2" charset="0"/>
                <a:cs typeface="TonnyBanglaMJ" pitchFamily="2" charset="0"/>
              </a:rPr>
              <a:t>ন্টি ভাইরাস </a:t>
            </a:r>
            <a:r>
              <a:rPr lang="en-US"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onnyBanglaMJ" pitchFamily="2" charset="0"/>
                <a:cs typeface="TonnyBanglaMJ" pitchFamily="2" charset="0"/>
              </a:rPr>
              <a:t>কি</a:t>
            </a: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9" y="649852"/>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971800" y="111243"/>
            <a:ext cx="54102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en-US" sz="3200" dirty="0">
                <a:solidFill>
                  <a:schemeClr val="bg1"/>
                </a:solidFill>
                <a:latin typeface="NikoshBAN" panose="02000000000000000000" pitchFamily="2" charset="0"/>
                <a:cs typeface="NikoshBAN" panose="02000000000000000000" pitchFamily="2" charset="0"/>
              </a:rPr>
              <a:t>ভাইরাস কিভাবে সংক্রমিত হয়?</a:t>
            </a:r>
          </a:p>
        </p:txBody>
      </p:sp>
      <p:pic>
        <p:nvPicPr>
          <p:cNvPr id="3074" name="Picture 2" descr="D:\New folder (2)\drrrrrrrrrrrr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590800"/>
            <a:ext cx="2175681" cy="113917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New folder (2)\hffghfh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0"/>
            <a:ext cx="2024619" cy="199484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96922" y="1902258"/>
            <a:ext cx="2287338"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400" dirty="0" smtClean="0">
                <a:latin typeface="NikoshBAN" panose="02000000000000000000" pitchFamily="2" charset="0"/>
                <a:cs typeface="NikoshBAN" panose="02000000000000000000" pitchFamily="2" charset="0"/>
              </a:rPr>
              <a:t>সিডি</a:t>
            </a:r>
            <a:r>
              <a:rPr lang="en-US" sz="2400" dirty="0" smtClean="0">
                <a:latin typeface="NikoshBAN" panose="02000000000000000000" pitchFamily="2" charset="0"/>
                <a:cs typeface="NikoshBAN" panose="02000000000000000000" pitchFamily="2" charset="0"/>
              </a:rPr>
              <a:t>/</a:t>
            </a:r>
            <a:r>
              <a:rPr lang="bn-BD" sz="2400" dirty="0" smtClean="0">
                <a:latin typeface="NikoshBAN" panose="02000000000000000000" pitchFamily="2" charset="0"/>
                <a:cs typeface="NikoshBAN" panose="02000000000000000000" pitchFamily="2" charset="0"/>
              </a:rPr>
              <a:t> </a:t>
            </a:r>
            <a:r>
              <a:rPr lang="en-US" sz="2400" dirty="0" smtClean="0">
                <a:latin typeface="NikoshBAN" panose="02000000000000000000" pitchFamily="2" charset="0"/>
                <a:cs typeface="NikoshBAN" panose="02000000000000000000" pitchFamily="2" charset="0"/>
              </a:rPr>
              <a:t>ডিভিডি</a:t>
            </a:r>
            <a:endParaRPr lang="en-US" sz="2400" dirty="0"/>
          </a:p>
        </p:txBody>
      </p:sp>
      <p:sp>
        <p:nvSpPr>
          <p:cNvPr id="13" name="Rectangle 12"/>
          <p:cNvSpPr/>
          <p:nvPr/>
        </p:nvSpPr>
        <p:spPr>
          <a:xfrm>
            <a:off x="990600" y="3886200"/>
            <a:ext cx="1828800"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smtClean="0">
                <a:solidFill>
                  <a:schemeClr val="tx2"/>
                </a:solidFill>
                <a:latin typeface="NikoshBAN" panose="02000000000000000000" pitchFamily="2" charset="0"/>
                <a:cs typeface="NikoshBAN" panose="02000000000000000000" pitchFamily="2" charset="0"/>
              </a:rPr>
              <a:t>পেন ড্রাইভ</a:t>
            </a:r>
            <a:endParaRPr lang="en-US" sz="2400" dirty="0">
              <a:solidFill>
                <a:schemeClr val="tx2"/>
              </a:solidFill>
            </a:endParaRPr>
          </a:p>
        </p:txBody>
      </p:sp>
      <p:sp>
        <p:nvSpPr>
          <p:cNvPr id="14" name="Rectangle 13"/>
          <p:cNvSpPr/>
          <p:nvPr/>
        </p:nvSpPr>
        <p:spPr>
          <a:xfrm>
            <a:off x="862212" y="6015335"/>
            <a:ext cx="1896673" cy="46166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sz="2400" dirty="0" smtClean="0">
                <a:latin typeface="NikoshBAN" panose="02000000000000000000" pitchFamily="2" charset="0"/>
                <a:cs typeface="NikoshBAN" panose="02000000000000000000" pitchFamily="2" charset="0"/>
              </a:rPr>
              <a:t>মেমোরি কার্ড</a:t>
            </a:r>
            <a:endParaRPr lang="en-US" sz="2400" dirty="0"/>
          </a:p>
        </p:txBody>
      </p:sp>
      <p:pic>
        <p:nvPicPr>
          <p:cNvPr id="3077" name="Picture 5" descr="D:\New folder (2)\kgjgjjghj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4648200"/>
            <a:ext cx="18288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78926" y="1223209"/>
            <a:ext cx="5257800" cy="5909310"/>
          </a:xfrm>
          <a:prstGeom prst="rect">
            <a:avLst/>
          </a:prstGeom>
        </p:spPr>
        <p:txBody>
          <a:bodyPr wrap="square">
            <a:spAutoFit/>
          </a:bodyPr>
          <a:lstStyle/>
          <a:p>
            <a:pPr algn="just">
              <a:lnSpc>
                <a:spcPct val="150000"/>
              </a:lnSpc>
            </a:pPr>
            <a:r>
              <a:rPr lang="en-US" b="1" dirty="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সিডি, পেন ড্রাইভ কিংবা অন্য যেকোনভাবে ভাইরাসযুক্ত ফাইল ভাইরাসমুক্ত কম্পিউটার বা আইসিটি যন্ত্রে চালালে ফাইলের </a:t>
            </a:r>
          </a:p>
          <a:p>
            <a:pPr algn="just">
              <a:lnSpc>
                <a:spcPct val="150000"/>
              </a:lnSpc>
            </a:pPr>
            <a:r>
              <a:rPr lang="en-US" b="1" dirty="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সংক্রমিত ভাইরাস কম্পিউটার বা আইসিটি যন্ত্রটির মেমোরিতে অবস্থান করে। কাজ শেষ করে ফাইল বন্ধ করলেও সংক্রমিত </a:t>
            </a:r>
            <a:r>
              <a:rPr lang="en-US" b="1" dirty="0" smtClean="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ভাইরাসটি </a:t>
            </a:r>
            <a:r>
              <a:rPr lang="en-US" b="1" dirty="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মেমোরিতে রয়েই যায়। ফলে ভাইরাসমুক্ত কম্পিউটার বা আইসিটি যন্ত্রে ভাইরাস আক্রান্ত হয়ে </a:t>
            </a:r>
            <a:r>
              <a:rPr lang="en-US" b="1" dirty="0" smtClean="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পড়ে</a:t>
            </a:r>
            <a:r>
              <a:rPr lang="bn-BD" b="1" dirty="0" smtClean="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b="1" dirty="0" smtClean="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b="1" dirty="0" smtClean="0">
              <a:solidFill>
                <a:srgbClr val="00B0F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just">
              <a:lnSpc>
                <a:spcPct val="150000"/>
              </a:lnSpc>
            </a:pPr>
            <a:r>
              <a:rPr lang="en-US"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একই </a:t>
            </a:r>
            <a:r>
              <a:rPr lang="en-US"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অবস্থা </a:t>
            </a:r>
            <a:r>
              <a:rPr lang="en-US"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ঘটে</a:t>
            </a:r>
            <a:r>
              <a:rPr lang="en-US"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কোনো ভাইরাস সংক্রমিত প্রোগ্রাম বা সফটওয়্যার চালালেও। কোন ভাইরাস তাৎক্ষণিকভাবে সকল প্রোগ্রম বা ফাইলকে গ্রাস করে, আবার কিছু ভাইরাস শুধু নতুন প্রোগ্রাম ও ফাইলগুলিকে আক্রান্ত করে। </a:t>
            </a:r>
            <a:endParaRPr lang="en-US"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933829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nodeType="click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barn(outVertical)">
                                      <p:cBhvr>
                                        <p:cTn id="14" dur="500"/>
                                        <p:tgtEl>
                                          <p:spTgt spid="3075"/>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1000"/>
                                        <p:tgtEl>
                                          <p:spTgt spid="3074"/>
                                        </p:tgtEl>
                                      </p:cBhvr>
                                    </p:animEffect>
                                    <p:anim calcmode="lin" valueType="num">
                                      <p:cBhvr>
                                        <p:cTn id="20" dur="1000" fill="hold"/>
                                        <p:tgtEl>
                                          <p:spTgt spid="3074"/>
                                        </p:tgtEl>
                                        <p:attrNameLst>
                                          <p:attrName>ppt_x</p:attrName>
                                        </p:attrNameLst>
                                      </p:cBhvr>
                                      <p:tavLst>
                                        <p:tav tm="0">
                                          <p:val>
                                            <p:strVal val="#ppt_x"/>
                                          </p:val>
                                        </p:tav>
                                        <p:tav tm="100000">
                                          <p:val>
                                            <p:strVal val="#ppt_x"/>
                                          </p:val>
                                        </p:tav>
                                      </p:tavLst>
                                    </p:anim>
                                    <p:anim calcmode="lin" valueType="num">
                                      <p:cBhvr>
                                        <p:cTn id="21"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3077"/>
                                        </p:tgtEl>
                                        <p:attrNameLst>
                                          <p:attrName>style.visibility</p:attrName>
                                        </p:attrNameLst>
                                      </p:cBhvr>
                                      <p:to>
                                        <p:strVal val="visible"/>
                                      </p:to>
                                    </p:set>
                                    <p:animEffect transition="in" filter="fade">
                                      <p:cBhvr>
                                        <p:cTn id="26" dur="1000"/>
                                        <p:tgtEl>
                                          <p:spTgt spid="3077"/>
                                        </p:tgtEl>
                                      </p:cBhvr>
                                    </p:animEffect>
                                    <p:anim calcmode="lin" valueType="num">
                                      <p:cBhvr>
                                        <p:cTn id="27" dur="1000" fill="hold"/>
                                        <p:tgtEl>
                                          <p:spTgt spid="3077"/>
                                        </p:tgtEl>
                                        <p:attrNameLst>
                                          <p:attrName>ppt_x</p:attrName>
                                        </p:attrNameLst>
                                      </p:cBhvr>
                                      <p:tavLst>
                                        <p:tav tm="0">
                                          <p:val>
                                            <p:strVal val="#ppt_x"/>
                                          </p:val>
                                        </p:tav>
                                        <p:tav tm="100000">
                                          <p:val>
                                            <p:strVal val="#ppt_x"/>
                                          </p:val>
                                        </p:tav>
                                      </p:tavLst>
                                    </p:anim>
                                    <p:anim calcmode="lin" valueType="num">
                                      <p:cBhvr>
                                        <p:cTn id="28"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style.rotation</p:attrName>
                                        </p:attrNameLst>
                                      </p:cBhvr>
                                      <p:tavLst>
                                        <p:tav tm="0">
                                          <p:val>
                                            <p:fltVal val="90"/>
                                          </p:val>
                                        </p:tav>
                                        <p:tav tm="100000">
                                          <p:val>
                                            <p:fltVal val="0"/>
                                          </p:val>
                                        </p:tav>
                                      </p:tavLst>
                                    </p:anim>
                                    <p:animEffect transition="in" filter="fade">
                                      <p:cBhvr>
                                        <p:cTn id="36" dur="1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3">
                                            <p:bg/>
                                          </p:spTgt>
                                        </p:tgtEl>
                                        <p:attrNameLst>
                                          <p:attrName>style.visibility</p:attrName>
                                        </p:attrNameLst>
                                      </p:cBhvr>
                                      <p:to>
                                        <p:strVal val="visible"/>
                                      </p:to>
                                    </p:set>
                                    <p:anim calcmode="lin" valueType="num">
                                      <p:cBhvr>
                                        <p:cTn id="41" dur="1000" fill="hold"/>
                                        <p:tgtEl>
                                          <p:spTgt spid="13">
                                            <p:bg/>
                                          </p:spTgt>
                                        </p:tgtEl>
                                        <p:attrNameLst>
                                          <p:attrName>ppt_w</p:attrName>
                                        </p:attrNameLst>
                                      </p:cBhvr>
                                      <p:tavLst>
                                        <p:tav tm="0">
                                          <p:val>
                                            <p:fltVal val="0"/>
                                          </p:val>
                                        </p:tav>
                                        <p:tav tm="100000">
                                          <p:val>
                                            <p:strVal val="#ppt_w"/>
                                          </p:val>
                                        </p:tav>
                                      </p:tavLst>
                                    </p:anim>
                                    <p:anim calcmode="lin" valueType="num">
                                      <p:cBhvr>
                                        <p:cTn id="42" dur="1000" fill="hold"/>
                                        <p:tgtEl>
                                          <p:spTgt spid="13">
                                            <p:bg/>
                                          </p:spTgt>
                                        </p:tgtEl>
                                        <p:attrNameLst>
                                          <p:attrName>ppt_h</p:attrName>
                                        </p:attrNameLst>
                                      </p:cBhvr>
                                      <p:tavLst>
                                        <p:tav tm="0">
                                          <p:val>
                                            <p:fltVal val="0"/>
                                          </p:val>
                                        </p:tav>
                                        <p:tav tm="100000">
                                          <p:val>
                                            <p:strVal val="#ppt_h"/>
                                          </p:val>
                                        </p:tav>
                                      </p:tavLst>
                                    </p:anim>
                                    <p:anim calcmode="lin" valueType="num">
                                      <p:cBhvr>
                                        <p:cTn id="43" dur="1000" fill="hold"/>
                                        <p:tgtEl>
                                          <p:spTgt spid="13">
                                            <p:bg/>
                                          </p:spTgt>
                                        </p:tgtEl>
                                        <p:attrNameLst>
                                          <p:attrName>style.rotation</p:attrName>
                                        </p:attrNameLst>
                                      </p:cBhvr>
                                      <p:tavLst>
                                        <p:tav tm="0">
                                          <p:val>
                                            <p:fltVal val="90"/>
                                          </p:val>
                                        </p:tav>
                                        <p:tav tm="100000">
                                          <p:val>
                                            <p:fltVal val="0"/>
                                          </p:val>
                                        </p:tav>
                                      </p:tavLst>
                                    </p:anim>
                                    <p:animEffect transition="in" filter="fade">
                                      <p:cBhvr>
                                        <p:cTn id="44" dur="1000"/>
                                        <p:tgtEl>
                                          <p:spTgt spid="13">
                                            <p:bg/>
                                          </p:spTgt>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anim calcmode="lin" valueType="num">
                                      <p:cBhvr>
                                        <p:cTn id="47"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13">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13">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1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2">
                                            <p:txEl>
                                              <p:pRg st="0" end="0"/>
                                            </p:txEl>
                                          </p:spTgt>
                                        </p:tgtEl>
                                        <p:attrNameLst>
                                          <p:attrName>style.visibility</p:attrName>
                                        </p:attrNameLst>
                                      </p:cBhvr>
                                      <p:to>
                                        <p:strVal val="visible"/>
                                      </p:to>
                                    </p:set>
                                    <p:animEffect transition="in" filter="randombar(horizontal)">
                                      <p:cBhvr>
                                        <p:cTn id="63" dur="500"/>
                                        <p:tgtEl>
                                          <p:spTgt spid="2">
                                            <p:txEl>
                                              <p:pRg st="0" end="0"/>
                                            </p:txEl>
                                          </p:spTgt>
                                        </p:tgtEl>
                                      </p:cBhvr>
                                    </p:animEffect>
                                  </p:childTnLst>
                                </p:cTn>
                              </p:par>
                              <p:par>
                                <p:cTn id="64" presetID="14" presetClass="entr" presetSubtype="10" fill="hold" nodeType="withEffect">
                                  <p:stCondLst>
                                    <p:cond delay="0"/>
                                  </p:stCondLst>
                                  <p:childTnLst>
                                    <p:set>
                                      <p:cBhvr>
                                        <p:cTn id="65" dur="1" fill="hold">
                                          <p:stCondLst>
                                            <p:cond delay="0"/>
                                          </p:stCondLst>
                                        </p:cTn>
                                        <p:tgtEl>
                                          <p:spTgt spid="2">
                                            <p:txEl>
                                              <p:pRg st="1" end="1"/>
                                            </p:txEl>
                                          </p:spTgt>
                                        </p:tgtEl>
                                        <p:attrNameLst>
                                          <p:attrName>style.visibility</p:attrName>
                                        </p:attrNameLst>
                                      </p:cBhvr>
                                      <p:to>
                                        <p:strVal val="visible"/>
                                      </p:to>
                                    </p:set>
                                    <p:animEffect transition="in" filter="randombar(horizontal)">
                                      <p:cBhvr>
                                        <p:cTn id="66" dur="500"/>
                                        <p:tgtEl>
                                          <p:spTgt spid="2">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 presetClass="entr" presetSubtype="10" fill="hold" nodeType="clickEffect">
                                  <p:stCondLst>
                                    <p:cond delay="0"/>
                                  </p:stCondLst>
                                  <p:childTnLst>
                                    <p:set>
                                      <p:cBhvr>
                                        <p:cTn id="70" dur="1" fill="hold">
                                          <p:stCondLst>
                                            <p:cond delay="0"/>
                                          </p:stCondLst>
                                        </p:cTn>
                                        <p:tgtEl>
                                          <p:spTgt spid="2">
                                            <p:txEl>
                                              <p:pRg st="2" end="2"/>
                                            </p:txEl>
                                          </p:spTgt>
                                        </p:tgtEl>
                                        <p:attrNameLst>
                                          <p:attrName>style.visibility</p:attrName>
                                        </p:attrNameLst>
                                      </p:cBhvr>
                                      <p:to>
                                        <p:strVal val="visible"/>
                                      </p:to>
                                    </p:set>
                                    <p:animEffect transition="in" filter="checkerboard(across)">
                                      <p:cBhvr>
                                        <p:cTn id="7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3" grpId="0" build="allAtOnce"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 y="1365171"/>
            <a:ext cx="8686800" cy="5047536"/>
          </a:xfrm>
          <a:prstGeom prst="rect">
            <a:avLst/>
          </a:prstGeom>
          <a:blipFill>
            <a:blip r:embed="rId3" cstate="print"/>
            <a:tile tx="0" ty="0" sx="100000" sy="100000" flip="none" algn="tl"/>
          </a:blipFill>
        </p:spPr>
        <p:txBody>
          <a:bodyPr wrap="square">
            <a:spAutoFit/>
          </a:bodyPr>
          <a:lstStyle/>
          <a:p>
            <a:endParaRPr lang="en-US" sz="2000" dirty="0" smtClean="0">
              <a:solidFill>
                <a:srgbClr val="BE12AA"/>
              </a:solidFill>
              <a:latin typeface="NikoshBAN" panose="02000000000000000000" pitchFamily="2" charset="0"/>
              <a:cs typeface="NikoshBAN" panose="02000000000000000000" pitchFamily="2" charset="0"/>
            </a:endParaRPr>
          </a:p>
          <a:p>
            <a:pPr marL="285750" indent="-285750">
              <a:buFont typeface="Wingdings" pitchFamily="2" charset="2"/>
              <a:buChar char="v"/>
            </a:pPr>
            <a:r>
              <a:rPr lang="en-US" sz="2000" dirty="0" smtClean="0">
                <a:solidFill>
                  <a:srgbClr val="BE12AA"/>
                </a:solidFill>
                <a:latin typeface="NikoshBAN" panose="02000000000000000000" pitchFamily="2" charset="0"/>
                <a:cs typeface="NikoshBAN" panose="02000000000000000000" pitchFamily="2" charset="0"/>
              </a:rPr>
              <a:t> </a:t>
            </a:r>
            <a:r>
              <a:rPr lang="en-US" sz="2000" b="1" dirty="0" smtClean="0">
                <a:solidFill>
                  <a:schemeClr val="tx1">
                    <a:lumMod val="85000"/>
                    <a:lumOff val="1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প্রোগাম ও ফাইল Open করতে স্বাভাবিক সময়ের চেয়ে বেশি সময় লাগছে</a:t>
            </a:r>
          </a:p>
          <a:p>
            <a:endParaRPr lang="en-US" sz="12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Font typeface="Wingdings" pitchFamily="2" charset="2"/>
              <a:buChar char="v"/>
            </a:pPr>
            <a:r>
              <a:rPr lang="en-US" sz="20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মেমোরি কম দেখাচ্ছে। ফলে গতি কমে গেছে</a:t>
            </a:r>
            <a:r>
              <a:rPr lang="en-US" sz="2000" b="1" dirty="0" smtClean="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a:p>
            <a:endParaRPr lang="en-US" sz="12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Font typeface="Wingdings" pitchFamily="2" charset="2"/>
              <a:buChar char="Ø"/>
            </a:pPr>
            <a:r>
              <a:rPr lang="en-US" sz="2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কম্পিউটার চালু অবস্থায় চলমান কাজের সাথে সংশ্লিষ্ট নয় এমন কিছু </a:t>
            </a:r>
            <a:r>
              <a:rPr lang="en-US" sz="20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অপ্রত্যাশিত </a:t>
            </a:r>
            <a:r>
              <a:rPr lang="en-US" sz="2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বার্তা প্রদশিত </a:t>
            </a:r>
            <a:r>
              <a:rPr lang="en-US" sz="20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হচ্ছে</a:t>
            </a:r>
          </a:p>
          <a:p>
            <a:endParaRPr lang="en-US" sz="14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Font typeface="Courier New" pitchFamily="49" charset="0"/>
              <a:buChar char="o"/>
            </a:pPr>
            <a:r>
              <a:rPr lang="en-US" sz="20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নতুন প্রোগ্রাম ইনস্টলের ক্ষেত্রে বেশি সময় </a:t>
            </a:r>
            <a:r>
              <a:rPr lang="en-US" sz="2000" b="1" dirty="0" smtClean="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লাগছে</a:t>
            </a:r>
          </a:p>
          <a:p>
            <a:endParaRPr lang="en-US" sz="14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Font typeface="Wingdings" pitchFamily="2" charset="2"/>
              <a:buChar char="q"/>
            </a:pPr>
            <a:r>
              <a:rPr lang="en-US" sz="2000" b="1" dirty="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চলমান কাজের ফাইলগুলো বেশি জায়গা দখল </a:t>
            </a:r>
            <a:r>
              <a:rPr lang="en-US" sz="2000" b="1" dirty="0" smtClean="0">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করছে</a:t>
            </a:r>
          </a:p>
          <a:p>
            <a:endParaRPr lang="en-US" sz="14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Blip>
                <a:blip r:embed="rId4"/>
              </a:buBlip>
            </a:pPr>
            <a:r>
              <a:rPr lang="en-US" sz="2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যন্ত্র চালু করার সময় চালু হতে বন্ধ বা শাট ডাউন হয়ে যাচ্ছে কিংবা কাজ করতে </a:t>
            </a:r>
            <a:r>
              <a:rPr lang="en-US" sz="2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করতে</a:t>
            </a:r>
            <a:r>
              <a:rPr lang="en-US" sz="2000"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হঠাৎ বন্ধ হয়ে </a:t>
            </a:r>
            <a:r>
              <a:rPr lang="en-US" sz="20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যাচ্ছে</a:t>
            </a:r>
          </a:p>
          <a:p>
            <a:endParaRPr lang="en-US" sz="16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285750" indent="-285750">
              <a:buFont typeface="Wingdings" pitchFamily="2" charset="2"/>
              <a:buChar char="v"/>
            </a:pPr>
            <a:r>
              <a:rPr lang="en-US" sz="2000" b="1" dirty="0">
                <a:solidFill>
                  <a:srgbClr val="7030A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ফোল্ডারে বিদ্যমান ফাইলগুলো নাম পরিবর্তন হয়ে পড়া যায় না এমন ধারণ করছে, ইত্যাদি।</a:t>
            </a:r>
            <a:endParaRPr lang="en-US" sz="2000" b="1" dirty="0">
              <a:solidFill>
                <a:srgbClr val="7030A0"/>
              </a:solidFill>
              <a:effectLst>
                <a:outerShdw blurRad="38100" dist="38100" dir="2700000" algn="tl">
                  <a:srgbClr val="000000">
                    <a:alpha val="43137"/>
                  </a:srgbClr>
                </a:outerShdw>
              </a:effectLst>
            </a:endParaRPr>
          </a:p>
        </p:txBody>
      </p:sp>
      <p:sp>
        <p:nvSpPr>
          <p:cNvPr id="3" name="Rectangle 2"/>
          <p:cNvSpPr/>
          <p:nvPr/>
        </p:nvSpPr>
        <p:spPr>
          <a:xfrm>
            <a:off x="-35257" y="390198"/>
            <a:ext cx="9026857" cy="1077218"/>
          </a:xfrm>
          <a:prstGeom prst="rect">
            <a:avLst/>
          </a:prstGeom>
          <a:ln w="38100">
            <a:solidFill>
              <a:srgbClr val="FF0000"/>
            </a:solidFill>
          </a:ln>
        </p:spPr>
        <p:style>
          <a:lnRef idx="1">
            <a:schemeClr val="accent1"/>
          </a:lnRef>
          <a:fillRef idx="2">
            <a:schemeClr val="accent1"/>
          </a:fillRef>
          <a:effectRef idx="1">
            <a:schemeClr val="accent1"/>
          </a:effectRef>
          <a:fontRef idx="minor">
            <a:schemeClr val="dk1"/>
          </a:fontRef>
        </p:style>
        <p:txBody>
          <a:bodyPr wrap="square">
            <a:spAutoFit/>
          </a:bodyPr>
          <a:lstStyle/>
          <a:p>
            <a:r>
              <a:rPr lang="en-US" sz="3200" dirty="0">
                <a:solidFill>
                  <a:srgbClr val="BE12AA"/>
                </a:solidFill>
                <a:latin typeface="NikoshBAN" panose="02000000000000000000" pitchFamily="2" charset="0"/>
                <a:cs typeface="NikoshBAN" panose="02000000000000000000" pitchFamily="2" charset="0"/>
              </a:rPr>
              <a:t>ভাইরাস আক্রান্ত কম্পিউটার বা আইসিটি যন্ত্রের লক্ষণসমুহ:</a:t>
            </a:r>
          </a:p>
        </p:txBody>
      </p:sp>
    </p:spTree>
    <p:extLst>
      <p:ext uri="{BB962C8B-B14F-4D97-AF65-F5344CB8AC3E}">
        <p14:creationId xmlns:p14="http://schemas.microsoft.com/office/powerpoint/2010/main" val="353126420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 calcmode="lin" valueType="num">
                                      <p:cBhvr additive="base">
                                        <p:cTn id="24"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 calcmode="lin" valueType="num">
                                      <p:cBhvr>
                                        <p:cTn id="30"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Effect transition="in" filter="strips(downLeft)">
                                      <p:cBhvr>
                                        <p:cTn id="37" dur="500"/>
                                        <p:tgtEl>
                                          <p:spTgt spid="2">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nodeType="clickEffect">
                                  <p:stCondLst>
                                    <p:cond delay="0"/>
                                  </p:stCondLst>
                                  <p:childTnLst>
                                    <p:set>
                                      <p:cBhvr>
                                        <p:cTn id="41" dur="1" fill="hold">
                                          <p:stCondLst>
                                            <p:cond delay="0"/>
                                          </p:stCondLst>
                                        </p:cTn>
                                        <p:tgtEl>
                                          <p:spTgt spid="2">
                                            <p:txEl>
                                              <p:pRg st="11" end="11"/>
                                            </p:txEl>
                                          </p:spTgt>
                                        </p:tgtEl>
                                        <p:attrNameLst>
                                          <p:attrName>style.visibility</p:attrName>
                                        </p:attrNameLst>
                                      </p:cBhvr>
                                      <p:to>
                                        <p:strVal val="visible"/>
                                      </p:to>
                                    </p:set>
                                    <p:anim calcmode="lin" valueType="num">
                                      <p:cBhvr>
                                        <p:cTn id="42" dur="5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11" end="11"/>
                                            </p:txEl>
                                          </p:spTgt>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
                                            <p:txEl>
                                              <p:pRg st="13" end="13"/>
                                            </p:txEl>
                                          </p:spTgt>
                                        </p:tgtEl>
                                        <p:attrNameLst>
                                          <p:attrName>style.visibility</p:attrName>
                                        </p:attrNameLst>
                                      </p:cBhvr>
                                      <p:to>
                                        <p:strVal val="visible"/>
                                      </p:to>
                                    </p:set>
                                    <p:animEffect transition="in" filter="dissolve">
                                      <p:cBhvr>
                                        <p:cTn id="48"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47012" y="3429796"/>
            <a:ext cx="8318303" cy="2352952"/>
          </a:xfrm>
          <a:prstGeom prst="rect">
            <a:avLst/>
          </a:prstGeom>
          <a:solidFill>
            <a:schemeClr val="accent6"/>
          </a:solidFill>
        </p:spPr>
        <p:txBody>
          <a:bodyPr wrap="none">
            <a:spAutoFit/>
          </a:bodyPr>
          <a:lstStyle/>
          <a:p>
            <a:pPr marL="285750" indent="-285750">
              <a:lnSpc>
                <a:spcPct val="150000"/>
              </a:lnSpc>
              <a:buBlip>
                <a:blip r:embed="rId3"/>
              </a:buBlip>
            </a:pPr>
            <a:r>
              <a:rPr lang="en-US" sz="2000" dirty="0" smtClean="0">
                <a:latin typeface="NikoshBAN" panose="02000000000000000000" pitchFamily="2" charset="0"/>
                <a:cs typeface="NikoshBAN" panose="02000000000000000000" pitchFamily="2" charset="0"/>
              </a:rPr>
              <a:t>কম্পিউটারে সংরক্ষিত কোন ফাইল মুছে দিতে পারে</a:t>
            </a:r>
          </a:p>
          <a:p>
            <a:pPr marL="285750" indent="-285750">
              <a:lnSpc>
                <a:spcPct val="150000"/>
              </a:lnSpc>
              <a:buBlip>
                <a:blip r:embed="rId3"/>
              </a:buBlip>
            </a:pPr>
            <a:r>
              <a:rPr lang="en-US" sz="2000" dirty="0" smtClean="0">
                <a:solidFill>
                  <a:srgbClr val="BE12AA"/>
                </a:solidFill>
                <a:latin typeface="NikoshBAN" panose="02000000000000000000" pitchFamily="2" charset="0"/>
                <a:cs typeface="NikoshBAN" panose="02000000000000000000" pitchFamily="2" charset="0"/>
              </a:rPr>
              <a:t>ডেটা</a:t>
            </a:r>
            <a:r>
              <a:rPr lang="en-US" sz="2000" dirty="0">
                <a:solidFill>
                  <a:srgbClr val="BE12AA"/>
                </a:solidFill>
                <a:latin typeface="NikoshBAN" panose="02000000000000000000" pitchFamily="2" charset="0"/>
                <a:cs typeface="NikoshBAN" panose="02000000000000000000" pitchFamily="2" charset="0"/>
              </a:rPr>
              <a:t> </a:t>
            </a:r>
            <a:r>
              <a:rPr lang="en-US" sz="2000" dirty="0" smtClean="0">
                <a:solidFill>
                  <a:srgbClr val="BE12AA"/>
                </a:solidFill>
                <a:latin typeface="NikoshBAN" panose="02000000000000000000" pitchFamily="2" charset="0"/>
                <a:cs typeface="NikoshBAN" panose="02000000000000000000" pitchFamily="2" charset="0"/>
              </a:rPr>
              <a:t>‍</a:t>
            </a:r>
            <a:r>
              <a:rPr lang="bn-BD" sz="2000" dirty="0" smtClean="0">
                <a:solidFill>
                  <a:srgbClr val="BE12AA"/>
                </a:solidFill>
                <a:latin typeface="NikoshBAN" panose="02000000000000000000" pitchFamily="2" charset="0"/>
                <a:cs typeface="NikoshBAN" panose="02000000000000000000" pitchFamily="2" charset="0"/>
              </a:rPr>
              <a:t> </a:t>
            </a:r>
            <a:r>
              <a:rPr lang="en-US" sz="2000" dirty="0" smtClean="0">
                <a:solidFill>
                  <a:srgbClr val="BE12AA"/>
                </a:solidFill>
                <a:latin typeface="NikoshBAN" panose="02000000000000000000" pitchFamily="2" charset="0"/>
                <a:cs typeface="NikoshBAN" panose="02000000000000000000" pitchFamily="2" charset="0"/>
              </a:rPr>
              <a:t>বিকৃত </a:t>
            </a:r>
            <a:r>
              <a:rPr lang="en-US" sz="2000" dirty="0" smtClean="0">
                <a:solidFill>
                  <a:srgbClr val="BE12AA"/>
                </a:solidFill>
                <a:latin typeface="NikoshBAN" panose="02000000000000000000" pitchFamily="2" charset="0"/>
                <a:cs typeface="NikoshBAN" panose="02000000000000000000" pitchFamily="2" charset="0"/>
              </a:rPr>
              <a:t>বা Corrupt করে দিতে পারে</a:t>
            </a:r>
          </a:p>
          <a:p>
            <a:pPr marL="285750" indent="-285750">
              <a:lnSpc>
                <a:spcPct val="150000"/>
              </a:lnSpc>
              <a:buBlip>
                <a:blip r:embed="rId3"/>
              </a:buBlip>
            </a:pPr>
            <a:r>
              <a:rPr lang="en-US" sz="2000" dirty="0" smtClean="0">
                <a:latin typeface="NikoshBAN" panose="02000000000000000000" pitchFamily="2" charset="0"/>
                <a:cs typeface="NikoshBAN" panose="02000000000000000000" pitchFamily="2" charset="0"/>
              </a:rPr>
              <a:t>কম্পিউটারে কাজ করার সময় আচমকা অবাঞ্ছিত বার্তা প্রদর্শন করতে পারে</a:t>
            </a:r>
          </a:p>
          <a:p>
            <a:pPr marL="285750" indent="-285750">
              <a:lnSpc>
                <a:spcPct val="150000"/>
              </a:lnSpc>
              <a:buBlip>
                <a:blip r:embed="rId3"/>
              </a:buBlip>
            </a:pPr>
            <a:r>
              <a:rPr lang="en-US" sz="2000" dirty="0" smtClean="0">
                <a:solidFill>
                  <a:srgbClr val="BE12AA"/>
                </a:solidFill>
                <a:latin typeface="NikoshBAN" panose="02000000000000000000" pitchFamily="2" charset="0"/>
                <a:cs typeface="NikoshBAN" panose="02000000000000000000" pitchFamily="2" charset="0"/>
              </a:rPr>
              <a:t>সিস্টেমের কাজকে ধীরগতি সম্পন্ন করে দিতে পারে।</a:t>
            </a:r>
          </a:p>
          <a:p>
            <a:pPr>
              <a:lnSpc>
                <a:spcPct val="150000"/>
              </a:lnSpc>
            </a:pPr>
            <a:endParaRPr lang="en-US" sz="2000" dirty="0"/>
          </a:p>
        </p:txBody>
      </p:sp>
      <p:sp>
        <p:nvSpPr>
          <p:cNvPr id="2" name="Rectangle 1"/>
          <p:cNvSpPr/>
          <p:nvPr/>
        </p:nvSpPr>
        <p:spPr>
          <a:xfrm>
            <a:off x="1439929" y="2286000"/>
            <a:ext cx="6332471" cy="461665"/>
          </a:xfrm>
          <a:prstGeom prst="rect">
            <a:avLst/>
          </a:prstGeom>
          <a:solidFill>
            <a:srgbClr val="7030A0"/>
          </a:solidFill>
        </p:spPr>
        <p:style>
          <a:lnRef idx="2">
            <a:schemeClr val="dk1"/>
          </a:lnRef>
          <a:fillRef idx="1">
            <a:schemeClr val="lt1"/>
          </a:fillRef>
          <a:effectRef idx="0">
            <a:schemeClr val="dk1"/>
          </a:effectRef>
          <a:fontRef idx="minor">
            <a:schemeClr val="dk1"/>
          </a:fontRef>
        </p:style>
        <p:txBody>
          <a:bodyPr wrap="square">
            <a:spAutoFit/>
          </a:bodyPr>
          <a:lstStyle/>
          <a:p>
            <a:r>
              <a:rPr lang="en-US" sz="2400" dirty="0">
                <a:solidFill>
                  <a:srgbClr val="92D050"/>
                </a:solidFill>
                <a:latin typeface="NikoshBAN" panose="02000000000000000000" pitchFamily="2" charset="0"/>
                <a:cs typeface="NikoshBAN" panose="02000000000000000000" pitchFamily="2" charset="0"/>
              </a:rPr>
              <a:t>ভাইরাস সাধারণত যা </a:t>
            </a:r>
            <a:r>
              <a:rPr lang="en-US" sz="2400" dirty="0">
                <a:solidFill>
                  <a:srgbClr val="92D050"/>
                </a:solidFill>
                <a:latin typeface="NikoshBAN" panose="02000000000000000000" pitchFamily="2" charset="0"/>
                <a:cs typeface="NikoshBAN" panose="02000000000000000000" pitchFamily="2" charset="0"/>
              </a:rPr>
              <a:t>যা</a:t>
            </a:r>
            <a:r>
              <a:rPr lang="en-US" sz="2400" dirty="0">
                <a:solidFill>
                  <a:srgbClr val="92D050"/>
                </a:solidFill>
                <a:latin typeface="NikoshBAN" panose="02000000000000000000" pitchFamily="2" charset="0"/>
                <a:cs typeface="NikoshBAN" panose="02000000000000000000" pitchFamily="2" charset="0"/>
              </a:rPr>
              <a:t> ক্ষতি করতে পারে:</a:t>
            </a:r>
          </a:p>
        </p:txBody>
      </p:sp>
      <p:pic>
        <p:nvPicPr>
          <p:cNvPr id="1027" name="Picture 3" descr="D:\New folder (2)\bnnnnnnnnnnnnnnn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4131" y="221196"/>
            <a:ext cx="1279881" cy="1841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9119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repeatCount="indefinite"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checkerboard(across)">
                                      <p:cBhvr>
                                        <p:cTn id="7" dur="20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arn(inVertical)">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1000"/>
                                        <p:tgtEl>
                                          <p:spTgt spid="6">
                                            <p:txEl>
                                              <p:pRg st="1" end="1"/>
                                            </p:txEl>
                                          </p:spTgt>
                                        </p:tgtEl>
                                      </p:cBhvr>
                                    </p:animEffect>
                                    <p:anim calcmode="lin" valueType="num">
                                      <p:cBhvr>
                                        <p:cTn id="2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wheel(1)">
                                      <p:cBhvr>
                                        <p:cTn id="29" dur="20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wipe(down)">
                                      <p:cBhvr>
                                        <p:cTn id="34"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152400" y="1118949"/>
            <a:ext cx="8991600" cy="4062651"/>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r>
              <a:rPr lang="en-US" dirty="0" smtClean="0">
                <a:solidFill>
                  <a:srgbClr val="BE12AA"/>
                </a:solidFill>
                <a:latin typeface="NikoshBAN" panose="02000000000000000000" pitchFamily="2" charset="0"/>
                <a:cs typeface="NikoshBAN" panose="02000000000000000000" pitchFamily="2" charset="0"/>
              </a:rPr>
              <a:t> </a:t>
            </a:r>
          </a:p>
          <a:p>
            <a:pPr marL="285750" indent="-285750">
              <a:lnSpc>
                <a:spcPct val="150000"/>
              </a:lnSpc>
              <a:buBlip>
                <a:blip r:embed="rId3"/>
              </a:buBlip>
            </a:pPr>
            <a:r>
              <a:rPr lang="en-US" dirty="0" smtClean="0">
                <a:solidFill>
                  <a:schemeClr val="accent6">
                    <a:lumMod val="75000"/>
                  </a:schemeClr>
                </a:solidFill>
                <a:latin typeface="NikoshBAN" panose="02000000000000000000" pitchFamily="2" charset="0"/>
                <a:cs typeface="NikoshBAN" panose="02000000000000000000" pitchFamily="2" charset="0"/>
              </a:rPr>
              <a:t> </a:t>
            </a:r>
            <a:r>
              <a:rPr lang="en-US" sz="2000" dirty="0" smtClean="0">
                <a:solidFill>
                  <a:schemeClr val="accent6">
                    <a:lumMod val="75000"/>
                  </a:schemeClr>
                </a:solidFill>
                <a:latin typeface="NikoshBAN" panose="02000000000000000000" pitchFamily="2" charset="0"/>
                <a:cs typeface="NikoshBAN" panose="02000000000000000000" pitchFamily="2" charset="0"/>
              </a:rPr>
              <a:t>এন্টিভাইরাস ব্যবহার করা</a:t>
            </a:r>
          </a:p>
          <a:p>
            <a:pPr marL="285750" indent="-285750">
              <a:lnSpc>
                <a:spcPct val="150000"/>
              </a:lnSpc>
              <a:buBlip>
                <a:blip r:embed="rId3"/>
              </a:buBlip>
            </a:pPr>
            <a:r>
              <a:rPr lang="en-US" sz="2000" dirty="0" smtClean="0">
                <a:latin typeface="NikoshBAN" panose="02000000000000000000" pitchFamily="2" charset="0"/>
                <a:cs typeface="NikoshBAN" panose="02000000000000000000" pitchFamily="2" charset="0"/>
              </a:rPr>
              <a:t>সিস্টেম ভাইরাস দ্বারা আক্রান্ত হলে এটি নির্মুল করা</a:t>
            </a:r>
          </a:p>
          <a:p>
            <a:pPr marL="285750" indent="-285750">
              <a:lnSpc>
                <a:spcPct val="150000"/>
              </a:lnSpc>
              <a:buBlip>
                <a:blip r:embed="rId3"/>
              </a:buBlip>
            </a:pPr>
            <a:r>
              <a:rPr lang="en-US" sz="2000" dirty="0">
                <a:solidFill>
                  <a:schemeClr val="accent6">
                    <a:lumMod val="75000"/>
                  </a:schemeClr>
                </a:solidFill>
                <a:latin typeface="NikoshBAN" panose="02000000000000000000" pitchFamily="2" charset="0"/>
                <a:cs typeface="NikoshBAN" panose="02000000000000000000" pitchFamily="2" charset="0"/>
              </a:rPr>
              <a:t> </a:t>
            </a:r>
            <a:r>
              <a:rPr lang="en-US" sz="2000" dirty="0" smtClean="0">
                <a:solidFill>
                  <a:schemeClr val="accent6">
                    <a:lumMod val="75000"/>
                  </a:schemeClr>
                </a:solidFill>
                <a:latin typeface="NikoshBAN" panose="02000000000000000000" pitchFamily="2" charset="0"/>
                <a:cs typeface="NikoshBAN" panose="02000000000000000000" pitchFamily="2" charset="0"/>
              </a:rPr>
              <a:t>ভাইরাসের আক্রমন থেকে রক্ষা পেতে এন্টিভাইরাস ইউটিলিটি ব্যবহার করা</a:t>
            </a:r>
          </a:p>
          <a:p>
            <a:pPr marL="285750" indent="-285750">
              <a:lnSpc>
                <a:spcPct val="150000"/>
              </a:lnSpc>
              <a:buBlip>
                <a:blip r:embed="rId3"/>
              </a:buBlip>
            </a:pPr>
            <a:r>
              <a:rPr lang="en-US" sz="2000" dirty="0" smtClean="0">
                <a:latin typeface="NikoshBAN" panose="02000000000000000000" pitchFamily="2" charset="0"/>
                <a:cs typeface="NikoshBAN" panose="02000000000000000000" pitchFamily="2" charset="0"/>
              </a:rPr>
              <a:t>নতুন ভাইরাস আবিস্কৃক হওয়ার সাথে </a:t>
            </a:r>
            <a:r>
              <a:rPr lang="en-US" sz="2000" dirty="0" smtClean="0">
                <a:latin typeface="NikoshBAN" panose="02000000000000000000" pitchFamily="2" charset="0"/>
                <a:cs typeface="NikoshBAN" panose="02000000000000000000" pitchFamily="2" charset="0"/>
              </a:rPr>
              <a:t>সাথে</a:t>
            </a:r>
            <a:r>
              <a:rPr lang="en-US" sz="2000" dirty="0" smtClean="0">
                <a:latin typeface="NikoshBAN" panose="02000000000000000000" pitchFamily="2" charset="0"/>
                <a:cs typeface="NikoshBAN" panose="02000000000000000000" pitchFamily="2" charset="0"/>
              </a:rPr>
              <a:t> এন্টিভাইরাস Update করা</a:t>
            </a:r>
          </a:p>
          <a:p>
            <a:pPr marL="285750" indent="-285750">
              <a:lnSpc>
                <a:spcPct val="150000"/>
              </a:lnSpc>
              <a:buBlip>
                <a:blip r:embed="rId3"/>
              </a:buBlip>
            </a:pPr>
            <a:r>
              <a:rPr lang="en-US" sz="2000" dirty="0" smtClean="0">
                <a:solidFill>
                  <a:schemeClr val="accent6">
                    <a:lumMod val="75000"/>
                  </a:schemeClr>
                </a:solidFill>
                <a:latin typeface="NikoshBAN" panose="02000000000000000000" pitchFamily="2" charset="0"/>
                <a:cs typeface="NikoshBAN" panose="02000000000000000000" pitchFamily="2" charset="0"/>
              </a:rPr>
              <a:t>কম্পিউটার ব্যবহারকারী সতর্ক থাকা</a:t>
            </a:r>
          </a:p>
          <a:p>
            <a:pPr marL="285750" indent="-285750">
              <a:lnSpc>
                <a:spcPct val="150000"/>
              </a:lnSpc>
              <a:buBlip>
                <a:blip r:embed="rId3"/>
              </a:buBlip>
            </a:pPr>
            <a:r>
              <a:rPr lang="en-US" sz="2000" dirty="0" smtClean="0">
                <a:latin typeface="NikoshBAN" panose="02000000000000000000" pitchFamily="2" charset="0"/>
                <a:cs typeface="NikoshBAN" panose="02000000000000000000" pitchFamily="2" charset="0"/>
              </a:rPr>
              <a:t>কম্পিউটারকে নিয়মিত স্ক্যান করা </a:t>
            </a:r>
          </a:p>
          <a:p>
            <a:pPr marL="285750" indent="-285750">
              <a:lnSpc>
                <a:spcPct val="150000"/>
              </a:lnSpc>
              <a:buBlip>
                <a:blip r:embed="rId3"/>
              </a:buBlip>
            </a:pPr>
            <a:r>
              <a:rPr lang="en-US" sz="2000" dirty="0" smtClean="0">
                <a:solidFill>
                  <a:schemeClr val="accent6">
                    <a:lumMod val="75000"/>
                  </a:schemeClr>
                </a:solidFill>
                <a:latin typeface="NikoshBAN" panose="02000000000000000000" pitchFamily="2" charset="0"/>
                <a:cs typeface="NikoshBAN" panose="02000000000000000000" pitchFamily="2" charset="0"/>
              </a:rPr>
              <a:t>এন্টিভাইরাস সফটওয়্যার হালনাগাদ (Update) করা,ইত্যাদি।</a:t>
            </a:r>
            <a:endParaRPr lang="en-US" sz="2000" dirty="0">
              <a:solidFill>
                <a:schemeClr val="accent6">
                  <a:lumMod val="75000"/>
                </a:schemeClr>
              </a:solidFill>
              <a:latin typeface="NikoshBAN" panose="02000000000000000000" pitchFamily="2" charset="0"/>
              <a:cs typeface="NikoshBAN" panose="02000000000000000000" pitchFamily="2" charset="0"/>
            </a:endParaRPr>
          </a:p>
          <a:p>
            <a:pPr>
              <a:lnSpc>
                <a:spcPct val="150000"/>
              </a:lnSpc>
            </a:pPr>
            <a:endParaRPr lang="en-US" sz="2000" dirty="0" smtClean="0">
              <a:latin typeface="NikoshBAN" panose="02000000000000000000" pitchFamily="2" charset="0"/>
              <a:cs typeface="NikoshBAN" panose="02000000000000000000" pitchFamily="2" charset="0"/>
            </a:endParaRPr>
          </a:p>
        </p:txBody>
      </p:sp>
      <p:sp>
        <p:nvSpPr>
          <p:cNvPr id="2" name="Rectangle 1"/>
          <p:cNvSpPr/>
          <p:nvPr/>
        </p:nvSpPr>
        <p:spPr>
          <a:xfrm>
            <a:off x="2218174" y="381000"/>
            <a:ext cx="4945585" cy="523220"/>
          </a:xfrm>
          <a:prstGeom prst="rect">
            <a:avLst/>
          </a:prstGeom>
        </p:spPr>
        <p:style>
          <a:lnRef idx="2">
            <a:schemeClr val="dk1"/>
          </a:lnRef>
          <a:fillRef idx="1001">
            <a:schemeClr val="lt2"/>
          </a:fillRef>
          <a:effectRef idx="0">
            <a:schemeClr val="dk1"/>
          </a:effectRef>
          <a:fontRef idx="minor">
            <a:schemeClr val="dk1"/>
          </a:fontRef>
        </p:style>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এ অবস্থা থেকে </a:t>
            </a:r>
            <a:r>
              <a:rPr lang="en-US" sz="28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মুক্তির</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28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উপায়</a:t>
            </a: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p>
        </p:txBody>
      </p:sp>
      <p:sp>
        <p:nvSpPr>
          <p:cNvPr id="7" name="TextBox 6"/>
          <p:cNvSpPr txBox="1"/>
          <p:nvPr/>
        </p:nvSpPr>
        <p:spPr>
          <a:xfrm>
            <a:off x="152399" y="5297269"/>
            <a:ext cx="8971907" cy="133882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lnSpc>
                <a:spcPct val="150000"/>
              </a:lnSpc>
            </a:pPr>
            <a:r>
              <a:rPr lang="en-US" dirty="0">
                <a:solidFill>
                  <a:schemeClr val="tx1"/>
                </a:solidFill>
                <a:latin typeface="NikoshBAN" panose="02000000000000000000" pitchFamily="2" charset="0"/>
                <a:cs typeface="NikoshBAN" panose="02000000000000000000" pitchFamily="2" charset="0"/>
              </a:rPr>
              <a:t> </a:t>
            </a:r>
            <a:r>
              <a:rPr lang="en-US" dirty="0" smtClean="0">
                <a:solidFill>
                  <a:srgbClr val="7030A0"/>
                </a:solidFill>
                <a:latin typeface="NikoshBAN" panose="02000000000000000000" pitchFamily="2" charset="0"/>
                <a:cs typeface="NikoshBAN" panose="02000000000000000000" pitchFamily="2" charset="0"/>
              </a:rPr>
              <a:t>ভাইরাসের হাত থেকে রক্ষা পাওয়ার জন্য আজকাল বিন্যমূল্যে ইন্টারনেট থেকে এন্টিভাইরাস সফটওয়্যার ডাউনলোড এবং ইনস্টল করে আইসিটি যন্ত্রপাতির নিরাপত্তা অনেকাংশ নিশ্চিত করা যায়। </a:t>
            </a:r>
            <a:endParaRPr lang="en-US" dirty="0">
              <a:solidFill>
                <a:srgbClr val="7030A0"/>
              </a:solidFill>
            </a:endParaRPr>
          </a:p>
        </p:txBody>
      </p:sp>
    </p:spTree>
    <p:extLst>
      <p:ext uri="{BB962C8B-B14F-4D97-AF65-F5344CB8AC3E}">
        <p14:creationId xmlns:p14="http://schemas.microsoft.com/office/powerpoint/2010/main" val="130888944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4"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5" dur="10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 calcmode="lin" valueType="num">
                                      <p:cBhvr>
                                        <p:cTn id="20"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1"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2" dur="1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16"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plus(in)">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dissolv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strips(downLeft)">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3" presetClass="entr" presetSubtype="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100"/>
                                        <p:tgtEl>
                                          <p:spTgt spid="5">
                                            <p:txEl>
                                              <p:pRg st="6" end="6"/>
                                            </p:txEl>
                                          </p:spTgt>
                                        </p:tgtEl>
                                      </p:cBhvr>
                                    </p:animEffect>
                                    <p:anim calcmode="lin" valueType="num">
                                      <p:cBhvr>
                                        <p:cTn id="43" dur="4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4" dur="400" fill="hold"/>
                                        <p:tgtEl>
                                          <p:spTgt spid="5">
                                            <p:txEl>
                                              <p:pRg st="6" end="6"/>
                                            </p:txEl>
                                          </p:spTgt>
                                        </p:tgtEl>
                                        <p:attrNameLst>
                                          <p:attrName>ppt_y</p:attrName>
                                        </p:attrNameLst>
                                      </p:cBhvr>
                                      <p:tavLst>
                                        <p:tav tm="0">
                                          <p:val>
                                            <p:strVal val="#ppt_y+0.31"/>
                                          </p:val>
                                        </p:tav>
                                        <p:tav tm="100000">
                                          <p:val>
                                            <p:strVal val="#ppt_y+0.31"/>
                                          </p:val>
                                        </p:tav>
                                      </p:tavLst>
                                    </p:anim>
                                    <p:anim calcmode="lin" valueType="num">
                                      <p:cBhvr>
                                        <p:cTn id="45" dur="600" decel="50000" fill="hold">
                                          <p:stCondLst>
                                            <p:cond delay="400"/>
                                          </p:stCondLst>
                                        </p:cTn>
                                        <p:tgtEl>
                                          <p:spTgt spid="5">
                                            <p:txEl>
                                              <p:pRg st="6" end="6"/>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6" dur="600" decel="50000" fill="hold">
                                          <p:stCondLst>
                                            <p:cond delay="400"/>
                                          </p:stCondLst>
                                        </p:cTn>
                                        <p:tgtEl>
                                          <p:spTgt spid="5">
                                            <p:txEl>
                                              <p:pRg st="6" end="6"/>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3" presetClass="entr" presetSubtype="16" fill="hold" nodeType="clickEffect">
                                  <p:stCondLst>
                                    <p:cond delay="0"/>
                                  </p:stCondLst>
                                  <p:childTnLst>
                                    <p:set>
                                      <p:cBhvr>
                                        <p:cTn id="50" dur="1" fill="hold">
                                          <p:stCondLst>
                                            <p:cond delay="0"/>
                                          </p:stCondLst>
                                        </p:cTn>
                                        <p:tgtEl>
                                          <p:spTgt spid="5">
                                            <p:txEl>
                                              <p:pRg st="7" end="7"/>
                                            </p:txEl>
                                          </p:spTgt>
                                        </p:tgtEl>
                                        <p:attrNameLst>
                                          <p:attrName>style.visibility</p:attrName>
                                        </p:attrNameLst>
                                      </p:cBhvr>
                                      <p:to>
                                        <p:strVal val="visible"/>
                                      </p:to>
                                    </p:set>
                                    <p:anim calcmode="lin" valueType="num">
                                      <p:cBhvr>
                                        <p:cTn id="51"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2" dur="500" fill="hold"/>
                                        <p:tgtEl>
                                          <p:spTgt spid="5">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15"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 calcmode="lin" valueType="num">
                                      <p:cBhvr>
                                        <p:cTn id="5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123307" y="1960261"/>
            <a:ext cx="5429893" cy="2308324"/>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38100">
            <a:solidFill>
              <a:srgbClr val="7030A0"/>
            </a:solidFill>
          </a:ln>
        </p:spPr>
        <p:txBody>
          <a:bodyPr wrap="square" rtlCol="0">
            <a:spAutoFit/>
          </a:bodyPr>
          <a:lstStyle/>
          <a:p>
            <a:pPr marL="285750" indent="-285750">
              <a:lnSpc>
                <a:spcPct val="200000"/>
              </a:lnSpc>
              <a:buBlip>
                <a:blip r:embed="rId3"/>
              </a:buBlip>
            </a:pPr>
            <a:r>
              <a:rPr lang="en-US" b="1" i="1" dirty="0" smtClean="0">
                <a:solidFill>
                  <a:srgbClr val="BE12AA"/>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এভিজি এন্টিভাইরাস সফটওয়্যার ( www.avg.com)</a:t>
            </a:r>
          </a:p>
          <a:p>
            <a:pPr marL="285750" indent="-285750">
              <a:lnSpc>
                <a:spcPct val="200000"/>
              </a:lnSpc>
              <a:buBlip>
                <a:blip r:embed="rId3"/>
              </a:buBlip>
            </a:pPr>
            <a:r>
              <a:rPr lang="en-US" b="1" i="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এভিরা </a:t>
            </a:r>
            <a:r>
              <a:rPr lang="en-US" b="1" i="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এন্টিভাইরাস </a:t>
            </a:r>
            <a:r>
              <a:rPr lang="en-US" b="1" i="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সফটওয়্যার (www.avira.com)</a:t>
            </a:r>
          </a:p>
          <a:p>
            <a:pPr marL="285750" indent="-285750">
              <a:lnSpc>
                <a:spcPct val="200000"/>
              </a:lnSpc>
              <a:buBlip>
                <a:blip r:embed="rId3"/>
              </a:buBlip>
            </a:pPr>
            <a:r>
              <a:rPr lang="en-US" b="1" i="1" dirty="0" smtClean="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এভাস্ট</a:t>
            </a:r>
            <a:r>
              <a:rPr lang="en-US" b="1" i="1" dirty="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এন্টিভাইরাস সফটওয়্যার</a:t>
            </a:r>
            <a:r>
              <a:rPr lang="en-US" b="1" i="1" dirty="0" smtClean="0">
                <a:solidFill>
                  <a:srgbClr val="0070C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(www.avast.com),  </a:t>
            </a:r>
          </a:p>
          <a:p>
            <a:pPr>
              <a:lnSpc>
                <a:spcPct val="200000"/>
              </a:lnSpc>
            </a:pPr>
            <a:endParaRPr lang="en-US" dirty="0"/>
          </a:p>
        </p:txBody>
      </p:sp>
      <p:sp>
        <p:nvSpPr>
          <p:cNvPr id="3" name="Rectangle 2"/>
          <p:cNvSpPr/>
          <p:nvPr/>
        </p:nvSpPr>
        <p:spPr>
          <a:xfrm>
            <a:off x="838200" y="801469"/>
            <a:ext cx="7391400"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sz="2400" dirty="0">
                <a:solidFill>
                  <a:srgbClr val="BE12AA"/>
                </a:solidFill>
                <a:latin typeface="NikoshBAN" panose="02000000000000000000" pitchFamily="2" charset="0"/>
                <a:cs typeface="NikoshBAN" panose="02000000000000000000" pitchFamily="2" charset="0"/>
              </a:rPr>
              <a:t> </a:t>
            </a:r>
            <a:r>
              <a:rPr lang="en-US" sz="2400" dirty="0" smtClean="0">
                <a:solidFill>
                  <a:srgbClr val="BE12AA"/>
                </a:solidFill>
                <a:latin typeface="NikoshBAN" panose="02000000000000000000" pitchFamily="2" charset="0"/>
                <a:cs typeface="NikoshBAN" panose="02000000000000000000" pitchFamily="2" charset="0"/>
              </a:rPr>
              <a:t>উল্লেখযোগ্য </a:t>
            </a:r>
            <a:r>
              <a:rPr lang="en-US" sz="2400" dirty="0">
                <a:solidFill>
                  <a:srgbClr val="BE12AA"/>
                </a:solidFill>
                <a:latin typeface="NikoshBAN" panose="02000000000000000000" pitchFamily="2" charset="0"/>
                <a:cs typeface="NikoshBAN" panose="02000000000000000000" pitchFamily="2" charset="0"/>
              </a:rPr>
              <a:t>কিছু এন্টিভাইরাস প্রোগ্রামের নাম ও ডাউনলোড করার </a:t>
            </a:r>
            <a:r>
              <a:rPr lang="en-US" sz="2400" dirty="0" smtClean="0">
                <a:solidFill>
                  <a:srgbClr val="BE12AA"/>
                </a:solidFill>
                <a:latin typeface="NikoshBAN" panose="02000000000000000000" pitchFamily="2" charset="0"/>
                <a:cs typeface="NikoshBAN" panose="02000000000000000000" pitchFamily="2" charset="0"/>
              </a:rPr>
              <a:t>ঠিকানা</a:t>
            </a:r>
            <a:endParaRPr lang="en-US" sz="2400" dirty="0">
              <a:solidFill>
                <a:srgbClr val="BE12AA"/>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205916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2000"/>
                                        <p:tgtEl>
                                          <p:spTgt spid="5">
                                            <p:txEl>
                                              <p:pRg st="0" end="0"/>
                                            </p:txEl>
                                          </p:spTgt>
                                        </p:tgtEl>
                                      </p:cBhvr>
                                    </p:animEffect>
                                    <p:anim calcmode="lin" valueType="num">
                                      <p:cBhvr>
                                        <p:cTn id="14" dur="2000" fill="hold"/>
                                        <p:tgtEl>
                                          <p:spTgt spid="5">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5">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500" decel="50000" fill="hold">
                                          <p:stCondLst>
                                            <p:cond delay="0"/>
                                          </p:stCondLst>
                                        </p:cTn>
                                        <p:tgtEl>
                                          <p:spTgt spid="5">
                                            <p:txEl>
                                              <p:pRg st="1" end="1"/>
                                            </p:txEl>
                                          </p:spTgt>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5">
                                            <p:txEl>
                                              <p:pRg st="1" end="1"/>
                                            </p:txEl>
                                          </p:spTgt>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5">
                                            <p:txEl>
                                              <p:pRg st="1" end="1"/>
                                            </p:txEl>
                                          </p:spTgt>
                                        </p:tgtEl>
                                        <p:attrNameLst>
                                          <p:attrName>ppt_w</p:attrName>
                                        </p:attrNameLst>
                                      </p:cBhvr>
                                      <p:tavLst>
                                        <p:tav tm="0">
                                          <p:val>
                                            <p:strVal val="#ppt_w*.05"/>
                                          </p:val>
                                        </p:tav>
                                        <p:tav tm="100000">
                                          <p:val>
                                            <p:strVal val="#ppt_w"/>
                                          </p:val>
                                        </p:tav>
                                      </p:tavLst>
                                    </p:anim>
                                    <p:anim calcmode="lin" valueType="num">
                                      <p:cBhvr>
                                        <p:cTn id="24" dur="1000" fill="hold"/>
                                        <p:tgtEl>
                                          <p:spTgt spid="5">
                                            <p:txEl>
                                              <p:pRg st="1" end="1"/>
                                            </p:txEl>
                                          </p:spTgt>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5">
                                            <p:txEl>
                                              <p:pRg st="1" end="1"/>
                                            </p:txEl>
                                          </p:spTgt>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5">
                                            <p:txEl>
                                              <p:pRg st="1" end="1"/>
                                            </p:txEl>
                                          </p:spTgt>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5">
                                            <p:txEl>
                                              <p:pRg st="1" end="1"/>
                                            </p:txEl>
                                          </p:spTgt>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5">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p:cTn id="33"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5" dur="500" fill="hold"/>
                                        <p:tgtEl>
                                          <p:spTgt spid="5">
                                            <p:txEl>
                                              <p:pRg st="2" end="2"/>
                                            </p:txEl>
                                          </p:spTgt>
                                        </p:tgtEl>
                                        <p:attrNameLst>
                                          <p:attrName>style.rotation</p:attrName>
                                        </p:attrNameLst>
                                      </p:cBhvr>
                                      <p:tavLst>
                                        <p:tav tm="0">
                                          <p:val>
                                            <p:fltVal val="360"/>
                                          </p:val>
                                        </p:tav>
                                        <p:tav tm="100000">
                                          <p:val>
                                            <p:fltVal val="0"/>
                                          </p:val>
                                        </p:tav>
                                      </p:tavLst>
                                    </p:anim>
                                    <p:animEffect transition="in" filter="fade">
                                      <p:cBhvr>
                                        <p:cTn id="3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929939"/>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143000"/>
            <a:ext cx="9067799" cy="4801314"/>
          </a:xfrm>
          <a:prstGeom prst="rect">
            <a:avLst/>
          </a:prstGeom>
        </p:spPr>
        <p:txBody>
          <a:bodyPr wrap="square">
            <a:spAutoFit/>
          </a:bodyPr>
          <a:lstStyle/>
          <a:p>
            <a:pPr marL="342900" indent="-342900">
              <a:lnSpc>
                <a:spcPct val="150000"/>
              </a:lnSpc>
              <a:buAutoNum type="arabicPeriod"/>
            </a:pPr>
            <a:r>
              <a:rPr lang="en-US" dirty="0" smtClean="0">
                <a:latin typeface="NikoshBAN" panose="02000000000000000000" pitchFamily="2" charset="0"/>
                <a:cs typeface="NikoshBAN" panose="02000000000000000000" pitchFamily="2" charset="0"/>
              </a:rPr>
              <a:t>অন্য যন্ত্রে ব্যবহৃত সিডি,ডিক্স ইত্যাদি ব্যবহারের পূর্বে ভাইরাস মুক্ত করা।</a:t>
            </a:r>
          </a:p>
          <a:p>
            <a:pPr marL="342900" indent="-342900">
              <a:lnSpc>
                <a:spcPct val="150000"/>
              </a:lnSpc>
              <a:buAutoNum type="arabicPeriod"/>
            </a:pPr>
            <a:r>
              <a:rPr lang="en-US" dirty="0" smtClean="0">
                <a:solidFill>
                  <a:srgbClr val="BE12AA"/>
                </a:solidFill>
                <a:latin typeface="NikoshBAN" panose="02000000000000000000" pitchFamily="2" charset="0"/>
                <a:cs typeface="NikoshBAN" panose="02000000000000000000" pitchFamily="2" charset="0"/>
              </a:rPr>
              <a:t>অন্য কম্পিউটার থেকে কপিকৃত সফটওয়্যার ব্যবহারের পূর্বে ভাইরাস মুক্ত করে নেওয়া।</a:t>
            </a:r>
          </a:p>
          <a:p>
            <a:pPr marL="342900" indent="-342900">
              <a:lnSpc>
                <a:spcPct val="150000"/>
              </a:lnSpc>
              <a:buAutoNum type="arabicPeriod"/>
            </a:pPr>
            <a:r>
              <a:rPr lang="en-US" dirty="0" smtClean="0">
                <a:latin typeface="NikoshBAN" panose="02000000000000000000" pitchFamily="2" charset="0"/>
                <a:cs typeface="NikoshBAN" panose="02000000000000000000" pitchFamily="2" charset="0"/>
              </a:rPr>
              <a:t> ইন্টারনেট থেকে কোনো সফটওয়্যার ডাউনলোড করার সময়ে সতর্ক থাকা।</a:t>
            </a:r>
          </a:p>
          <a:p>
            <a:pPr marL="342900" indent="-342900">
              <a:lnSpc>
                <a:spcPct val="150000"/>
              </a:lnSpc>
              <a:buAutoNum type="arabicPeriod"/>
            </a:pPr>
            <a:r>
              <a:rPr lang="en-US" dirty="0" smtClean="0">
                <a:solidFill>
                  <a:srgbClr val="BE12AA"/>
                </a:solidFill>
                <a:latin typeface="NikoshBAN" panose="02000000000000000000" pitchFamily="2" charset="0"/>
                <a:cs typeface="NikoshBAN" panose="02000000000000000000" pitchFamily="2" charset="0"/>
              </a:rPr>
              <a:t>অন্যান্য কম্পিউটারে বা যন্ত্রে ব্যবহৃত সফটওয়্যার কপি না করা।</a:t>
            </a:r>
          </a:p>
          <a:p>
            <a:pPr marL="342900" indent="-342900">
              <a:lnSpc>
                <a:spcPct val="150000"/>
              </a:lnSpc>
              <a:buAutoNum type="arabicPeriod"/>
            </a:pPr>
            <a:r>
              <a:rPr lang="en-US" dirty="0" smtClean="0">
                <a:latin typeface="NikoshBAN" panose="02000000000000000000" pitchFamily="2" charset="0"/>
                <a:cs typeface="NikoshBAN" panose="02000000000000000000" pitchFamily="2" charset="0"/>
              </a:rPr>
              <a:t>এন্টিভাইরাস সর্বদা আপডেট করে রাখা ।</a:t>
            </a:r>
          </a:p>
          <a:p>
            <a:pPr marL="342900" indent="-342900">
              <a:lnSpc>
                <a:spcPct val="150000"/>
              </a:lnSpc>
              <a:buAutoNum type="arabicPeriod"/>
            </a:pPr>
            <a:r>
              <a:rPr lang="en-US" dirty="0" smtClean="0">
                <a:solidFill>
                  <a:srgbClr val="BE12AA"/>
                </a:solidFill>
                <a:latin typeface="NikoshBAN" panose="02000000000000000000" pitchFamily="2" charset="0"/>
                <a:cs typeface="NikoshBAN" panose="02000000000000000000" pitchFamily="2" charset="0"/>
              </a:rPr>
              <a:t>প্রতিদিনের ব্যবহৃত ফাইলগুলো   ভাইরাস মুক্ত ডিক্স বা পেন ড্রাইভে ব্যাকআপ রাখা।</a:t>
            </a:r>
          </a:p>
          <a:p>
            <a:pPr marL="342900" indent="-342900">
              <a:lnSpc>
                <a:spcPct val="150000"/>
              </a:lnSpc>
              <a:buAutoNum type="arabicPeriod"/>
            </a:pPr>
            <a:r>
              <a:rPr lang="en-US" dirty="0" smtClean="0">
                <a:latin typeface="NikoshBAN" panose="02000000000000000000" pitchFamily="2" charset="0"/>
                <a:cs typeface="NikoshBAN" panose="02000000000000000000" pitchFamily="2" charset="0"/>
              </a:rPr>
              <a:t>ই-</a:t>
            </a:r>
            <a:r>
              <a:rPr lang="bn-BD" dirty="0" smtClean="0">
                <a:latin typeface="NikoshBAN" panose="02000000000000000000" pitchFamily="2" charset="0"/>
                <a:cs typeface="NikoshBAN" panose="02000000000000000000" pitchFamily="2" charset="0"/>
              </a:rPr>
              <a:t> </a:t>
            </a:r>
            <a:r>
              <a:rPr lang="en-US" dirty="0" smtClean="0">
                <a:latin typeface="NikoshBAN" panose="02000000000000000000" pitchFamily="2" charset="0"/>
                <a:cs typeface="NikoshBAN" panose="02000000000000000000" pitchFamily="2" charset="0"/>
              </a:rPr>
              <a:t>মেইল </a:t>
            </a:r>
            <a:r>
              <a:rPr lang="en-US" dirty="0" smtClean="0">
                <a:latin typeface="NikoshBAN" panose="02000000000000000000" pitchFamily="2" charset="0"/>
                <a:cs typeface="NikoshBAN" panose="02000000000000000000" pitchFamily="2" charset="0"/>
              </a:rPr>
              <a:t>আদান –প্রদানে সতর্কতা অবলম্বন করা। সন্দেহভাজন কোন ফাইল ভাইরাস মুক্ত করে খোলা।</a:t>
            </a:r>
          </a:p>
          <a:p>
            <a:pPr marL="342900" indent="-342900">
              <a:lnSpc>
                <a:spcPct val="150000"/>
              </a:lnSpc>
              <a:buAutoNum type="arabicPeriod"/>
            </a:pPr>
            <a:r>
              <a:rPr lang="en-US" dirty="0" smtClean="0">
                <a:solidFill>
                  <a:srgbClr val="BE12AA"/>
                </a:solidFill>
                <a:latin typeface="NikoshBAN" panose="02000000000000000000" pitchFamily="2" charset="0"/>
                <a:cs typeface="NikoshBAN" panose="02000000000000000000" pitchFamily="2" charset="0"/>
              </a:rPr>
              <a:t>গেম ফাইল ব্যবহারে অতিরিক্ত সতর্ক থাকা। গেম ফাইল ব্যবহারের আগে অবশ্যই ভাইরাস চেক করা।</a:t>
            </a:r>
            <a:endParaRPr lang="en-US" dirty="0">
              <a:solidFill>
                <a:srgbClr val="BE12AA"/>
              </a:solidFill>
              <a:latin typeface="NikoshBAN" panose="02000000000000000000" pitchFamily="2" charset="0"/>
              <a:cs typeface="NikoshBAN" panose="02000000000000000000" pitchFamily="2" charset="0"/>
            </a:endParaRPr>
          </a:p>
          <a:p>
            <a:pPr>
              <a:lnSpc>
                <a:spcPct val="200000"/>
              </a:lnSpc>
            </a:pPr>
            <a:endParaRPr lang="en-US" dirty="0"/>
          </a:p>
        </p:txBody>
      </p:sp>
      <p:sp>
        <p:nvSpPr>
          <p:cNvPr id="3" name="Rectangle 2"/>
          <p:cNvSpPr/>
          <p:nvPr/>
        </p:nvSpPr>
        <p:spPr>
          <a:xfrm>
            <a:off x="304799" y="19334"/>
            <a:ext cx="8534400" cy="646331"/>
          </a:xfrm>
          <a:prstGeom prst="rect">
            <a:avLst/>
          </a:prstGeom>
          <a:solidFill>
            <a:srgbClr val="92D050"/>
          </a:solidFill>
        </p:spPr>
        <p:txBody>
          <a:bodyPr wrap="square">
            <a:spAutoFit/>
          </a:bodyPr>
          <a:lstStyle/>
          <a:p>
            <a:pPr algn="ctr">
              <a:lnSpc>
                <a:spcPct val="200000"/>
              </a:lnSpc>
            </a:pPr>
            <a:r>
              <a:rPr lang="en-US" sz="2000" dirty="0" smtClean="0">
                <a:solidFill>
                  <a:srgbClr val="BE12AA"/>
                </a:solidFill>
                <a:latin typeface="NikoshBAN" panose="02000000000000000000" pitchFamily="2" charset="0"/>
                <a:cs typeface="NikoshBAN" panose="02000000000000000000" pitchFamily="2" charset="0"/>
              </a:rPr>
              <a:t>কম্পিউটার বা আমাদের আইসিটি যন্ত্রগুলোকে ভাইরাস মুক্ত রাখতে নিচের পদ্ধতিগুলো অনুসরণ করব। </a:t>
            </a:r>
            <a:endParaRPr lang="en-US" sz="2000" dirty="0"/>
          </a:p>
        </p:txBody>
      </p:sp>
    </p:spTree>
    <p:extLst>
      <p:ext uri="{BB962C8B-B14F-4D97-AF65-F5344CB8AC3E}">
        <p14:creationId xmlns:p14="http://schemas.microsoft.com/office/powerpoint/2010/main" val="19207369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5"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anim calcmode="lin" valueType="num">
                                      <p:cBhvr>
                                        <p:cTn id="16" dur="500" decel="50000" fill="hold">
                                          <p:stCondLst>
                                            <p:cond delay="0"/>
                                          </p:stCondLst>
                                        </p:cTn>
                                        <p:tgtEl>
                                          <p:spTgt spid="2">
                                            <p:txEl>
                                              <p:pRg st="0" end="0"/>
                                            </p:txEl>
                                          </p:spTgt>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2">
                                            <p:txEl>
                                              <p:pRg st="0" end="0"/>
                                            </p:txEl>
                                          </p:spTgt>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2">
                                            <p:txEl>
                                              <p:pRg st="0" end="0"/>
                                            </p:txEl>
                                          </p:spTgt>
                                        </p:tgtEl>
                                        <p:attrNameLst>
                                          <p:attrName>ppt_w</p:attrName>
                                        </p:attrNameLst>
                                      </p:cBhvr>
                                      <p:tavLst>
                                        <p:tav tm="0">
                                          <p:val>
                                            <p:strVal val="#ppt_w*.05"/>
                                          </p:val>
                                        </p:tav>
                                        <p:tav tm="100000">
                                          <p:val>
                                            <p:strVal val="#ppt_w"/>
                                          </p:val>
                                        </p:tav>
                                      </p:tavLst>
                                    </p:anim>
                                    <p:anim calcmode="lin" valueType="num">
                                      <p:cBhvr>
                                        <p:cTn id="19" dur="1000" fill="hold"/>
                                        <p:tgtEl>
                                          <p:spTgt spid="2">
                                            <p:txEl>
                                              <p:pRg st="0" end="0"/>
                                            </p:txEl>
                                          </p:spTgt>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2">
                                            <p:txEl>
                                              <p:pRg st="0" end="0"/>
                                            </p:txEl>
                                          </p:spTgt>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2">
                                            <p:txEl>
                                              <p:pRg st="0" end="0"/>
                                            </p:txEl>
                                          </p:spTgt>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2">
                                            <p:txEl>
                                              <p:pRg st="0" end="0"/>
                                            </p:txEl>
                                          </p:spTgt>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5" presetClass="entr" presetSubtype="0" fill="hold" nodeType="click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 calcmode="lin" valueType="num">
                                      <p:cBhvr>
                                        <p:cTn id="28" dur="500" decel="50000" fill="hold">
                                          <p:stCondLst>
                                            <p:cond delay="0"/>
                                          </p:stCondLst>
                                        </p:cTn>
                                        <p:tgtEl>
                                          <p:spTgt spid="2">
                                            <p:txEl>
                                              <p:pRg st="1" end="1"/>
                                            </p:txEl>
                                          </p:spTgt>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2">
                                            <p:txEl>
                                              <p:pRg st="1" end="1"/>
                                            </p:txEl>
                                          </p:spTgt>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2">
                                            <p:txEl>
                                              <p:pRg st="1" end="1"/>
                                            </p:txEl>
                                          </p:spTgt>
                                        </p:tgtEl>
                                        <p:attrNameLst>
                                          <p:attrName>ppt_w</p:attrName>
                                        </p:attrNameLst>
                                      </p:cBhvr>
                                      <p:tavLst>
                                        <p:tav tm="0">
                                          <p:val>
                                            <p:strVal val="#ppt_w*.05"/>
                                          </p:val>
                                        </p:tav>
                                        <p:tav tm="100000">
                                          <p:val>
                                            <p:strVal val="#ppt_w"/>
                                          </p:val>
                                        </p:tav>
                                      </p:tavLst>
                                    </p:anim>
                                    <p:anim calcmode="lin" valueType="num">
                                      <p:cBhvr>
                                        <p:cTn id="31" dur="1000" fill="hold"/>
                                        <p:tgtEl>
                                          <p:spTgt spid="2">
                                            <p:txEl>
                                              <p:pRg st="1" end="1"/>
                                            </p:txEl>
                                          </p:spTgt>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2">
                                            <p:txEl>
                                              <p:pRg st="1" end="1"/>
                                            </p:txEl>
                                          </p:spTgt>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2">
                                            <p:txEl>
                                              <p:pRg st="1" end="1"/>
                                            </p:txEl>
                                          </p:spTgt>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2">
                                            <p:txEl>
                                              <p:pRg st="1" end="1"/>
                                            </p:txEl>
                                          </p:spTgt>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2">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nodeType="clickEffect">
                                  <p:stCondLst>
                                    <p:cond delay="0"/>
                                  </p:stCondLst>
                                  <p:childTnLst>
                                    <p:set>
                                      <p:cBhvr>
                                        <p:cTn id="39" dur="1" fill="hold">
                                          <p:stCondLst>
                                            <p:cond delay="0"/>
                                          </p:stCondLst>
                                        </p:cTn>
                                        <p:tgtEl>
                                          <p:spTgt spid="2">
                                            <p:txEl>
                                              <p:pRg st="2" end="2"/>
                                            </p:txEl>
                                          </p:spTgt>
                                        </p:tgtEl>
                                        <p:attrNameLst>
                                          <p:attrName>style.visibility</p:attrName>
                                        </p:attrNameLst>
                                      </p:cBhvr>
                                      <p:to>
                                        <p:strVal val="visible"/>
                                      </p:to>
                                    </p:set>
                                    <p:anim calcmode="lin" valueType="num">
                                      <p:cBhvr>
                                        <p:cTn id="40" dur="500" decel="50000" fill="hold">
                                          <p:stCondLst>
                                            <p:cond delay="0"/>
                                          </p:stCondLst>
                                        </p:cTn>
                                        <p:tgtEl>
                                          <p:spTgt spid="2">
                                            <p:txEl>
                                              <p:pRg st="2" end="2"/>
                                            </p:txEl>
                                          </p:spTgt>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
                                            <p:txEl>
                                              <p:pRg st="2" end="2"/>
                                            </p:txEl>
                                          </p:spTgt>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
                                            <p:txEl>
                                              <p:pRg st="2" end="2"/>
                                            </p:txEl>
                                          </p:spTgt>
                                        </p:tgtEl>
                                        <p:attrNameLst>
                                          <p:attrName>ppt_w</p:attrName>
                                        </p:attrNameLst>
                                      </p:cBhvr>
                                      <p:tavLst>
                                        <p:tav tm="0">
                                          <p:val>
                                            <p:strVal val="#ppt_w*.05"/>
                                          </p:val>
                                        </p:tav>
                                        <p:tav tm="100000">
                                          <p:val>
                                            <p:strVal val="#ppt_w"/>
                                          </p:val>
                                        </p:tav>
                                      </p:tavLst>
                                    </p:anim>
                                    <p:anim calcmode="lin" valueType="num">
                                      <p:cBhvr>
                                        <p:cTn id="43" dur="1000" fill="hold"/>
                                        <p:tgtEl>
                                          <p:spTgt spid="2">
                                            <p:txEl>
                                              <p:pRg st="2" end="2"/>
                                            </p:txEl>
                                          </p:spTgt>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
                                            <p:txEl>
                                              <p:pRg st="2" end="2"/>
                                            </p:txEl>
                                          </p:spTgt>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
                                            <p:txEl>
                                              <p:pRg st="2" end="2"/>
                                            </p:txEl>
                                          </p:spTgt>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
                                            <p:txEl>
                                              <p:pRg st="2" end="2"/>
                                            </p:txEl>
                                          </p:spTgt>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5" presetClass="entr" presetSubtype="0" fill="hold" nodeType="clickEffect">
                                  <p:stCondLst>
                                    <p:cond delay="0"/>
                                  </p:stCondLst>
                                  <p:childTnLst>
                                    <p:set>
                                      <p:cBhvr>
                                        <p:cTn id="51" dur="1" fill="hold">
                                          <p:stCondLst>
                                            <p:cond delay="0"/>
                                          </p:stCondLst>
                                        </p:cTn>
                                        <p:tgtEl>
                                          <p:spTgt spid="2">
                                            <p:txEl>
                                              <p:pRg st="3" end="3"/>
                                            </p:txEl>
                                          </p:spTgt>
                                        </p:tgtEl>
                                        <p:attrNameLst>
                                          <p:attrName>style.visibility</p:attrName>
                                        </p:attrNameLst>
                                      </p:cBhvr>
                                      <p:to>
                                        <p:strVal val="visible"/>
                                      </p:to>
                                    </p:set>
                                    <p:anim calcmode="lin" valueType="num">
                                      <p:cBhvr>
                                        <p:cTn id="52" dur="500" decel="50000" fill="hold">
                                          <p:stCondLst>
                                            <p:cond delay="0"/>
                                          </p:stCondLst>
                                        </p:cTn>
                                        <p:tgtEl>
                                          <p:spTgt spid="2">
                                            <p:txEl>
                                              <p:pRg st="3" end="3"/>
                                            </p:txEl>
                                          </p:spTgt>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2">
                                            <p:txEl>
                                              <p:pRg st="3" end="3"/>
                                            </p:txEl>
                                          </p:spTgt>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2">
                                            <p:txEl>
                                              <p:pRg st="3" end="3"/>
                                            </p:txEl>
                                          </p:spTgt>
                                        </p:tgtEl>
                                        <p:attrNameLst>
                                          <p:attrName>ppt_w</p:attrName>
                                        </p:attrNameLst>
                                      </p:cBhvr>
                                      <p:tavLst>
                                        <p:tav tm="0">
                                          <p:val>
                                            <p:strVal val="#ppt_w*.05"/>
                                          </p:val>
                                        </p:tav>
                                        <p:tav tm="100000">
                                          <p:val>
                                            <p:strVal val="#ppt_w"/>
                                          </p:val>
                                        </p:tav>
                                      </p:tavLst>
                                    </p:anim>
                                    <p:anim calcmode="lin" valueType="num">
                                      <p:cBhvr>
                                        <p:cTn id="55" dur="1000" fill="hold"/>
                                        <p:tgtEl>
                                          <p:spTgt spid="2">
                                            <p:txEl>
                                              <p:pRg st="3" end="3"/>
                                            </p:txEl>
                                          </p:spTgt>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2">
                                            <p:txEl>
                                              <p:pRg st="3" end="3"/>
                                            </p:txEl>
                                          </p:spTgt>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2">
                                            <p:txEl>
                                              <p:pRg st="3" end="3"/>
                                            </p:txEl>
                                          </p:spTgt>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2">
                                            <p:txEl>
                                              <p:pRg st="3" end="3"/>
                                            </p:txEl>
                                          </p:spTgt>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2">
                                            <p:txEl>
                                              <p:pRg st="3" end="3"/>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5" presetClass="entr" presetSubtype="0" fill="hold" nodeType="clickEffect">
                                  <p:stCondLst>
                                    <p:cond delay="0"/>
                                  </p:stCondLst>
                                  <p:childTnLst>
                                    <p:set>
                                      <p:cBhvr>
                                        <p:cTn id="63" dur="1" fill="hold">
                                          <p:stCondLst>
                                            <p:cond delay="0"/>
                                          </p:stCondLst>
                                        </p:cTn>
                                        <p:tgtEl>
                                          <p:spTgt spid="2">
                                            <p:txEl>
                                              <p:pRg st="4" end="4"/>
                                            </p:txEl>
                                          </p:spTgt>
                                        </p:tgtEl>
                                        <p:attrNameLst>
                                          <p:attrName>style.visibility</p:attrName>
                                        </p:attrNameLst>
                                      </p:cBhvr>
                                      <p:to>
                                        <p:strVal val="visible"/>
                                      </p:to>
                                    </p:set>
                                    <p:anim calcmode="lin" valueType="num">
                                      <p:cBhvr>
                                        <p:cTn id="64" dur="500" decel="50000" fill="hold">
                                          <p:stCondLst>
                                            <p:cond delay="0"/>
                                          </p:stCondLst>
                                        </p:cTn>
                                        <p:tgtEl>
                                          <p:spTgt spid="2">
                                            <p:txEl>
                                              <p:pRg st="4" end="4"/>
                                            </p:txEl>
                                          </p:spTgt>
                                        </p:tgtEl>
                                        <p:attrNameLst>
                                          <p:attrName>style.rotation</p:attrName>
                                        </p:attrNameLst>
                                      </p:cBhvr>
                                      <p:tavLst>
                                        <p:tav tm="0">
                                          <p:val>
                                            <p:fltVal val="-90"/>
                                          </p:val>
                                        </p:tav>
                                        <p:tav tm="100000">
                                          <p:val>
                                            <p:fltVal val="0"/>
                                          </p:val>
                                        </p:tav>
                                      </p:tavLst>
                                    </p:anim>
                                    <p:anim calcmode="lin" valueType="num">
                                      <p:cBhvr>
                                        <p:cTn id="65" dur="500" decel="50000" fill="hold">
                                          <p:stCondLst>
                                            <p:cond delay="0"/>
                                          </p:stCondLst>
                                        </p:cTn>
                                        <p:tgtEl>
                                          <p:spTgt spid="2">
                                            <p:txEl>
                                              <p:pRg st="4" end="4"/>
                                            </p:txEl>
                                          </p:spTgt>
                                        </p:tgtEl>
                                        <p:attrNameLst>
                                          <p:attrName>ppt_w</p:attrName>
                                        </p:attrNameLst>
                                      </p:cBhvr>
                                      <p:tavLst>
                                        <p:tav tm="0">
                                          <p:val>
                                            <p:strVal val="#ppt_w"/>
                                          </p:val>
                                        </p:tav>
                                        <p:tav tm="100000">
                                          <p:val>
                                            <p:strVal val="#ppt_w*.05"/>
                                          </p:val>
                                        </p:tav>
                                      </p:tavLst>
                                    </p:anim>
                                    <p:anim calcmode="lin" valueType="num">
                                      <p:cBhvr>
                                        <p:cTn id="66" dur="500" accel="50000" fill="hold">
                                          <p:stCondLst>
                                            <p:cond delay="500"/>
                                          </p:stCondLst>
                                        </p:cTn>
                                        <p:tgtEl>
                                          <p:spTgt spid="2">
                                            <p:txEl>
                                              <p:pRg st="4" end="4"/>
                                            </p:txEl>
                                          </p:spTgt>
                                        </p:tgtEl>
                                        <p:attrNameLst>
                                          <p:attrName>ppt_w</p:attrName>
                                        </p:attrNameLst>
                                      </p:cBhvr>
                                      <p:tavLst>
                                        <p:tav tm="0">
                                          <p:val>
                                            <p:strVal val="#ppt_w*.05"/>
                                          </p:val>
                                        </p:tav>
                                        <p:tav tm="100000">
                                          <p:val>
                                            <p:strVal val="#ppt_w"/>
                                          </p:val>
                                        </p:tav>
                                      </p:tavLst>
                                    </p:anim>
                                    <p:anim calcmode="lin" valueType="num">
                                      <p:cBhvr>
                                        <p:cTn id="67" dur="1000" fill="hold"/>
                                        <p:tgtEl>
                                          <p:spTgt spid="2">
                                            <p:txEl>
                                              <p:pRg st="4" end="4"/>
                                            </p:txEl>
                                          </p:spTgt>
                                        </p:tgtEl>
                                        <p:attrNameLst>
                                          <p:attrName>ppt_h</p:attrName>
                                        </p:attrNameLst>
                                      </p:cBhvr>
                                      <p:tavLst>
                                        <p:tav tm="0">
                                          <p:val>
                                            <p:strVal val="#ppt_h"/>
                                          </p:val>
                                        </p:tav>
                                        <p:tav tm="100000">
                                          <p:val>
                                            <p:strVal val="#ppt_h"/>
                                          </p:val>
                                        </p:tav>
                                      </p:tavLst>
                                    </p:anim>
                                    <p:anim calcmode="lin" valueType="num">
                                      <p:cBhvr>
                                        <p:cTn id="68" dur="500" decel="50000" fill="hold">
                                          <p:stCondLst>
                                            <p:cond delay="0"/>
                                          </p:stCondLst>
                                        </p:cTn>
                                        <p:tgtEl>
                                          <p:spTgt spid="2">
                                            <p:txEl>
                                              <p:pRg st="4" end="4"/>
                                            </p:txEl>
                                          </p:spTgt>
                                        </p:tgtEl>
                                        <p:attrNameLst>
                                          <p:attrName>ppt_x</p:attrName>
                                        </p:attrNameLst>
                                      </p:cBhvr>
                                      <p:tavLst>
                                        <p:tav tm="0">
                                          <p:val>
                                            <p:strVal val="#ppt_x+.4"/>
                                          </p:val>
                                        </p:tav>
                                        <p:tav tm="100000">
                                          <p:val>
                                            <p:strVal val="#ppt_x"/>
                                          </p:val>
                                        </p:tav>
                                      </p:tavLst>
                                    </p:anim>
                                    <p:anim calcmode="lin" valueType="num">
                                      <p:cBhvr>
                                        <p:cTn id="69" dur="500" decel="50000" fill="hold">
                                          <p:stCondLst>
                                            <p:cond delay="0"/>
                                          </p:stCondLst>
                                        </p:cTn>
                                        <p:tgtEl>
                                          <p:spTgt spid="2">
                                            <p:txEl>
                                              <p:pRg st="4" end="4"/>
                                            </p:txEl>
                                          </p:spTgt>
                                        </p:tgtEl>
                                        <p:attrNameLst>
                                          <p:attrName>ppt_y</p:attrName>
                                        </p:attrNameLst>
                                      </p:cBhvr>
                                      <p:tavLst>
                                        <p:tav tm="0">
                                          <p:val>
                                            <p:strVal val="#ppt_y-.2"/>
                                          </p:val>
                                        </p:tav>
                                        <p:tav tm="100000">
                                          <p:val>
                                            <p:strVal val="#ppt_y+.1"/>
                                          </p:val>
                                        </p:tav>
                                      </p:tavLst>
                                    </p:anim>
                                    <p:anim calcmode="lin" valueType="num">
                                      <p:cBhvr>
                                        <p:cTn id="70" dur="500" accel="50000" fill="hold">
                                          <p:stCondLst>
                                            <p:cond delay="500"/>
                                          </p:stCondLst>
                                        </p:cTn>
                                        <p:tgtEl>
                                          <p:spTgt spid="2">
                                            <p:txEl>
                                              <p:pRg st="4" end="4"/>
                                            </p:txEl>
                                          </p:spTgt>
                                        </p:tgtEl>
                                        <p:attrNameLst>
                                          <p:attrName>ppt_y</p:attrName>
                                        </p:attrNameLst>
                                      </p:cBhvr>
                                      <p:tavLst>
                                        <p:tav tm="0">
                                          <p:val>
                                            <p:strVal val="#ppt_y+.1"/>
                                          </p:val>
                                        </p:tav>
                                        <p:tav tm="100000">
                                          <p:val>
                                            <p:strVal val="#ppt_y"/>
                                          </p:val>
                                        </p:tav>
                                      </p:tavLst>
                                    </p:anim>
                                    <p:animEffect transition="in" filter="fade">
                                      <p:cBhvr>
                                        <p:cTn id="71" dur="1000" decel="50000">
                                          <p:stCondLst>
                                            <p:cond delay="0"/>
                                          </p:stCondLst>
                                        </p:cTn>
                                        <p:tgtEl>
                                          <p:spTgt spid="2">
                                            <p:txEl>
                                              <p:pRg st="4" end="4"/>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5" presetClass="entr" presetSubtype="0" fill="hold" nodeType="clickEffect">
                                  <p:stCondLst>
                                    <p:cond delay="0"/>
                                  </p:stCondLst>
                                  <p:childTnLst>
                                    <p:set>
                                      <p:cBhvr>
                                        <p:cTn id="75" dur="1" fill="hold">
                                          <p:stCondLst>
                                            <p:cond delay="0"/>
                                          </p:stCondLst>
                                        </p:cTn>
                                        <p:tgtEl>
                                          <p:spTgt spid="2">
                                            <p:txEl>
                                              <p:pRg st="5" end="5"/>
                                            </p:txEl>
                                          </p:spTgt>
                                        </p:tgtEl>
                                        <p:attrNameLst>
                                          <p:attrName>style.visibility</p:attrName>
                                        </p:attrNameLst>
                                      </p:cBhvr>
                                      <p:to>
                                        <p:strVal val="visible"/>
                                      </p:to>
                                    </p:set>
                                    <p:anim calcmode="lin" valueType="num">
                                      <p:cBhvr>
                                        <p:cTn id="76" dur="500" decel="50000" fill="hold">
                                          <p:stCondLst>
                                            <p:cond delay="0"/>
                                          </p:stCondLst>
                                        </p:cTn>
                                        <p:tgtEl>
                                          <p:spTgt spid="2">
                                            <p:txEl>
                                              <p:pRg st="5" end="5"/>
                                            </p:txEl>
                                          </p:spTgt>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2">
                                            <p:txEl>
                                              <p:pRg st="5" end="5"/>
                                            </p:txEl>
                                          </p:spTgt>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2">
                                            <p:txEl>
                                              <p:pRg st="5" end="5"/>
                                            </p:txEl>
                                          </p:spTgt>
                                        </p:tgtEl>
                                        <p:attrNameLst>
                                          <p:attrName>ppt_w</p:attrName>
                                        </p:attrNameLst>
                                      </p:cBhvr>
                                      <p:tavLst>
                                        <p:tav tm="0">
                                          <p:val>
                                            <p:strVal val="#ppt_w*.05"/>
                                          </p:val>
                                        </p:tav>
                                        <p:tav tm="100000">
                                          <p:val>
                                            <p:strVal val="#ppt_w"/>
                                          </p:val>
                                        </p:tav>
                                      </p:tavLst>
                                    </p:anim>
                                    <p:anim calcmode="lin" valueType="num">
                                      <p:cBhvr>
                                        <p:cTn id="79" dur="1000" fill="hold"/>
                                        <p:tgtEl>
                                          <p:spTgt spid="2">
                                            <p:txEl>
                                              <p:pRg st="5" end="5"/>
                                            </p:txEl>
                                          </p:spTgt>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2">
                                            <p:txEl>
                                              <p:pRg st="5" end="5"/>
                                            </p:txEl>
                                          </p:spTgt>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2">
                                            <p:txEl>
                                              <p:pRg st="5" end="5"/>
                                            </p:txEl>
                                          </p:spTgt>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2">
                                            <p:txEl>
                                              <p:pRg st="5" end="5"/>
                                            </p:txEl>
                                          </p:spTgt>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2">
                                            <p:txEl>
                                              <p:pRg st="5" end="5"/>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2">
                                            <p:txEl>
                                              <p:pRg st="6" end="6"/>
                                            </p:txEl>
                                          </p:spTgt>
                                        </p:tgtEl>
                                        <p:attrNameLst>
                                          <p:attrName>style.visibility</p:attrName>
                                        </p:attrNameLst>
                                      </p:cBhvr>
                                      <p:to>
                                        <p:strVal val="visible"/>
                                      </p:to>
                                    </p:set>
                                    <p:anim calcmode="lin" valueType="num">
                                      <p:cBhvr>
                                        <p:cTn id="88" dur="500" decel="50000" fill="hold">
                                          <p:stCondLst>
                                            <p:cond delay="0"/>
                                          </p:stCondLst>
                                        </p:cTn>
                                        <p:tgtEl>
                                          <p:spTgt spid="2">
                                            <p:txEl>
                                              <p:pRg st="6" end="6"/>
                                            </p:txEl>
                                          </p:spTgt>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2">
                                            <p:txEl>
                                              <p:pRg st="6" end="6"/>
                                            </p:txEl>
                                          </p:spTgt>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2">
                                            <p:txEl>
                                              <p:pRg st="6" end="6"/>
                                            </p:txEl>
                                          </p:spTgt>
                                        </p:tgtEl>
                                        <p:attrNameLst>
                                          <p:attrName>ppt_w</p:attrName>
                                        </p:attrNameLst>
                                      </p:cBhvr>
                                      <p:tavLst>
                                        <p:tav tm="0">
                                          <p:val>
                                            <p:strVal val="#ppt_w*.05"/>
                                          </p:val>
                                        </p:tav>
                                        <p:tav tm="100000">
                                          <p:val>
                                            <p:strVal val="#ppt_w"/>
                                          </p:val>
                                        </p:tav>
                                      </p:tavLst>
                                    </p:anim>
                                    <p:anim calcmode="lin" valueType="num">
                                      <p:cBhvr>
                                        <p:cTn id="91" dur="1000" fill="hold"/>
                                        <p:tgtEl>
                                          <p:spTgt spid="2">
                                            <p:txEl>
                                              <p:pRg st="6" end="6"/>
                                            </p:txEl>
                                          </p:spTgt>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2">
                                            <p:txEl>
                                              <p:pRg st="6" end="6"/>
                                            </p:txEl>
                                          </p:spTgt>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2">
                                            <p:txEl>
                                              <p:pRg st="6" end="6"/>
                                            </p:txEl>
                                          </p:spTgt>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2">
                                            <p:txEl>
                                              <p:pRg st="6" end="6"/>
                                            </p:txEl>
                                          </p:spTgt>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2">
                                            <p:txEl>
                                              <p:pRg st="6" end="6"/>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25" presetClass="entr" presetSubtype="0" fill="hold" nodeType="clickEffect">
                                  <p:stCondLst>
                                    <p:cond delay="0"/>
                                  </p:stCondLst>
                                  <p:childTnLst>
                                    <p:set>
                                      <p:cBhvr>
                                        <p:cTn id="99" dur="1" fill="hold">
                                          <p:stCondLst>
                                            <p:cond delay="0"/>
                                          </p:stCondLst>
                                        </p:cTn>
                                        <p:tgtEl>
                                          <p:spTgt spid="2">
                                            <p:txEl>
                                              <p:pRg st="7" end="7"/>
                                            </p:txEl>
                                          </p:spTgt>
                                        </p:tgtEl>
                                        <p:attrNameLst>
                                          <p:attrName>style.visibility</p:attrName>
                                        </p:attrNameLst>
                                      </p:cBhvr>
                                      <p:to>
                                        <p:strVal val="visible"/>
                                      </p:to>
                                    </p:set>
                                    <p:anim calcmode="lin" valueType="num">
                                      <p:cBhvr>
                                        <p:cTn id="100" dur="500" decel="50000" fill="hold">
                                          <p:stCondLst>
                                            <p:cond delay="0"/>
                                          </p:stCondLst>
                                        </p:cTn>
                                        <p:tgtEl>
                                          <p:spTgt spid="2">
                                            <p:txEl>
                                              <p:pRg st="7" end="7"/>
                                            </p:txEl>
                                          </p:spTgt>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2">
                                            <p:txEl>
                                              <p:pRg st="7" end="7"/>
                                            </p:txEl>
                                          </p:spTgt>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2">
                                            <p:txEl>
                                              <p:pRg st="7" end="7"/>
                                            </p:txEl>
                                          </p:spTgt>
                                        </p:tgtEl>
                                        <p:attrNameLst>
                                          <p:attrName>ppt_w</p:attrName>
                                        </p:attrNameLst>
                                      </p:cBhvr>
                                      <p:tavLst>
                                        <p:tav tm="0">
                                          <p:val>
                                            <p:strVal val="#ppt_w*.05"/>
                                          </p:val>
                                        </p:tav>
                                        <p:tav tm="100000">
                                          <p:val>
                                            <p:strVal val="#ppt_w"/>
                                          </p:val>
                                        </p:tav>
                                      </p:tavLst>
                                    </p:anim>
                                    <p:anim calcmode="lin" valueType="num">
                                      <p:cBhvr>
                                        <p:cTn id="103" dur="1000" fill="hold"/>
                                        <p:tgtEl>
                                          <p:spTgt spid="2">
                                            <p:txEl>
                                              <p:pRg st="7" end="7"/>
                                            </p:txEl>
                                          </p:spTgt>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2">
                                            <p:txEl>
                                              <p:pRg st="7" end="7"/>
                                            </p:txEl>
                                          </p:spTgt>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2">
                                            <p:txEl>
                                              <p:pRg st="7" end="7"/>
                                            </p:txEl>
                                          </p:spTgt>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2">
                                            <p:txEl>
                                              <p:pRg st="7" end="7"/>
                                            </p:txEl>
                                          </p:spTgt>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33600" y="2057400"/>
            <a:ext cx="2273379" cy="584775"/>
          </a:xfrm>
          <a:prstGeom prst="rect">
            <a:avLst/>
          </a:prstGeom>
          <a:blipFill>
            <a:blip r:embed="rId3" cstate="print"/>
            <a:tile tx="0" ty="0" sx="100000" sy="100000" flip="none" algn="tl"/>
          </a:blipFill>
        </p:spPr>
        <p:txBody>
          <a:bodyPr wrap="none">
            <a:spAutoFit/>
          </a:bodyPr>
          <a:lstStyle/>
          <a:p>
            <a:r>
              <a:rPr lang="en-US" sz="3200" dirty="0" smtClean="0">
                <a:latin typeface="NikoshBAN" panose="02000000000000000000" pitchFamily="2" charset="0"/>
                <a:cs typeface="NikoshBAN" panose="02000000000000000000" pitchFamily="2" charset="0"/>
              </a:rPr>
              <a:t>1.ভাইরাস কি?  </a:t>
            </a:r>
            <a:endParaRPr lang="en-US" sz="3200" dirty="0"/>
          </a:p>
        </p:txBody>
      </p:sp>
      <p:sp>
        <p:nvSpPr>
          <p:cNvPr id="6" name="Rectangle 5"/>
          <p:cNvSpPr/>
          <p:nvPr/>
        </p:nvSpPr>
        <p:spPr>
          <a:xfrm>
            <a:off x="2133600" y="2961526"/>
            <a:ext cx="2866490" cy="584775"/>
          </a:xfrm>
          <a:prstGeom prst="rect">
            <a:avLst/>
          </a:prstGeom>
          <a:blipFill>
            <a:blip r:embed="rId4" cstate="print"/>
            <a:tile tx="0" ty="0" sx="100000" sy="100000" flip="none" algn="tl"/>
          </a:blipFill>
        </p:spPr>
        <p:txBody>
          <a:bodyPr wrap="none">
            <a:spAutoFit/>
          </a:bodyPr>
          <a:lstStyle/>
          <a:p>
            <a:r>
              <a:rPr lang="en-US" sz="3200" dirty="0" smtClean="0">
                <a:latin typeface="NikoshBAN" panose="02000000000000000000" pitchFamily="2" charset="0"/>
                <a:cs typeface="NikoshBAN" panose="02000000000000000000" pitchFamily="2" charset="0"/>
              </a:rPr>
              <a:t>2.এন্টিভাইরাস কি?  </a:t>
            </a:r>
            <a:endParaRPr lang="en-US" sz="3200" dirty="0"/>
          </a:p>
        </p:txBody>
      </p:sp>
      <p:sp>
        <p:nvSpPr>
          <p:cNvPr id="7" name="Rectangle 6"/>
          <p:cNvSpPr/>
          <p:nvPr/>
        </p:nvSpPr>
        <p:spPr>
          <a:xfrm>
            <a:off x="2133600" y="3886200"/>
            <a:ext cx="5537093" cy="584775"/>
          </a:xfrm>
          <a:prstGeom prst="rect">
            <a:avLst/>
          </a:prstGeom>
          <a:blipFill>
            <a:blip r:embed="rId5" cstate="print"/>
            <a:tile tx="0" ty="0" sx="100000" sy="100000" flip="none" algn="tl"/>
          </a:blipFill>
        </p:spPr>
        <p:txBody>
          <a:bodyPr wrap="none">
            <a:spAutoFit/>
          </a:bodyPr>
          <a:lstStyle/>
          <a:p>
            <a:r>
              <a:rPr lang="en-US" sz="3200" dirty="0" smtClean="0">
                <a:latin typeface="NikoshBAN" panose="02000000000000000000" pitchFamily="2" charset="0"/>
                <a:cs typeface="NikoshBAN" panose="02000000000000000000" pitchFamily="2" charset="0"/>
              </a:rPr>
              <a:t>2.ডেটা বিকৃত বা Corrupt হয় কেন?  </a:t>
            </a:r>
            <a:endParaRPr lang="en-US" sz="3200" dirty="0"/>
          </a:p>
        </p:txBody>
      </p:sp>
      <p:sp>
        <p:nvSpPr>
          <p:cNvPr id="3" name="Rectangle 2"/>
          <p:cNvSpPr/>
          <p:nvPr/>
        </p:nvSpPr>
        <p:spPr>
          <a:xfrm>
            <a:off x="3270289" y="533400"/>
            <a:ext cx="2866490" cy="923330"/>
          </a:xfrm>
          <a:prstGeom prst="rect">
            <a:avLst/>
          </a:prstGeom>
          <a:noFill/>
        </p:spPr>
        <p:txBody>
          <a:bodyPr wrap="none" lIns="91440" tIns="45720" rIns="91440" bIns="45720">
            <a:prstTxWarp prst="textWave2">
              <a:avLst/>
            </a:prstTxWarp>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anose="02000000000000000000" pitchFamily="2" charset="0"/>
                <a:cs typeface="NikoshBAN" panose="02000000000000000000" pitchFamily="2" charset="0"/>
              </a:rPr>
              <a:t>একক</a:t>
            </a: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NikoshBAN" panose="02000000000000000000" pitchFamily="2" charset="0"/>
                <a:cs typeface="NikoshBAN" panose="02000000000000000000" pitchFamily="2" charset="0"/>
              </a:rPr>
              <a:t> কাজ  </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6146" name="Picture 2" descr="C:\Users\B.C.C-1\Desktop\wrrww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52600" y="485180"/>
            <a:ext cx="1076325" cy="9715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2" descr="C:\Users\B.C.C-1\Desktop\wrrww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4052" y="485180"/>
            <a:ext cx="1076325" cy="9715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8941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 calcmode="lin" valueType="num">
                                      <p:cBhvr>
                                        <p:cTn id="14" dur="500" fill="hold"/>
                                        <p:tgtEl>
                                          <p:spTgt spid="6146"/>
                                        </p:tgtEl>
                                        <p:attrNameLst>
                                          <p:attrName>ppt_w</p:attrName>
                                        </p:attrNameLst>
                                      </p:cBhvr>
                                      <p:tavLst>
                                        <p:tav tm="0">
                                          <p:val>
                                            <p:fltVal val="0"/>
                                          </p:val>
                                        </p:tav>
                                        <p:tav tm="100000">
                                          <p:val>
                                            <p:strVal val="#ppt_w"/>
                                          </p:val>
                                        </p:tav>
                                      </p:tavLst>
                                    </p:anim>
                                    <p:anim calcmode="lin" valueType="num">
                                      <p:cBhvr>
                                        <p:cTn id="15" dur="500" fill="hold"/>
                                        <p:tgtEl>
                                          <p:spTgt spid="6146"/>
                                        </p:tgtEl>
                                        <p:attrNameLst>
                                          <p:attrName>ppt_h</p:attrName>
                                        </p:attrNameLst>
                                      </p:cBhvr>
                                      <p:tavLst>
                                        <p:tav tm="0">
                                          <p:val>
                                            <p:fltVal val="0"/>
                                          </p:val>
                                        </p:tav>
                                        <p:tav tm="100000">
                                          <p:val>
                                            <p:strVal val="#ppt_h"/>
                                          </p:val>
                                        </p:tav>
                                      </p:tavLst>
                                    </p:anim>
                                    <p:animEffect transition="in" filter="fade">
                                      <p:cBhvr>
                                        <p:cTn id="16" dur="500"/>
                                        <p:tgtEl>
                                          <p:spTgt spid="6146"/>
                                        </p:tgtEl>
                                      </p:cBhvr>
                                    </p:animEffec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7"/>
                                        </p:tgtEl>
                                        <p:attrNameLst>
                                          <p:attrName>ppt_y</p:attrName>
                                        </p:attrNameLst>
                                      </p:cBhvr>
                                      <p:tavLst>
                                        <p:tav tm="0">
                                          <p:val>
                                            <p:strVal val="#ppt_y"/>
                                          </p:val>
                                        </p:tav>
                                        <p:tav tm="100000">
                                          <p:val>
                                            <p:strVal val="#ppt_y"/>
                                          </p:val>
                                        </p:tav>
                                      </p:tavLst>
                                    </p:anim>
                                    <p:anim calcmode="lin" valueType="num">
                                      <p:cBhvr>
                                        <p:cTn id="4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Diagram 6"/>
          <p:cNvGraphicFramePr/>
          <p:nvPr>
            <p:extLst>
              <p:ext uri="{D42A27DB-BD31-4B8C-83A1-F6EECF244321}">
                <p14:modId xmlns:p14="http://schemas.microsoft.com/office/powerpoint/2010/main" val="3363522142"/>
              </p:ext>
            </p:extLst>
          </p:nvPr>
        </p:nvGraphicFramePr>
        <p:xfrm>
          <a:off x="1371600" y="2286000"/>
          <a:ext cx="6680034" cy="5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rot="523565">
            <a:off x="2906347" y="228600"/>
            <a:ext cx="3693640" cy="1200329"/>
          </a:xfrm>
          <a:prstGeom prst="rect">
            <a:avLst/>
          </a:prstGeom>
          <a:noFill/>
        </p:spPr>
        <p:txBody>
          <a:bodyPr wrap="none" lIns="91440" tIns="45720" rIns="91440" bIns="45720">
            <a:spAutoFit/>
            <a:scene3d>
              <a:camera prst="isometricOffAxis1Right"/>
              <a:lightRig rig="flat" dir="tl"/>
            </a:scene3d>
            <a:sp3d contourW="19050" prstMaterial="clear">
              <a:bevelT w="50800" h="50800"/>
              <a:contourClr>
                <a:schemeClr val="accent5">
                  <a:tint val="70000"/>
                  <a:satMod val="180000"/>
                  <a:alpha val="70000"/>
                </a:schemeClr>
              </a:contourClr>
            </a:sp3d>
          </a:bodyPr>
          <a:lstStyle/>
          <a:p>
            <a:pPr algn="ctr"/>
            <a:r>
              <a:rPr lang="en-US" sz="7200" b="1" cap="none" spc="0" dirty="0" err="1" smtClean="0">
                <a:ln/>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দলীয়</a:t>
            </a:r>
            <a:r>
              <a:rPr lang="en-US" sz="7200" b="1" cap="none" spc="0" dirty="0" smtClean="0">
                <a:ln/>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কাজ  </a:t>
            </a:r>
            <a:endParaRPr lang="en-US" sz="7200" b="1" cap="none" spc="0" dirty="0">
              <a:ln/>
              <a:solidFill>
                <a:srgbClr val="FF0000"/>
              </a:solidFill>
              <a:effectLst>
                <a:outerShdw blurRad="38100" dist="38100" dir="2700000" algn="tl">
                  <a:srgbClr val="000000">
                    <a:alpha val="43137"/>
                  </a:srgbClr>
                </a:outerShdw>
              </a:effectLst>
            </a:endParaRPr>
          </a:p>
        </p:txBody>
      </p:sp>
      <p:pic>
        <p:nvPicPr>
          <p:cNvPr id="5123" name="Picture 3" descr="C:\Users\B.C.C-1\Desktop\yryrtyryrt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8002" y="381000"/>
            <a:ext cx="1731038" cy="8929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3" descr="C:\Users\B.C.C-1\Desktop\yryrtyryrt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9193" y="381000"/>
            <a:ext cx="1731038" cy="8929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8941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123"/>
                                        </p:tgtEl>
                                        <p:attrNameLst>
                                          <p:attrName>style.visibility</p:attrName>
                                        </p:attrNameLst>
                                      </p:cBhvr>
                                      <p:to>
                                        <p:strVal val="visible"/>
                                      </p:to>
                                    </p:set>
                                    <p:animEffect transition="in" filter="wipe(down)">
                                      <p:cBhvr>
                                        <p:cTn id="15" dur="580">
                                          <p:stCondLst>
                                            <p:cond delay="0"/>
                                          </p:stCondLst>
                                        </p:cTn>
                                        <p:tgtEl>
                                          <p:spTgt spid="5123"/>
                                        </p:tgtEl>
                                      </p:cBhvr>
                                    </p:animEffect>
                                    <p:anim calcmode="lin" valueType="num">
                                      <p:cBhvr>
                                        <p:cTn id="16"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21" dur="26">
                                          <p:stCondLst>
                                            <p:cond delay="650"/>
                                          </p:stCondLst>
                                        </p:cTn>
                                        <p:tgtEl>
                                          <p:spTgt spid="5123"/>
                                        </p:tgtEl>
                                      </p:cBhvr>
                                      <p:to x="100000" y="60000"/>
                                    </p:animScale>
                                    <p:animScale>
                                      <p:cBhvr>
                                        <p:cTn id="22" dur="166" decel="50000">
                                          <p:stCondLst>
                                            <p:cond delay="676"/>
                                          </p:stCondLst>
                                        </p:cTn>
                                        <p:tgtEl>
                                          <p:spTgt spid="5123"/>
                                        </p:tgtEl>
                                      </p:cBhvr>
                                      <p:to x="100000" y="100000"/>
                                    </p:animScale>
                                    <p:animScale>
                                      <p:cBhvr>
                                        <p:cTn id="23" dur="26">
                                          <p:stCondLst>
                                            <p:cond delay="1312"/>
                                          </p:stCondLst>
                                        </p:cTn>
                                        <p:tgtEl>
                                          <p:spTgt spid="5123"/>
                                        </p:tgtEl>
                                      </p:cBhvr>
                                      <p:to x="100000" y="80000"/>
                                    </p:animScale>
                                    <p:animScale>
                                      <p:cBhvr>
                                        <p:cTn id="24" dur="166" decel="50000">
                                          <p:stCondLst>
                                            <p:cond delay="1338"/>
                                          </p:stCondLst>
                                        </p:cTn>
                                        <p:tgtEl>
                                          <p:spTgt spid="5123"/>
                                        </p:tgtEl>
                                      </p:cBhvr>
                                      <p:to x="100000" y="100000"/>
                                    </p:animScale>
                                    <p:animScale>
                                      <p:cBhvr>
                                        <p:cTn id="25" dur="26">
                                          <p:stCondLst>
                                            <p:cond delay="1642"/>
                                          </p:stCondLst>
                                        </p:cTn>
                                        <p:tgtEl>
                                          <p:spTgt spid="5123"/>
                                        </p:tgtEl>
                                      </p:cBhvr>
                                      <p:to x="100000" y="90000"/>
                                    </p:animScale>
                                    <p:animScale>
                                      <p:cBhvr>
                                        <p:cTn id="26" dur="166" decel="50000">
                                          <p:stCondLst>
                                            <p:cond delay="1668"/>
                                          </p:stCondLst>
                                        </p:cTn>
                                        <p:tgtEl>
                                          <p:spTgt spid="5123"/>
                                        </p:tgtEl>
                                      </p:cBhvr>
                                      <p:to x="100000" y="100000"/>
                                    </p:animScale>
                                    <p:animScale>
                                      <p:cBhvr>
                                        <p:cTn id="27" dur="26">
                                          <p:stCondLst>
                                            <p:cond delay="1808"/>
                                          </p:stCondLst>
                                        </p:cTn>
                                        <p:tgtEl>
                                          <p:spTgt spid="5123"/>
                                        </p:tgtEl>
                                      </p:cBhvr>
                                      <p:to x="100000" y="95000"/>
                                    </p:animScale>
                                    <p:animScale>
                                      <p:cBhvr>
                                        <p:cTn id="28" dur="166" decel="50000">
                                          <p:stCondLst>
                                            <p:cond delay="1834"/>
                                          </p:stCondLst>
                                        </p:cTn>
                                        <p:tgtEl>
                                          <p:spTgt spid="5123"/>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80">
                                          <p:stCondLst>
                                            <p:cond delay="0"/>
                                          </p:stCondLst>
                                        </p:cTn>
                                        <p:tgtEl>
                                          <p:spTgt spid="11"/>
                                        </p:tgtEl>
                                      </p:cBhvr>
                                    </p:animEffect>
                                    <p:anim calcmode="lin" valueType="num">
                                      <p:cBhvr>
                                        <p:cTn id="3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7" dur="26">
                                          <p:stCondLst>
                                            <p:cond delay="650"/>
                                          </p:stCondLst>
                                        </p:cTn>
                                        <p:tgtEl>
                                          <p:spTgt spid="11"/>
                                        </p:tgtEl>
                                      </p:cBhvr>
                                      <p:to x="100000" y="60000"/>
                                    </p:animScale>
                                    <p:animScale>
                                      <p:cBhvr>
                                        <p:cTn id="38" dur="166" decel="50000">
                                          <p:stCondLst>
                                            <p:cond delay="676"/>
                                          </p:stCondLst>
                                        </p:cTn>
                                        <p:tgtEl>
                                          <p:spTgt spid="11"/>
                                        </p:tgtEl>
                                      </p:cBhvr>
                                      <p:to x="100000" y="100000"/>
                                    </p:animScale>
                                    <p:animScale>
                                      <p:cBhvr>
                                        <p:cTn id="39" dur="26">
                                          <p:stCondLst>
                                            <p:cond delay="1312"/>
                                          </p:stCondLst>
                                        </p:cTn>
                                        <p:tgtEl>
                                          <p:spTgt spid="11"/>
                                        </p:tgtEl>
                                      </p:cBhvr>
                                      <p:to x="100000" y="80000"/>
                                    </p:animScale>
                                    <p:animScale>
                                      <p:cBhvr>
                                        <p:cTn id="40" dur="166" decel="50000">
                                          <p:stCondLst>
                                            <p:cond delay="1338"/>
                                          </p:stCondLst>
                                        </p:cTn>
                                        <p:tgtEl>
                                          <p:spTgt spid="11"/>
                                        </p:tgtEl>
                                      </p:cBhvr>
                                      <p:to x="100000" y="100000"/>
                                    </p:animScale>
                                    <p:animScale>
                                      <p:cBhvr>
                                        <p:cTn id="41" dur="26">
                                          <p:stCondLst>
                                            <p:cond delay="1642"/>
                                          </p:stCondLst>
                                        </p:cTn>
                                        <p:tgtEl>
                                          <p:spTgt spid="11"/>
                                        </p:tgtEl>
                                      </p:cBhvr>
                                      <p:to x="100000" y="90000"/>
                                    </p:animScale>
                                    <p:animScale>
                                      <p:cBhvr>
                                        <p:cTn id="42" dur="166" decel="50000">
                                          <p:stCondLst>
                                            <p:cond delay="1668"/>
                                          </p:stCondLst>
                                        </p:cTn>
                                        <p:tgtEl>
                                          <p:spTgt spid="11"/>
                                        </p:tgtEl>
                                      </p:cBhvr>
                                      <p:to x="100000" y="100000"/>
                                    </p:animScale>
                                    <p:animScale>
                                      <p:cBhvr>
                                        <p:cTn id="43" dur="26">
                                          <p:stCondLst>
                                            <p:cond delay="1808"/>
                                          </p:stCondLst>
                                        </p:cTn>
                                        <p:tgtEl>
                                          <p:spTgt spid="11"/>
                                        </p:tgtEl>
                                      </p:cBhvr>
                                      <p:to x="100000" y="95000"/>
                                    </p:animScale>
                                    <p:animScale>
                                      <p:cBhvr>
                                        <p:cTn id="44" dur="166" decel="50000">
                                          <p:stCondLst>
                                            <p:cond delay="1834"/>
                                          </p:stCondLst>
                                        </p:cTn>
                                        <p:tgtEl>
                                          <p:spTgt spid="11"/>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30"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800" decel="100000"/>
                                        <p:tgtEl>
                                          <p:spTgt spid="7"/>
                                        </p:tgtEl>
                                      </p:cBhvr>
                                    </p:animEffect>
                                    <p:anim calcmode="lin" valueType="num">
                                      <p:cBhvr>
                                        <p:cTn id="50" dur="800" decel="100000" fill="hold"/>
                                        <p:tgtEl>
                                          <p:spTgt spid="7"/>
                                        </p:tgtEl>
                                        <p:attrNameLst>
                                          <p:attrName>style.rotation</p:attrName>
                                        </p:attrNameLst>
                                      </p:cBhvr>
                                      <p:tavLst>
                                        <p:tav tm="0">
                                          <p:val>
                                            <p:fltVal val="-90"/>
                                          </p:val>
                                        </p:tav>
                                        <p:tav tm="100000">
                                          <p:val>
                                            <p:fltVal val="0"/>
                                          </p:val>
                                        </p:tav>
                                      </p:tavLst>
                                    </p:anim>
                                    <p:anim calcmode="lin" valueType="num">
                                      <p:cBhvr>
                                        <p:cTn id="51" dur="800" decel="100000" fill="hold"/>
                                        <p:tgtEl>
                                          <p:spTgt spid="7"/>
                                        </p:tgtEl>
                                        <p:attrNameLst>
                                          <p:attrName>ppt_x</p:attrName>
                                        </p:attrNameLst>
                                      </p:cBhvr>
                                      <p:tavLst>
                                        <p:tav tm="0">
                                          <p:val>
                                            <p:strVal val="#ppt_x+0.4"/>
                                          </p:val>
                                        </p:tav>
                                        <p:tav tm="100000">
                                          <p:val>
                                            <p:strVal val="#ppt_x-0.05"/>
                                          </p:val>
                                        </p:tav>
                                      </p:tavLst>
                                    </p:anim>
                                    <p:anim calcmode="lin" valueType="num">
                                      <p:cBhvr>
                                        <p:cTn id="52" dur="800" decel="100000" fill="hold"/>
                                        <p:tgtEl>
                                          <p:spTgt spid="7"/>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33" y="40648"/>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97950" y="304800"/>
            <a:ext cx="7860250" cy="10156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wrap="square">
            <a:spAutoFit/>
          </a:bodyPr>
          <a:lstStyle/>
          <a:p>
            <a:pPr algn="ctr"/>
            <a:r>
              <a:rPr lang="en-US" sz="6000" b="1" dirty="0" smtClean="0">
                <a:ln/>
                <a:solidFill>
                  <a:srgbClr val="FF0000"/>
                </a:solidFill>
                <a:latin typeface="NikoshBAN" panose="02000000000000000000" pitchFamily="2" charset="0"/>
                <a:cs typeface="NikoshBAN" panose="02000000000000000000" pitchFamily="2" charset="0"/>
              </a:rPr>
              <a:t>মূল্যায়ণ  </a:t>
            </a:r>
            <a:endParaRPr lang="en-US" b="1" dirty="0">
              <a:ln/>
              <a:solidFill>
                <a:srgbClr val="FF0000"/>
              </a:solidFill>
            </a:endParaRPr>
          </a:p>
        </p:txBody>
      </p:sp>
      <p:sp>
        <p:nvSpPr>
          <p:cNvPr id="11" name="Rectangle 10"/>
          <p:cNvSpPr/>
          <p:nvPr/>
        </p:nvSpPr>
        <p:spPr>
          <a:xfrm>
            <a:off x="597950" y="1524000"/>
            <a:ext cx="3550972" cy="461665"/>
          </a:xfrm>
          <a:prstGeom prst="rect">
            <a:avLst/>
          </a:prstGeom>
        </p:spPr>
        <p:txBody>
          <a:bodyPr wrap="none">
            <a:spAutoFit/>
          </a:bodyPr>
          <a:lstStyle/>
          <a:p>
            <a:pPr lvl="0"/>
            <a:r>
              <a:rPr lang="en-US" sz="2400" b="1" dirty="0" smtClean="0">
                <a:solidFill>
                  <a:srgbClr val="92D050"/>
                </a:solidFill>
                <a:latin typeface="NikoshBAN" pitchFamily="2" charset="0"/>
                <a:cs typeface="NikoshBAN" pitchFamily="2" charset="0"/>
              </a:rPr>
              <a:t>(1) নিচের কোনটি ভাইরাসে লক্ষণ ?</a:t>
            </a:r>
            <a:endParaRPr lang="en-US" sz="2400" b="1" dirty="0">
              <a:solidFill>
                <a:srgbClr val="92D050"/>
              </a:solidFill>
              <a:latin typeface="NikoshBAN" pitchFamily="2" charset="0"/>
              <a:cs typeface="NikoshBAN" pitchFamily="2" charset="0"/>
            </a:endParaRPr>
          </a:p>
        </p:txBody>
      </p:sp>
      <p:sp>
        <p:nvSpPr>
          <p:cNvPr id="12" name="Rectangle 11"/>
          <p:cNvSpPr/>
          <p:nvPr/>
        </p:nvSpPr>
        <p:spPr>
          <a:xfrm>
            <a:off x="1299703" y="2209800"/>
            <a:ext cx="2201244" cy="369332"/>
          </a:xfrm>
          <a:prstGeom prst="rect">
            <a:avLst/>
          </a:prstGeom>
        </p:spPr>
        <p:txBody>
          <a:bodyPr wrap="none">
            <a:spAutoFit/>
          </a:bodyPr>
          <a:lstStyle/>
          <a:p>
            <a:r>
              <a:rPr lang="en-US" dirty="0">
                <a:latin typeface="NikoshBAN" pitchFamily="2" charset="0"/>
                <a:cs typeface="NikoshBAN" pitchFamily="2" charset="0"/>
              </a:rPr>
              <a:t>(ক) </a:t>
            </a:r>
            <a:r>
              <a:rPr lang="en-US" dirty="0" smtClean="0">
                <a:latin typeface="NikoshBAN" pitchFamily="2" charset="0"/>
                <a:cs typeface="NikoshBAN" pitchFamily="2" charset="0"/>
              </a:rPr>
              <a:t>কম্পিউটার </a:t>
            </a:r>
            <a:r>
              <a:rPr lang="en-US" dirty="0">
                <a:latin typeface="NikoshBAN" pitchFamily="2" charset="0"/>
                <a:cs typeface="NikoshBAN" pitchFamily="2" charset="0"/>
              </a:rPr>
              <a:t>ভেঙে গেছে </a:t>
            </a:r>
            <a:endParaRPr lang="en-US" dirty="0"/>
          </a:p>
        </p:txBody>
      </p:sp>
      <p:sp>
        <p:nvSpPr>
          <p:cNvPr id="13" name="Rectangle 12"/>
          <p:cNvSpPr/>
          <p:nvPr/>
        </p:nvSpPr>
        <p:spPr>
          <a:xfrm>
            <a:off x="4711887" y="1985665"/>
            <a:ext cx="1917513" cy="646331"/>
          </a:xfrm>
          <a:prstGeom prst="rect">
            <a:avLst/>
          </a:prstGeom>
        </p:spPr>
        <p:txBody>
          <a:bodyPr wrap="none">
            <a:spAutoFit/>
          </a:bodyPr>
          <a:lstStyle/>
          <a:p>
            <a:pPr lvl="0">
              <a:lnSpc>
                <a:spcPct val="200000"/>
              </a:lnSpc>
            </a:pPr>
            <a:r>
              <a:rPr lang="en-US" dirty="0">
                <a:latin typeface="NikoshBAN" pitchFamily="2" charset="0"/>
                <a:cs typeface="NikoshBAN" pitchFamily="2" charset="0"/>
              </a:rPr>
              <a:t>(খ)  কম্পিউটার পুরাতন </a:t>
            </a:r>
          </a:p>
        </p:txBody>
      </p:sp>
      <p:sp>
        <p:nvSpPr>
          <p:cNvPr id="14" name="Rectangle 13"/>
          <p:cNvSpPr/>
          <p:nvPr/>
        </p:nvSpPr>
        <p:spPr>
          <a:xfrm>
            <a:off x="1323587" y="2976265"/>
            <a:ext cx="2709396" cy="369332"/>
          </a:xfrm>
          <a:prstGeom prst="rect">
            <a:avLst/>
          </a:prstGeom>
        </p:spPr>
        <p:txBody>
          <a:bodyPr wrap="none">
            <a:spAutoFit/>
          </a:bodyPr>
          <a:lstStyle/>
          <a:p>
            <a:r>
              <a:rPr lang="en-US" dirty="0">
                <a:latin typeface="NikoshBAN" pitchFamily="2" charset="0"/>
                <a:cs typeface="NikoshBAN" pitchFamily="2" charset="0"/>
              </a:rPr>
              <a:t>(গ) কম্পিউটারে  কাজের গতি বেশি </a:t>
            </a:r>
            <a:endParaRPr lang="en-US" dirty="0"/>
          </a:p>
        </p:txBody>
      </p:sp>
      <p:sp>
        <p:nvSpPr>
          <p:cNvPr id="15" name="Rectangle 14"/>
          <p:cNvSpPr/>
          <p:nvPr/>
        </p:nvSpPr>
        <p:spPr>
          <a:xfrm>
            <a:off x="4891176" y="2807603"/>
            <a:ext cx="3212913" cy="1200329"/>
          </a:xfrm>
          <a:prstGeom prst="rect">
            <a:avLst/>
          </a:prstGeom>
        </p:spPr>
        <p:txBody>
          <a:bodyPr wrap="square">
            <a:spAutoFit/>
          </a:bodyPr>
          <a:lstStyle/>
          <a:p>
            <a:pPr lvl="0">
              <a:lnSpc>
                <a:spcPct val="200000"/>
              </a:lnSpc>
            </a:pPr>
            <a:r>
              <a:rPr lang="en-US" dirty="0">
                <a:latin typeface="NikoshBAN" pitchFamily="2" charset="0"/>
                <a:cs typeface="NikoshBAN" pitchFamily="2" charset="0"/>
              </a:rPr>
              <a:t>(ঘ) কম্পিউটার চালু হতে সময় লাগে বেশি।</a:t>
            </a:r>
          </a:p>
        </p:txBody>
      </p:sp>
      <p:sp>
        <p:nvSpPr>
          <p:cNvPr id="16" name="Rectangle 15"/>
          <p:cNvSpPr/>
          <p:nvPr/>
        </p:nvSpPr>
        <p:spPr>
          <a:xfrm>
            <a:off x="597950" y="3816824"/>
            <a:ext cx="3440650" cy="461665"/>
          </a:xfrm>
          <a:prstGeom prst="rect">
            <a:avLst/>
          </a:prstGeom>
        </p:spPr>
        <p:txBody>
          <a:bodyPr wrap="square">
            <a:spAutoFit/>
          </a:bodyPr>
          <a:lstStyle/>
          <a:p>
            <a:pPr lvl="0"/>
            <a:r>
              <a:rPr lang="en-US" sz="2400" b="1" dirty="0" smtClean="0">
                <a:solidFill>
                  <a:srgbClr val="92D050"/>
                </a:solidFill>
                <a:latin typeface="NikoshBAN" pitchFamily="2" charset="0"/>
                <a:cs typeface="NikoshBAN" pitchFamily="2" charset="0"/>
              </a:rPr>
              <a:t>(2) Update বলতে কি বোঝ ?</a:t>
            </a:r>
            <a:endParaRPr lang="en-US" sz="2400" b="1" dirty="0">
              <a:solidFill>
                <a:srgbClr val="92D050"/>
              </a:solidFill>
              <a:latin typeface="NikoshBAN" pitchFamily="2" charset="0"/>
              <a:cs typeface="NikoshBAN" pitchFamily="2" charset="0"/>
            </a:endParaRPr>
          </a:p>
        </p:txBody>
      </p:sp>
      <p:sp>
        <p:nvSpPr>
          <p:cNvPr id="17" name="Rectangle 16"/>
          <p:cNvSpPr/>
          <p:nvPr/>
        </p:nvSpPr>
        <p:spPr>
          <a:xfrm>
            <a:off x="1371600" y="4495800"/>
            <a:ext cx="2401619" cy="369332"/>
          </a:xfrm>
          <a:prstGeom prst="rect">
            <a:avLst/>
          </a:prstGeom>
        </p:spPr>
        <p:txBody>
          <a:bodyPr wrap="none">
            <a:spAutoFit/>
          </a:bodyPr>
          <a:lstStyle/>
          <a:p>
            <a:r>
              <a:rPr lang="en-US" dirty="0">
                <a:latin typeface="NikoshBAN" pitchFamily="2" charset="0"/>
                <a:cs typeface="NikoshBAN" pitchFamily="2" charset="0"/>
              </a:rPr>
              <a:t>(ক) Software  মুছে ফেলা</a:t>
            </a:r>
            <a:endParaRPr lang="en-US" dirty="0"/>
          </a:p>
        </p:txBody>
      </p:sp>
      <p:sp>
        <p:nvSpPr>
          <p:cNvPr id="18" name="Rectangle 17"/>
          <p:cNvSpPr/>
          <p:nvPr/>
        </p:nvSpPr>
        <p:spPr>
          <a:xfrm>
            <a:off x="4788087" y="4476298"/>
            <a:ext cx="2375971" cy="646331"/>
          </a:xfrm>
          <a:prstGeom prst="rect">
            <a:avLst/>
          </a:prstGeom>
        </p:spPr>
        <p:txBody>
          <a:bodyPr wrap="none">
            <a:spAutoFit/>
          </a:bodyPr>
          <a:lstStyle/>
          <a:p>
            <a:pPr lvl="0">
              <a:lnSpc>
                <a:spcPct val="200000"/>
              </a:lnSpc>
            </a:pPr>
            <a:r>
              <a:rPr lang="en-US" dirty="0">
                <a:latin typeface="NikoshBAN" pitchFamily="2" charset="0"/>
                <a:cs typeface="NikoshBAN" pitchFamily="2" charset="0"/>
              </a:rPr>
              <a:t>(খ) Software  ইন্টল করা</a:t>
            </a:r>
          </a:p>
        </p:txBody>
      </p:sp>
      <p:sp>
        <p:nvSpPr>
          <p:cNvPr id="19" name="Rectangle 18"/>
          <p:cNvSpPr/>
          <p:nvPr/>
        </p:nvSpPr>
        <p:spPr>
          <a:xfrm>
            <a:off x="1371600" y="5334000"/>
            <a:ext cx="2893741" cy="369332"/>
          </a:xfrm>
          <a:prstGeom prst="rect">
            <a:avLst/>
          </a:prstGeom>
        </p:spPr>
        <p:txBody>
          <a:bodyPr wrap="none">
            <a:spAutoFit/>
          </a:bodyPr>
          <a:lstStyle/>
          <a:p>
            <a:r>
              <a:rPr lang="en-US" dirty="0">
                <a:latin typeface="NikoshBAN" pitchFamily="2" charset="0"/>
                <a:cs typeface="NikoshBAN" pitchFamily="2" charset="0"/>
              </a:rPr>
              <a:t>(গ) Software কে হালনাগদ করা </a:t>
            </a:r>
            <a:endParaRPr lang="en-US" dirty="0"/>
          </a:p>
        </p:txBody>
      </p:sp>
      <p:sp>
        <p:nvSpPr>
          <p:cNvPr id="20" name="Rectangle 19"/>
          <p:cNvSpPr/>
          <p:nvPr/>
        </p:nvSpPr>
        <p:spPr>
          <a:xfrm>
            <a:off x="3886200" y="5345668"/>
            <a:ext cx="3874779" cy="369332"/>
          </a:xfrm>
          <a:prstGeom prst="rect">
            <a:avLst/>
          </a:prstGeom>
        </p:spPr>
        <p:txBody>
          <a:bodyPr wrap="none">
            <a:spAutoFit/>
          </a:bodyPr>
          <a:lstStyle/>
          <a:p>
            <a:r>
              <a:rPr lang="en-US" dirty="0">
                <a:latin typeface="NikoshBAN" pitchFamily="2" charset="0"/>
                <a:cs typeface="NikoshBAN" pitchFamily="2" charset="0"/>
              </a:rPr>
              <a:t>	(ঘ) Software remove করা ।</a:t>
            </a:r>
            <a:endParaRPr lang="en-US" dirty="0"/>
          </a:p>
        </p:txBody>
      </p:sp>
      <p:sp>
        <p:nvSpPr>
          <p:cNvPr id="21" name="Oval 20"/>
          <p:cNvSpPr/>
          <p:nvPr/>
        </p:nvSpPr>
        <p:spPr>
          <a:xfrm rot="232985">
            <a:off x="4913130" y="2680053"/>
            <a:ext cx="3163628" cy="914400"/>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2" name="Oval 21"/>
          <p:cNvSpPr/>
          <p:nvPr/>
        </p:nvSpPr>
        <p:spPr>
          <a:xfrm rot="232985">
            <a:off x="941289" y="5096302"/>
            <a:ext cx="3549125" cy="914400"/>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59290701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3"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8"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heel(8)">
                                      <p:cBhvr>
                                        <p:cTn id="41" dur="20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1000" fill="hold"/>
                                        <p:tgtEl>
                                          <p:spTgt spid="16"/>
                                        </p:tgtEl>
                                        <p:attrNameLst>
                                          <p:attrName>ppt_w</p:attrName>
                                        </p:attrNameLst>
                                      </p:cBhvr>
                                      <p:tavLst>
                                        <p:tav tm="0">
                                          <p:val>
                                            <p:fltVal val="0"/>
                                          </p:val>
                                        </p:tav>
                                        <p:tav tm="100000">
                                          <p:val>
                                            <p:strVal val="#ppt_w"/>
                                          </p:val>
                                        </p:tav>
                                      </p:tavLst>
                                    </p:anim>
                                    <p:anim calcmode="lin" valueType="num">
                                      <p:cBhvr>
                                        <p:cTn id="47" dur="1000" fill="hold"/>
                                        <p:tgtEl>
                                          <p:spTgt spid="16"/>
                                        </p:tgtEl>
                                        <p:attrNameLst>
                                          <p:attrName>ppt_h</p:attrName>
                                        </p:attrNameLst>
                                      </p:cBhvr>
                                      <p:tavLst>
                                        <p:tav tm="0">
                                          <p:val>
                                            <p:fltVal val="0"/>
                                          </p:val>
                                        </p:tav>
                                        <p:tav tm="100000">
                                          <p:val>
                                            <p:strVal val="#ppt_h"/>
                                          </p:val>
                                        </p:tav>
                                      </p:tavLst>
                                    </p:anim>
                                    <p:anim calcmode="lin" valueType="num">
                                      <p:cBhvr>
                                        <p:cTn id="48" dur="1000" fill="hold"/>
                                        <p:tgtEl>
                                          <p:spTgt spid="16"/>
                                        </p:tgtEl>
                                        <p:attrNameLst>
                                          <p:attrName>style.rotation</p:attrName>
                                        </p:attrNameLst>
                                      </p:cBhvr>
                                      <p:tavLst>
                                        <p:tav tm="0">
                                          <p:val>
                                            <p:fltVal val="90"/>
                                          </p:val>
                                        </p:tav>
                                        <p:tav tm="100000">
                                          <p:val>
                                            <p:fltVal val="0"/>
                                          </p:val>
                                        </p:tav>
                                      </p:tavLst>
                                    </p:anim>
                                    <p:animEffect transition="in" filter="fade">
                                      <p:cBhvr>
                                        <p:cTn id="49" dur="10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9"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0-#ppt_w/2"/>
                                          </p:val>
                                        </p:tav>
                                        <p:tav tm="100000">
                                          <p:val>
                                            <p:strVal val="#ppt_x"/>
                                          </p:val>
                                        </p:tav>
                                      </p:tavLst>
                                    </p:anim>
                                    <p:anim calcmode="lin" valueType="num">
                                      <p:cBhvr additive="base">
                                        <p:cTn id="55"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3"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1+#ppt_w/2"/>
                                          </p:val>
                                        </p:tav>
                                        <p:tav tm="100000">
                                          <p:val>
                                            <p:strVal val="#ppt_x"/>
                                          </p:val>
                                        </p:tav>
                                      </p:tavLst>
                                    </p:anim>
                                    <p:anim calcmode="lin" valueType="num">
                                      <p:cBhvr additive="base">
                                        <p:cTn id="61"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12"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0-#ppt_w/2"/>
                                          </p:val>
                                        </p:tav>
                                        <p:tav tm="100000">
                                          <p:val>
                                            <p:strVal val="#ppt_x"/>
                                          </p:val>
                                        </p:tav>
                                      </p:tavLst>
                                    </p:anim>
                                    <p:anim calcmode="lin" valueType="num">
                                      <p:cBhvr additive="base">
                                        <p:cTn id="6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6"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1" presetClass="entr" presetSubtype="8"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heel(8)">
                                      <p:cBhvr>
                                        <p:cTn id="78"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p:bldP spid="15" grpId="0"/>
      <p:bldP spid="16" grpId="0"/>
      <p:bldP spid="17" grpId="0"/>
      <p:bldP spid="18" grpId="0"/>
      <p:bldP spid="19" grpId="0"/>
      <p:bldP spid="20" grpId="0"/>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5241"/>
            <a:ext cx="9143999" cy="687324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New folder (2)\dssfgsdfsf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4678" y="95265"/>
            <a:ext cx="2720322" cy="22669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181714284"/>
              </p:ext>
            </p:extLst>
          </p:nvPr>
        </p:nvGraphicFramePr>
        <p:xfrm>
          <a:off x="1350949" y="4267200"/>
          <a:ext cx="7488251"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3048000" y="2895600"/>
            <a:ext cx="2643672" cy="830997"/>
          </a:xfrm>
          <a:prstGeom prst="rect">
            <a:avLst/>
          </a:prstGeom>
        </p:spPr>
        <p:txBody>
          <a:bodyPr wrap="none">
            <a:spAutoFit/>
          </a:bodyPr>
          <a:lstStyle/>
          <a:p>
            <a:pPr algn="ctr"/>
            <a:r>
              <a:rPr lang="en-US" sz="4800" b="1" dirty="0" smtClean="0">
                <a:ln/>
                <a:solidFill>
                  <a:srgbClr val="FF0000"/>
                </a:solidFill>
                <a:latin typeface="NikoshBAN" panose="02000000000000000000" pitchFamily="2" charset="0"/>
                <a:cs typeface="NikoshBAN" panose="02000000000000000000" pitchFamily="2" charset="0"/>
              </a:rPr>
              <a:t>বাড়ীর </a:t>
            </a:r>
            <a:r>
              <a:rPr lang="en-US" sz="4800" b="1" dirty="0">
                <a:ln/>
                <a:solidFill>
                  <a:srgbClr val="FF0000"/>
                </a:solidFill>
                <a:latin typeface="NikoshBAN" panose="02000000000000000000" pitchFamily="2" charset="0"/>
                <a:cs typeface="NikoshBAN" panose="02000000000000000000" pitchFamily="2" charset="0"/>
              </a:rPr>
              <a:t>কাজ  </a:t>
            </a:r>
            <a:endParaRPr lang="en-US" sz="4800" b="1" dirty="0">
              <a:ln/>
              <a:solidFill>
                <a:srgbClr val="FF0000"/>
              </a:solidFill>
            </a:endParaRPr>
          </a:p>
        </p:txBody>
      </p:sp>
    </p:spTree>
    <p:extLst>
      <p:ext uri="{BB962C8B-B14F-4D97-AF65-F5344CB8AC3E}">
        <p14:creationId xmlns:p14="http://schemas.microsoft.com/office/powerpoint/2010/main" val="16260765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Scale>
                                      <p:cBhvr>
                                        <p:cTn id="25"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
                                        </p:tgtEl>
                                        <p:attrNameLst>
                                          <p:attrName>ppt_x</p:attrName>
                                          <p:attrName>ppt_y</p:attrName>
                                        </p:attrNameLst>
                                      </p:cBhvr>
                                    </p:animMotion>
                                    <p:animEffect transition="in" filter="fade">
                                      <p:cBhvr>
                                        <p:cTn id="27" dur="10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anim calcmode="lin" valueType="num">
                                      <p:cBhvr>
                                        <p:cTn id="33" dur="2000" fill="hold"/>
                                        <p:tgtEl>
                                          <p:spTgt spid="2"/>
                                        </p:tgtEl>
                                        <p:attrNameLst>
                                          <p:attrName>style.rotation</p:attrName>
                                        </p:attrNameLst>
                                      </p:cBhvr>
                                      <p:tavLst>
                                        <p:tav tm="0">
                                          <p:val>
                                            <p:fltVal val="720"/>
                                          </p:val>
                                        </p:tav>
                                        <p:tav tm="100000">
                                          <p:val>
                                            <p:fltVal val="0"/>
                                          </p:val>
                                        </p:tav>
                                      </p:tavLst>
                                    </p:anim>
                                    <p:anim calcmode="lin" valueType="num">
                                      <p:cBhvr>
                                        <p:cTn id="34" dur="2000" fill="hold"/>
                                        <p:tgtEl>
                                          <p:spTgt spid="2"/>
                                        </p:tgtEl>
                                        <p:attrNameLst>
                                          <p:attrName>ppt_h</p:attrName>
                                        </p:attrNameLst>
                                      </p:cBhvr>
                                      <p:tavLst>
                                        <p:tav tm="0">
                                          <p:val>
                                            <p:fltVal val="0"/>
                                          </p:val>
                                        </p:tav>
                                        <p:tav tm="100000">
                                          <p:val>
                                            <p:strVal val="#ppt_h"/>
                                          </p:val>
                                        </p:tav>
                                      </p:tavLst>
                                    </p:anim>
                                    <p:anim calcmode="lin" valueType="num">
                                      <p:cBhvr>
                                        <p:cTn id="35"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B.C.C-1\Desktop\power\86764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92" y="0"/>
            <a:ext cx="9143999" cy="68732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 y="685801"/>
            <a:ext cx="8001000" cy="1569660"/>
          </a:xfrm>
          <a:prstGeom prst="rect">
            <a:avLst/>
          </a:prstGeom>
          <a:solidFill>
            <a:schemeClr val="bg2">
              <a:lumMod val="75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তোমাদের সবাইকে</a:t>
            </a:r>
            <a:endPar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en-US" sz="4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ধন্যবাদ </a:t>
            </a:r>
          </a:p>
        </p:txBody>
      </p:sp>
      <p:pic>
        <p:nvPicPr>
          <p:cNvPr id="7171" name="Picture 3" descr="K:\Flower\tretwetert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107" y="2920790"/>
            <a:ext cx="2438400" cy="1371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0027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repeatCount="indefinite" fill="hold" nodeType="clickEffect">
                                  <p:stCondLst>
                                    <p:cond delay="0"/>
                                  </p:stCondLst>
                                  <p:childTnLst>
                                    <p:set>
                                      <p:cBhvr>
                                        <p:cTn id="20" dur="1" fill="hold">
                                          <p:stCondLst>
                                            <p:cond delay="0"/>
                                          </p:stCondLst>
                                        </p:cTn>
                                        <p:tgtEl>
                                          <p:spTgt spid="7171"/>
                                        </p:tgtEl>
                                        <p:attrNameLst>
                                          <p:attrName>style.visibility</p:attrName>
                                        </p:attrNameLst>
                                      </p:cBhvr>
                                      <p:to>
                                        <p:strVal val="visible"/>
                                      </p:to>
                                    </p:set>
                                    <p:animEffect transition="in" filter="circle(in)">
                                      <p:cBhvr>
                                        <p:cTn id="21" dur="20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TotalTime>
  <Words>853</Words>
  <Application>Microsoft Office PowerPoint</Application>
  <PresentationFormat>On-screen Show (4:3)</PresentationFormat>
  <Paragraphs>110</Paragraphs>
  <Slides>20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Courier New</vt:lpstr>
      <vt:lpstr>NikoshBAN</vt:lpstr>
      <vt:lpstr>Times New Roman</vt:lpstr>
      <vt:lpstr>TonnyBanglaMJ</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B.C.C-1</dc:creator>
  <cp:lastModifiedBy>Zisan Sara</cp:lastModifiedBy>
  <cp:revision>239</cp:revision>
  <dcterms:created xsi:type="dcterms:W3CDTF">2015-01-11T05:57:29Z</dcterms:created>
  <dcterms:modified xsi:type="dcterms:W3CDTF">2019-10-21T16:51:40Z</dcterms:modified>
</cp:coreProperties>
</file>