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sldIdLst>
    <p:sldId id="281" r:id="rId2"/>
    <p:sldId id="266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7" r:id="rId11"/>
    <p:sldId id="268" r:id="rId12"/>
    <p:sldId id="269" r:id="rId13"/>
    <p:sldId id="270" r:id="rId14"/>
    <p:sldId id="271" r:id="rId15"/>
    <p:sldId id="282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78" r:id="rId24"/>
    <p:sldId id="28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54CF06D-278E-49F9-96B0-AAE1CE098405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1C6F49B-51B3-49F5-AE95-9620B77B964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5570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CF06D-278E-49F9-96B0-AAE1CE098405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F49B-51B3-49F5-AE95-9620B77B9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625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CF06D-278E-49F9-96B0-AAE1CE098405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F49B-51B3-49F5-AE95-9620B77B9641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1677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CF06D-278E-49F9-96B0-AAE1CE098405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F49B-51B3-49F5-AE95-9620B77B9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84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CF06D-278E-49F9-96B0-AAE1CE098405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F49B-51B3-49F5-AE95-9620B77B9641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2282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CF06D-278E-49F9-96B0-AAE1CE098405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F49B-51B3-49F5-AE95-9620B77B9641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007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CF06D-278E-49F9-96B0-AAE1CE098405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F49B-51B3-49F5-AE95-9620B77B9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964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CF06D-278E-49F9-96B0-AAE1CE098405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F49B-51B3-49F5-AE95-9620B77B9641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5944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CF06D-278E-49F9-96B0-AAE1CE098405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F49B-51B3-49F5-AE95-9620B77B9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367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CF06D-278E-49F9-96B0-AAE1CE098405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F49B-51B3-49F5-AE95-9620B77B9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48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CF06D-278E-49F9-96B0-AAE1CE098405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F49B-51B3-49F5-AE95-9620B77B964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12133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CF06D-278E-49F9-96B0-AAE1CE098405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F49B-51B3-49F5-AE95-9620B77B964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59951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CF06D-278E-49F9-96B0-AAE1CE098405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F49B-51B3-49F5-AE95-9620B77B9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504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CF06D-278E-49F9-96B0-AAE1CE098405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F49B-51B3-49F5-AE95-9620B77B964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77588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CF06D-278E-49F9-96B0-AAE1CE098405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F49B-51B3-49F5-AE95-9620B77B964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968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CF06D-278E-49F9-96B0-AAE1CE098405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F49B-51B3-49F5-AE95-9620B77B9641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21903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CF06D-278E-49F9-96B0-AAE1CE098405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F49B-51B3-49F5-AE95-9620B77B9641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7070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54CF06D-278E-49F9-96B0-AAE1CE098405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1C6F49B-51B3-49F5-AE95-9620B77B9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446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98711" y="718223"/>
            <a:ext cx="49824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</a:t>
            </a:r>
            <a:r>
              <a:rPr lang="en-US" sz="40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ক্লাশে</a:t>
            </a: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</a:t>
            </a:r>
            <a:endParaRPr lang="en-US" sz="40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555" y="1545465"/>
            <a:ext cx="9350062" cy="45076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26946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93348" y="777376"/>
            <a:ext cx="15408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BD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5660" y="1485262"/>
            <a:ext cx="1925753" cy="22590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56217" y="3928146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মোঃ আব্দুর রাজ্জাক</a:t>
            </a:r>
            <a:r>
              <a:rPr lang="en-US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খোকন</a:t>
            </a:r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                     </a:t>
            </a:r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লালপুর মডেল কলেজ</a:t>
            </a:r>
            <a:b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তানোর,রাজশাহী।</a:t>
            </a:r>
            <a:b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2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নং-০১৭১২০০৭১৮৯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63521" y="3928146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bn-IN" sz="2800" dirty="0">
                <a:solidFill>
                  <a:prstClr val="black"/>
                </a:solidFill>
                <a:latin typeface="NikoshBAN" panose="02000000000000000000" pitchFamily="2" charset="0"/>
                <a:ea typeface="NikoshBAN" panose="02000000000000000000" pitchFamily="2" charset="0"/>
                <a:cs typeface="NikoshBAN" panose="02000000000000000000" pitchFamily="2" charset="0"/>
              </a:rPr>
              <a:t>শ্রেণি- একাদশ </a:t>
            </a:r>
            <a:endParaRPr lang="en-US" sz="2800" dirty="0">
              <a:solidFill>
                <a:prstClr val="black"/>
              </a:solidFill>
              <a:latin typeface="NikoshBAN" panose="02000000000000000000" pitchFamily="2" charset="0"/>
              <a:ea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2800" kern="0" dirty="0">
                <a:solidFill>
                  <a:prstClr val="black"/>
                </a:solidFill>
                <a:latin typeface="SutonnyMJ" pitchFamily="2" charset="0"/>
                <a:ea typeface="NikoshBAN" pitchFamily="2" charset="0"/>
                <a:cs typeface="SutonnyMJ" pitchFamily="2" charset="0"/>
              </a:rPr>
              <a:t>          </a:t>
            </a:r>
            <a:r>
              <a:rPr lang="bn-IN" sz="2800" kern="0" dirty="0">
                <a:solidFill>
                  <a:prstClr val="black"/>
                </a:solidFill>
                <a:latin typeface="NikoshBAN" panose="02000000000000000000" pitchFamily="2" charset="0"/>
                <a:ea typeface="NikoshBAN" panose="02000000000000000000" pitchFamily="2" charset="0"/>
                <a:cs typeface="NikoshBAN" panose="02000000000000000000" pitchFamily="2" charset="0"/>
              </a:rPr>
              <a:t>বিষয়ঃ তথ্য ও যোগাযোগ প্রযুক্তি</a:t>
            </a:r>
            <a:endParaRPr lang="en-US" sz="2800" kern="0" dirty="0">
              <a:solidFill>
                <a:prstClr val="black"/>
              </a:solidFill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</a:endParaRPr>
          </a:p>
          <a:p>
            <a:pPr lvl="0"/>
            <a:r>
              <a:rPr lang="en-US" sz="2800" kern="0" dirty="0">
                <a:solidFill>
                  <a:prstClr val="black"/>
                </a:solidFill>
                <a:latin typeface="SutonnyMJ" pitchFamily="2" charset="0"/>
                <a:ea typeface="NikoshBAN" pitchFamily="2" charset="0"/>
                <a:cs typeface="SutonnyMJ" pitchFamily="2" charset="0"/>
              </a:rPr>
              <a:t>                     </a:t>
            </a:r>
            <a:r>
              <a:rPr lang="bn-IN" sz="2800" dirty="0">
                <a:solidFill>
                  <a:prstClr val="black"/>
                </a:solidFill>
                <a:latin typeface="NikoshBAN" panose="02000000000000000000" pitchFamily="2" charset="0"/>
                <a:ea typeface="NikoshBAN" panose="02000000000000000000" pitchFamily="2" charset="0"/>
                <a:cs typeface="NikoshBAN" panose="02000000000000000000" pitchFamily="2" charset="0"/>
              </a:rPr>
              <a:t>অধ্যায়- প্রথম</a:t>
            </a:r>
            <a:endParaRPr lang="en-US" sz="2800" dirty="0">
              <a:solidFill>
                <a:prstClr val="black"/>
              </a:solidFill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</a:endParaRPr>
          </a:p>
          <a:p>
            <a:pPr lvl="0"/>
            <a:r>
              <a:rPr lang="en-US" sz="2800" dirty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                       </a:t>
            </a:r>
            <a:r>
              <a:rPr lang="bn-IN" sz="28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ন্যানোটেকনোলজি</a:t>
            </a:r>
            <a:endParaRPr lang="en-US" sz="28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</a:t>
            </a:r>
            <a:r>
              <a:rPr lang="en-US" sz="28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৫০ </a:t>
            </a:r>
            <a:r>
              <a:rPr lang="en-US" sz="28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মিঃ</a:t>
            </a:r>
            <a:endParaRPr lang="en-US" sz="28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628" y="1485262"/>
            <a:ext cx="2135215" cy="244288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859216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notechnology-815606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5" t="21678" r="12464" b="14030"/>
          <a:stretch/>
        </p:blipFill>
        <p:spPr>
          <a:xfrm>
            <a:off x="1026985" y="1609859"/>
            <a:ext cx="4523809" cy="4345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256" y="1609859"/>
            <a:ext cx="4623515" cy="43458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18209" y="798942"/>
            <a:ext cx="4726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 গুলো দেখে বল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66477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76946" y="705345"/>
            <a:ext cx="42562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bn-IN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ছবি গুলো দেখে বল</a:t>
            </a:r>
            <a:endParaRPr lang="en-US" sz="40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722" y="1783255"/>
            <a:ext cx="4559122" cy="39478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082" y="1783255"/>
            <a:ext cx="4928314" cy="3947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42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60169" y="743982"/>
            <a:ext cx="37625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bn-IN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</a:t>
            </a:r>
            <a:r>
              <a:rPr lang="bn-IN" sz="4000" b="1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পাঠের </a:t>
            </a:r>
            <a:r>
              <a:rPr lang="bn-IN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 </a:t>
            </a:r>
            <a:endParaRPr lang="en-US" sz="40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22738" y="1561511"/>
            <a:ext cx="5318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ন্যানোটেকনোলজি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011" y="2207842"/>
            <a:ext cx="4781752" cy="347054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945531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09630" y="746492"/>
            <a:ext cx="16257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bn-IN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0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57870" y="1637705"/>
            <a:ext cx="39565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bn-IN" sz="3600" b="1" kern="0" dirty="0">
                <a:solidFill>
                  <a:prstClr val="black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এই পাঠ শেষে শিক্ষার্থীরা...</a:t>
            </a:r>
            <a:endParaRPr lang="en-US" sz="36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00270" y="3113696"/>
            <a:ext cx="924703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ন্যানোটেকনোলজি</a:t>
            </a:r>
            <a:r>
              <a:rPr lang="bn-IN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কী তা বলতে পারবে ;</a:t>
            </a:r>
          </a:p>
          <a:p>
            <a:r>
              <a:rPr lang="bn-IN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ন্যানোটেকনোলজি</a:t>
            </a:r>
            <a:r>
              <a:rPr lang="bn-IN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প্রয়োগ</a:t>
            </a:r>
            <a:r>
              <a:rPr lang="en-US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বর্নণা</a:t>
            </a:r>
            <a:r>
              <a:rPr lang="en-US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bn-IN" sz="3200" dirty="0" smtClean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টেকনোলজির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 </a:t>
            </a:r>
            <a:r>
              <a:rPr lang="bn-IN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 করতে পারবে ।</a:t>
            </a:r>
          </a:p>
        </p:txBody>
      </p:sp>
    </p:spTree>
    <p:extLst>
      <p:ext uri="{BB962C8B-B14F-4D97-AF65-F5344CB8AC3E}">
        <p14:creationId xmlns:p14="http://schemas.microsoft.com/office/powerpoint/2010/main" val="32982582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91231" y="671729"/>
            <a:ext cx="36022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Ø"/>
            </a:pPr>
            <a:r>
              <a:rPr lang="bn-IN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ন্যানোটেকনোলজি</a:t>
            </a:r>
            <a:endParaRPr lang="en-US" sz="40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081" y="1697760"/>
            <a:ext cx="3725482" cy="332987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095811" y="4524461"/>
            <a:ext cx="21900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BD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Nano Technology</a:t>
            </a:r>
            <a:endParaRPr lang="en-US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90183" y="1697760"/>
                <a:ext cx="6231833" cy="39703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/>
                <a:r>
                  <a:rPr lang="bn-BD" sz="3600" dirty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ন্যানোমিটার হচ্ছে দৈ</a:t>
                </a:r>
                <a:r>
                  <a:rPr lang="bn-IN" sz="3600" dirty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র্ঘ্য</a:t>
                </a:r>
                <a:r>
                  <a:rPr lang="bn-BD" sz="3600" dirty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 পরিমাপের একক।</a:t>
                </a:r>
                <a:r>
                  <a:rPr lang="bn-IN" sz="3600" dirty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3600" dirty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এক ন্যানোমিটার হচ্ছে এক মিটারের একশত কোটিভাগের এক ভাগ অর্থাৎ ১ ন্যানোমিটার</a:t>
                </a:r>
                <a:r>
                  <a:rPr lang="bn-IN" sz="3600" dirty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3600" dirty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(</a:t>
                </a:r>
                <a:r>
                  <a:rPr lang="en-US" sz="3600" dirty="0">
                    <a:solidFill>
                      <a:prstClr val="black"/>
                    </a:solidFill>
                    <a:latin typeface="Modern No. 20" panose="02070704070505020303" pitchFamily="18" charset="0"/>
                    <a:cs typeface="NikoshBAN" pitchFamily="2" charset="0"/>
                  </a:rPr>
                  <a:t>1nm</a:t>
                </a:r>
                <a:r>
                  <a:rPr lang="bn-BD" sz="3600" dirty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)</a:t>
                </a:r>
                <a:r>
                  <a:rPr lang="en-US" sz="3600" dirty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bn-BD" sz="3600" dirty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6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NikoshBAN" pitchFamily="2" charset="0"/>
                          </a:rPr>
                          <m:t>10</m:t>
                        </m:r>
                      </m:e>
                      <m:sup>
                        <m:r>
                          <a:rPr lang="en-US" sz="36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NikoshBAN" pitchFamily="2" charset="0"/>
                          </a:rPr>
                          <m:t>−</m:t>
                        </m:r>
                        <m:r>
                          <a:rPr lang="en-US" sz="36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NikoshBAN" pitchFamily="2" charset="0"/>
                          </a:rPr>
                          <m:t>9</m:t>
                        </m:r>
                      </m:sup>
                    </m:sSup>
                  </m:oMath>
                </a14:m>
                <a:r>
                  <a:rPr lang="bn-BD" sz="3600" dirty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) মিটার । যদি ইঞ্চির সাথে তুলনা করা যায় তাহলে ২৫,৪০০,০০০ ন্যানোমিটারে এক </a:t>
                </a:r>
                <a:r>
                  <a:rPr lang="bn-BD" sz="3600" dirty="0" smtClean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ইঞ্চি</a:t>
                </a:r>
                <a:r>
                  <a:rPr lang="bn-BD" sz="3200" dirty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।  </a:t>
                </a:r>
                <a:endParaRPr lang="bn-BD" sz="3200" dirty="0">
                  <a:solidFill>
                    <a:srgbClr val="0000CC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endParaRPr lang="en-US" sz="36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183" y="1697760"/>
                <a:ext cx="6231833" cy="3970318"/>
              </a:xfrm>
              <a:prstGeom prst="rect">
                <a:avLst/>
              </a:prstGeom>
              <a:blipFill rotWithShape="0">
                <a:blip r:embed="rId3"/>
                <a:stretch>
                  <a:fillRect l="-2935" t="-2458" r="-48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07614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38707" y="834134"/>
            <a:ext cx="36022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Ø"/>
            </a:pPr>
            <a:r>
              <a:rPr lang="bn-IN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ন্যানোটেকনোলজি</a:t>
            </a:r>
            <a:endParaRPr lang="en-US" sz="40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31570" y="1442051"/>
            <a:ext cx="563665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bn-BD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ন্যানোটেকনোলজি</a:t>
            </a:r>
            <a:r>
              <a:rPr lang="bn-BD" sz="3600" spc="-15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spc="-15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হলো পারমাণবিক বা আণবিক  স্কেলে অতিক্ষুদ্র ডিভাইস তৈরি করার জন্য ধাতব ও বস্তকে সুনিপুণভাবে কাজে লাগানোর বিজ্ঞান। একটা উপাদানকে কাজে লাগিয়ে  উচ্চ ক্ষমতা সম্পন্ন পণ্য  বা উপাদান তৈরির জন্য </a:t>
            </a:r>
            <a:r>
              <a:rPr lang="bn-BD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ন্যানো প্রযুক্তি কাজে লাগানো হয়।</a:t>
            </a:r>
            <a:endParaRPr lang="bn-BD" sz="36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255" y="1633633"/>
            <a:ext cx="4096137" cy="400877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06874" y="4827593"/>
            <a:ext cx="2833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Nano Technology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012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86483" y="937164"/>
            <a:ext cx="19175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57100" y="1645050"/>
            <a:ext cx="42594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IN" sz="36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ন্যানোটেকনোলজি </a:t>
            </a:r>
            <a:r>
              <a:rPr lang="bn-IN" sz="3600" b="1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 </a:t>
            </a:r>
            <a:r>
              <a:rPr lang="bn-IN" sz="3600" b="1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 ?</a:t>
            </a:r>
            <a:endParaRPr lang="bn-IN" sz="36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573" y="2291381"/>
            <a:ext cx="3170584" cy="357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73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31651" y="553586"/>
            <a:ext cx="48590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 </a:t>
            </a:r>
            <a:r>
              <a:rPr lang="en-US" sz="40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টেকনোলজির</a:t>
            </a: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প্রয়োগ</a:t>
            </a: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4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43653" y="1123564"/>
            <a:ext cx="10835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lvl="0" indent="-571500" algn="just" defTabSz="457200">
              <a:buFont typeface="Wingdings" panose="05000000000000000000" pitchFamily="2" charset="2"/>
              <a:buChar char="Ø"/>
            </a:pP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এই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অগ্রগতির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ছোট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প্রচেষ্টা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সফল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শুরু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567" y="1950046"/>
            <a:ext cx="1873597" cy="991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867" y="3168796"/>
            <a:ext cx="1876297" cy="1003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336" y="4400044"/>
            <a:ext cx="1447828" cy="156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5" t="9512" r="8133" b="9557"/>
          <a:stretch/>
        </p:blipFill>
        <p:spPr>
          <a:xfrm>
            <a:off x="1478540" y="1851123"/>
            <a:ext cx="2256177" cy="97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594" y="3161935"/>
            <a:ext cx="2164067" cy="959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606" y="4400044"/>
            <a:ext cx="1213933" cy="162542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/>
          <p:cNvSpPr/>
          <p:nvPr/>
        </p:nvSpPr>
        <p:spPr>
          <a:xfrm>
            <a:off x="5510971" y="3626388"/>
            <a:ext cx="11862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74320" lvl="0" algn="just" defTabSz="457200"/>
            <a:r>
              <a:rPr lang="en-US" sz="2400" dirty="0">
                <a:latin typeface="SolaimanLipi" pitchFamily="2" charset="0"/>
                <a:cs typeface="SolaimanLipi" pitchFamily="2" charset="0"/>
              </a:rPr>
              <a:t>রেডিও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325195" y="2076445"/>
            <a:ext cx="16719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74320" lvl="0" algn="just" defTabSz="457200"/>
            <a:r>
              <a:rPr lang="en-US" sz="2400" dirty="0">
                <a:latin typeface="SolaimanLipi" pitchFamily="2" charset="0"/>
                <a:cs typeface="SolaimanLipi" pitchFamily="2" charset="0"/>
              </a:rPr>
              <a:t>টেলিভিশন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72245" y="5028090"/>
            <a:ext cx="9778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74320" lvl="0" algn="just" defTabSz="457200"/>
            <a:r>
              <a:rPr lang="en-US" sz="2400" dirty="0">
                <a:latin typeface="SolaimanLipi" pitchFamily="2" charset="0"/>
                <a:cs typeface="SolaimanLipi" pitchFamily="2" charset="0"/>
              </a:rPr>
              <a:t>ফ্রিজ</a:t>
            </a:r>
          </a:p>
        </p:txBody>
      </p:sp>
    </p:spTree>
    <p:extLst>
      <p:ext uri="{BB962C8B-B14F-4D97-AF65-F5344CB8AC3E}">
        <p14:creationId xmlns:p14="http://schemas.microsoft.com/office/powerpoint/2010/main" val="21896266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132" y="1550391"/>
            <a:ext cx="4558659" cy="4160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677260" y="1807969"/>
            <a:ext cx="429853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কম্পিউটিং-এর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defTabSz="457200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প্রসেসর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উন্নয়নে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দীর্ঘ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স্থায়িত্ব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শক্তি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খরচ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মেমোরি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দক্ষতা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বৃদ্ধির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20370" y="690797"/>
            <a:ext cx="54361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lvl="0" indent="-571500" algn="ctr">
              <a:buFont typeface="Wingdings" panose="05000000000000000000" pitchFamily="2" charset="2"/>
              <a:buChar char="Ø"/>
            </a:pP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 </a:t>
            </a:r>
            <a:r>
              <a:rPr lang="en-US" sz="40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টেকনোলজির</a:t>
            </a: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প্রয়োগ</a:t>
            </a: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4000" b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2155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12901" y="785611"/>
            <a:ext cx="59371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31831" y="1603102"/>
            <a:ext cx="7740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ন্যানোটেকনোলজির </a:t>
            </a:r>
            <a:r>
              <a:rPr lang="en-US" sz="36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প্রয়োগ</a:t>
            </a:r>
            <a:r>
              <a:rPr lang="en-US" sz="36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লেখ  ?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854" y="2359038"/>
            <a:ext cx="4984124" cy="357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346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2114" y="751841"/>
            <a:ext cx="51956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lvl="0" indent="-571500" algn="ctr">
              <a:buFont typeface="Wingdings" panose="05000000000000000000" pitchFamily="2" charset="2"/>
              <a:buChar char="Ø"/>
            </a:pP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 </a:t>
            </a:r>
            <a:r>
              <a:rPr lang="en-US" sz="40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টেকনোলজির</a:t>
            </a: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endParaRPr lang="en-US" sz="4000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Content Placeholder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90"/>
          <a:stretch/>
        </p:blipFill>
        <p:spPr>
          <a:xfrm>
            <a:off x="1558344" y="1459727"/>
            <a:ext cx="9028090" cy="413155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112913" y="5591283"/>
            <a:ext cx="30909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US" sz="2800" dirty="0" smtClean="0">
                <a:ln w="1143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ন্যানোচিপ</a:t>
            </a:r>
            <a:r>
              <a:rPr lang="bn-IN" sz="2800" dirty="0" smtClean="0">
                <a:ln w="1143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শিল্পে</a:t>
            </a:r>
            <a:r>
              <a:rPr lang="bn-BD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defTabSz="457200"/>
            <a:endParaRPr lang="en-US" sz="3600" dirty="0">
              <a:ln w="11430"/>
              <a:solidFill>
                <a:srgbClr val="0033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67700" y="5496283"/>
            <a:ext cx="185659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8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চিকিৎসা</a:t>
            </a:r>
            <a:r>
              <a:rPr lang="bn-IN" sz="28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শিল্পে</a:t>
            </a:r>
            <a:r>
              <a:rPr lang="bn-BD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/>
            <a:endParaRPr lang="en-US" sz="32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312" y="1790579"/>
            <a:ext cx="9285667" cy="370570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317868" y="761138"/>
            <a:ext cx="51956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lvl="0" indent="-571500" algn="ctr">
              <a:buFont typeface="Wingdings" panose="05000000000000000000" pitchFamily="2" charset="2"/>
              <a:buChar char="Ø"/>
            </a:pP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 </a:t>
            </a:r>
            <a:r>
              <a:rPr lang="en-US" sz="40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টেকনোলজির</a:t>
            </a: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endParaRPr lang="en-US" sz="4000" b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188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24686" y="782618"/>
            <a:ext cx="51956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lvl="0" indent="-571500" algn="ctr">
              <a:buFont typeface="Wingdings" panose="05000000000000000000" pitchFamily="2" charset="2"/>
              <a:buChar char="Ø"/>
            </a:pP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 </a:t>
            </a:r>
            <a:r>
              <a:rPr lang="en-US" sz="40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টেকনোলজির</a:t>
            </a: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endParaRPr lang="en-US" sz="4000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556" y="1490505"/>
            <a:ext cx="9414456" cy="40602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42457" y="5657271"/>
            <a:ext cx="28977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মহাকাশ অভিযান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178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403" y="1438988"/>
            <a:ext cx="9543245" cy="400877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90849" y="731102"/>
            <a:ext cx="51956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lvl="0" indent="-571500" algn="ctr">
              <a:buFont typeface="Wingdings" panose="05000000000000000000" pitchFamily="2" charset="2"/>
              <a:buChar char="Ø"/>
            </a:pP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 </a:t>
            </a:r>
            <a:r>
              <a:rPr lang="en-US" sz="40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টেকনোলজির</a:t>
            </a: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endParaRPr lang="en-US" sz="4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79282" y="5579998"/>
            <a:ext cx="2037737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রাসায়নিক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শিল্পে</a:t>
            </a:r>
            <a:r>
              <a:rPr lang="bn-BD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99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192" y="1337907"/>
            <a:ext cx="9311425" cy="415268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51834" y="630020"/>
            <a:ext cx="51956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lvl="0" indent="-571500" algn="ctr">
              <a:buFont typeface="Wingdings" panose="05000000000000000000" pitchFamily="2" charset="2"/>
              <a:buChar char="Ø"/>
            </a:pP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 </a:t>
            </a:r>
            <a:r>
              <a:rPr lang="en-US" sz="40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টেকনোলজির</a:t>
            </a: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endParaRPr lang="en-US" sz="4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52090" y="5673077"/>
            <a:ext cx="24142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জ্বালানি</a:t>
            </a:r>
            <a:r>
              <a:rPr lang="bn-IN" sz="28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শিল্পে</a:t>
            </a:r>
            <a:r>
              <a:rPr lang="bn-BD" sz="28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0160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918" y="1354825"/>
            <a:ext cx="9388699" cy="424951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563861" y="5707367"/>
            <a:ext cx="3296095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BD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হার্ডওয়্যার শিল্পে </a:t>
            </a:r>
            <a:endParaRPr lang="en-US" sz="28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498172" y="646939"/>
            <a:ext cx="51956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lvl="0" indent="-571500" algn="ctr">
              <a:buFont typeface="Wingdings" panose="05000000000000000000" pitchFamily="2" charset="2"/>
              <a:buChar char="Ø"/>
            </a:pP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 </a:t>
            </a:r>
            <a:r>
              <a:rPr lang="en-US" sz="40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টেকনোলজির</a:t>
            </a: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endParaRPr lang="en-US" sz="4000" b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549207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039" y="1464745"/>
            <a:ext cx="9491729" cy="4060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482185" y="5525037"/>
            <a:ext cx="9733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0" cap="none" spc="0" normalizeH="0" baseline="0" noProof="0" dirty="0" err="1" smtClean="0">
                <a:ln w="11430"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বস্ত্রশি</a:t>
            </a:r>
            <a:r>
              <a:rPr kumimoji="0" lang="bn-IN" sz="2400" i="0" u="none" strike="noStrike" kern="0" cap="none" spc="0" normalizeH="0" baseline="0" noProof="0" dirty="0" smtClean="0">
                <a:ln w="11430"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ল্পে</a:t>
            </a:r>
            <a:endParaRPr kumimoji="0" lang="en-US" sz="2400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24114" y="692465"/>
            <a:ext cx="51956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lvl="0" indent="-571500" algn="ctr">
              <a:buFont typeface="Wingdings" panose="05000000000000000000" pitchFamily="2" charset="2"/>
              <a:buChar char="Ø"/>
            </a:pP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 </a:t>
            </a:r>
            <a:r>
              <a:rPr lang="en-US" sz="40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টেকনোলজির</a:t>
            </a: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endParaRPr lang="en-US" sz="4000" b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8465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664" y="1275009"/>
            <a:ext cx="9710671" cy="426290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3562567" y="567123"/>
            <a:ext cx="51956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lvl="0" indent="-571500" algn="ctr">
              <a:buFont typeface="Wingdings" panose="05000000000000000000" pitchFamily="2" charset="2"/>
              <a:buChar char="Ø"/>
            </a:pP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 </a:t>
            </a:r>
            <a:r>
              <a:rPr lang="en-US" sz="40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টেকনোলজির</a:t>
            </a: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endParaRPr lang="en-US" sz="4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73768" y="5653827"/>
            <a:ext cx="15199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457200"/>
            <a:r>
              <a:rPr lang="en-US" sz="2400" dirty="0">
                <a:ln w="11430"/>
                <a:latin typeface="SolaimanLipi" pitchFamily="2" charset="0"/>
                <a:cs typeface="SolaimanLipi" pitchFamily="2" charset="0"/>
              </a:rPr>
              <a:t>খাদ্য </a:t>
            </a:r>
            <a:r>
              <a:rPr lang="en-US" sz="2400" dirty="0" err="1" smtClean="0">
                <a:ln w="11430"/>
                <a:latin typeface="SolaimanLipi" pitchFamily="2" charset="0"/>
                <a:cs typeface="SolaimanLipi" pitchFamily="2" charset="0"/>
              </a:rPr>
              <a:t>শি</a:t>
            </a:r>
            <a:r>
              <a:rPr lang="bn-IN" sz="2400" dirty="0" smtClean="0">
                <a:ln w="11430"/>
                <a:latin typeface="SolaimanLipi" pitchFamily="2" charset="0"/>
                <a:cs typeface="SolaimanLipi" pitchFamily="2" charset="0"/>
              </a:rPr>
              <a:t>ল্পে</a:t>
            </a:r>
            <a:r>
              <a:rPr lang="en-US" sz="2400" dirty="0" smtClean="0">
                <a:ln w="11430"/>
                <a:latin typeface="SolaimanLipi" pitchFamily="2" charset="0"/>
                <a:cs typeface="SolaimanLipi" pitchFamily="2" charset="0"/>
              </a:rPr>
              <a:t> </a:t>
            </a:r>
            <a:endParaRPr lang="en-US" sz="2400" dirty="0">
              <a:ln w="11430"/>
              <a:latin typeface="SolaimanLipi" pitchFamily="2" charset="0"/>
              <a:cs typeface="SolaimanLip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1202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48845" y="668474"/>
            <a:ext cx="21852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bn-BD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দলগত কাজ </a:t>
            </a:r>
            <a:endParaRPr lang="en-US" sz="40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103850" y="2077590"/>
            <a:ext cx="9675204" cy="3835955"/>
            <a:chOff x="4537463" y="-144402"/>
            <a:chExt cx="9675204" cy="3194482"/>
          </a:xfrm>
        </p:grpSpPr>
        <p:sp>
          <p:nvSpPr>
            <p:cNvPr id="5" name="Cloud Callout 4"/>
            <p:cNvSpPr/>
            <p:nvPr/>
          </p:nvSpPr>
          <p:spPr>
            <a:xfrm>
              <a:off x="9007452" y="-144402"/>
              <a:ext cx="2302650" cy="914400"/>
            </a:xfrm>
            <a:prstGeom prst="cloudCallout">
              <a:avLst>
                <a:gd name="adj1" fmla="val -22423"/>
                <a:gd name="adj2" fmla="val 103048"/>
              </a:avLst>
            </a:prstGeom>
            <a:noFill/>
            <a:ln w="28575" cap="flat" cmpd="sng" algn="ctr">
              <a:solidFill>
                <a:srgbClr val="FFFF00"/>
              </a:solidFill>
              <a:prstDash val="solid"/>
            </a:ln>
            <a:effectLst>
              <a:glow rad="228600">
                <a:srgbClr val="F5C201">
                  <a:satMod val="175000"/>
                  <a:alpha val="40000"/>
                </a:srgbClr>
              </a:glow>
            </a:effectLst>
          </p:spPr>
          <p:txBody>
            <a:bodyPr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366252" y="-124290"/>
              <a:ext cx="2934661" cy="9075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00" b="1" i="0" u="none" strike="noStrike" kern="0" cap="none" spc="0" normalizeH="0" baseline="0" noProof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4537463" y="1287117"/>
              <a:ext cx="9675204" cy="1762963"/>
              <a:chOff x="-1723057" y="996055"/>
              <a:chExt cx="11985090" cy="1465661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-1723057" y="996055"/>
                <a:ext cx="11985090" cy="1392160"/>
                <a:chOff x="-1995767" y="1249000"/>
                <a:chExt cx="13183070" cy="2138123"/>
              </a:xfrm>
            </p:grpSpPr>
            <p:pic>
              <p:nvPicPr>
                <p:cNvPr id="10" name="Picture 3" descr="C:\Documents and Settings\Lab 47\My Documents\My Pictures\New Folder (2)\Teacher_4.gif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094872" y="1596043"/>
                  <a:ext cx="1074800" cy="1791080"/>
                </a:xfrm>
                <a:prstGeom prst="rect">
                  <a:avLst/>
                </a:prstGeom>
                <a:noFill/>
              </p:spPr>
            </p:pic>
            <p:pic>
              <p:nvPicPr>
                <p:cNvPr id="11" name="Picture 2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5410" y="1249000"/>
                  <a:ext cx="6231893" cy="1989517"/>
                </a:xfrm>
                <a:prstGeom prst="rect">
                  <a:avLst/>
                </a:prstGeom>
                <a:ln>
                  <a:noFill/>
                </a:ln>
                <a:effectLst>
                  <a:softEdge rad="112500"/>
                </a:effectLst>
                <a:scene3d>
                  <a:camera prst="perspectiveHeroicExtremeLeftFacing"/>
                  <a:lightRig rig="threePt" dir="t"/>
                </a:scene3d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2" name="Picture 3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995767" y="1347732"/>
                  <a:ext cx="5441352" cy="2006412"/>
                </a:xfrm>
                <a:prstGeom prst="rect">
                  <a:avLst/>
                </a:prstGeom>
                <a:ln>
                  <a:noFill/>
                </a:ln>
                <a:effectLst>
                  <a:softEdge rad="112500"/>
                </a:effectLst>
                <a:scene3d>
                  <a:camera prst="isometricOffAxis1Right"/>
                  <a:lightRig rig="threePt" dir="t"/>
                </a:scene3d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cxnSp>
            <p:nvCxnSpPr>
              <p:cNvPr id="9" name="Straight Connector 8"/>
              <p:cNvCxnSpPr/>
              <p:nvPr/>
            </p:nvCxnSpPr>
            <p:spPr>
              <a:xfrm>
                <a:off x="2390056" y="2452635"/>
                <a:ext cx="3411827" cy="9081"/>
              </a:xfrm>
              <a:prstGeom prst="line">
                <a:avLst/>
              </a:prstGeom>
              <a:noFill/>
              <a:ln w="41275" cap="flat" cmpd="sng" algn="ctr">
                <a:solidFill>
                  <a:srgbClr val="F5C201"/>
                </a:solidFill>
                <a:prstDash val="solid"/>
              </a:ln>
              <a:effectLst>
                <a:outerShdw blurRad="39999" dist="23000" algn="bl" rotWithShape="0">
                  <a:srgbClr val="000000">
                    <a:alpha val="40000"/>
                  </a:srgbClr>
                </a:outerShdw>
              </a:effectLst>
            </p:spPr>
          </p:cxnSp>
        </p:grpSp>
      </p:grpSp>
      <p:sp>
        <p:nvSpPr>
          <p:cNvPr id="3" name="Rectangle 2"/>
          <p:cNvSpPr/>
          <p:nvPr/>
        </p:nvSpPr>
        <p:spPr>
          <a:xfrm>
            <a:off x="1048867" y="1198760"/>
            <a:ext cx="66255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lvl="0" indent="-571500" algn="ctr">
              <a:buFont typeface="Wingdings" panose="05000000000000000000" pitchFamily="2" charset="2"/>
              <a:buChar char="Ø"/>
            </a:pPr>
            <a:r>
              <a:rPr lang="en-US" sz="36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 </a:t>
            </a:r>
            <a:r>
              <a:rPr lang="en-US" sz="36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টেকনোলজির</a:t>
            </a:r>
            <a:r>
              <a:rPr lang="en-US" sz="36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 গুলো </a:t>
            </a:r>
            <a:r>
              <a:rPr lang="bn-IN" sz="3600" b="1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 ।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503854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86389" y="607498"/>
            <a:ext cx="4584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32127" y="1315384"/>
            <a:ext cx="585580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ন্যানোটেকনোলজি</a:t>
            </a:r>
            <a:r>
              <a:rPr lang="bn-IN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 </a:t>
            </a:r>
            <a:r>
              <a:rPr lang="bn-IN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  <a:p>
            <a:r>
              <a:rPr lang="bn-IN" sz="3200" dirty="0" smtClean="0">
                <a:latin typeface="NikoshBAN" pitchFamily="2" charset="0"/>
                <a:ea typeface="Calibri" pitchFamily="34" charset="0"/>
                <a:cs typeface="NikoshBAN" pitchFamily="2" charset="0"/>
              </a:rPr>
              <a:t>২। </a:t>
            </a:r>
            <a:r>
              <a:rPr lang="en-US" sz="3200" dirty="0" smtClean="0">
                <a:latin typeface="NikoshBAN" pitchFamily="2" charset="0"/>
                <a:ea typeface="Calibri" pitchFamily="34" charset="0"/>
                <a:cs typeface="NikoshBAN" pitchFamily="2" charset="0"/>
              </a:rPr>
              <a:t>ন্যানোটেকনোলজির </a:t>
            </a:r>
            <a:r>
              <a:rPr lang="en-US" sz="3200" dirty="0" err="1">
                <a:latin typeface="NikoshBAN" pitchFamily="2" charset="0"/>
                <a:ea typeface="Calibri" pitchFamily="34" charset="0"/>
                <a:cs typeface="NikoshBAN" pitchFamily="2" charset="0"/>
              </a:rPr>
              <a:t>অসুবিধা</a:t>
            </a:r>
            <a:r>
              <a:rPr lang="en-US" sz="3200" dirty="0"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bn-IN" sz="3200" dirty="0" smtClean="0">
                <a:latin typeface="NikoshBAN" pitchFamily="2" charset="0"/>
                <a:ea typeface="Calibri" pitchFamily="34" charset="0"/>
                <a:cs typeface="NikoshBAN" pitchFamily="2" charset="0"/>
              </a:rPr>
              <a:t>লিখ ?</a:t>
            </a:r>
            <a:endParaRPr lang="bn-BD" sz="3200" dirty="0">
              <a:latin typeface="NikoshBAN" pitchFamily="2" charset="0"/>
              <a:ea typeface="Calibri" pitchFamily="34" charset="0"/>
              <a:cs typeface="NikoshBAN" pitchFamily="2" charset="0"/>
            </a:endParaRPr>
          </a:p>
          <a:p>
            <a:endParaRPr lang="bn-IN" sz="3200" dirty="0" smtClean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32127" y="2315657"/>
            <a:ext cx="828111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কাকে ন্যানো প্রযুক্তির জনক বলা হয় ।</a:t>
            </a:r>
          </a:p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ক) জোহান্স মেন্ডেস           খ) লুই পাস্তর </a:t>
            </a:r>
          </a:p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গ) রিচার্ড ফাইনম্যান          ঘ) মার্শাল ম্যাকলুয়ান</a:t>
            </a:r>
          </a:p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৪। আণবিক পর্যায়ে পদার্থকে পরিবর্তন ও নিয়ন্ত্রণ করার বিদ্যাকে          বলা হয়-</a:t>
            </a:r>
          </a:p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ক) জেনেটিক ইঞ্জিনিয়ারিং   খ) নিউক্লিয়ার ইঞ্জিনিয়ারিং</a:t>
            </a:r>
          </a:p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গ) বায়োইনফরমেট্রিক        ঘ) ন্যানোটেকনোলজি 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04608" y="3084434"/>
            <a:ext cx="1729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সমাধান- গ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83923" y="4997004"/>
            <a:ext cx="1858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সমাধান- ঘ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2462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68297" y="679588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bn-IN" sz="4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40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57589" y="1264363"/>
            <a:ext cx="88735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bn-IN" sz="3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ডিজিটাল বিনির্মানে ন্যানোটেকনোলজি</a:t>
            </a:r>
            <a:r>
              <a:rPr kumimoji="0" lang="bn-IN" sz="36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আমাদের কী </a:t>
            </a:r>
            <a:r>
              <a:rPr lang="bn-IN" sz="3600" b="1" kern="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 সু</a:t>
            </a:r>
            <a:r>
              <a:rPr kumimoji="0" lang="bn-IN" sz="36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ফল </a:t>
            </a:r>
            <a:r>
              <a:rPr kumimoji="0" lang="bn-IN" sz="36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বয়ে আনছে লিখে আনবে। </a:t>
            </a:r>
            <a:r>
              <a:rPr kumimoji="0" lang="bn-IN" sz="3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kumimoji="0" lang="en-US" sz="36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4" name="Picture 3" descr="http://nswawards.architecture.com.au/wp-content/gallery/2013-residential-architecture-new-house-entries/2013029293_0_maccormicksimonianarchitectsmaccormickassociatesarchitects_bantrybayhouse_huwlambert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070" y="2441078"/>
            <a:ext cx="9195515" cy="3626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329815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28433" y="643944"/>
            <a:ext cx="48939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435" y="1519255"/>
            <a:ext cx="9272788" cy="42891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8744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941</TotalTime>
  <Words>335</Words>
  <Application>Microsoft Office PowerPoint</Application>
  <PresentationFormat>Widescreen</PresentationFormat>
  <Paragraphs>68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6" baseType="lpstr">
      <vt:lpstr>Arial</vt:lpstr>
      <vt:lpstr>Calibri</vt:lpstr>
      <vt:lpstr>Cambria Math</vt:lpstr>
      <vt:lpstr>Garamond</vt:lpstr>
      <vt:lpstr>Modern No. 20</vt:lpstr>
      <vt:lpstr>Nikosh</vt:lpstr>
      <vt:lpstr>NikoshBAN</vt:lpstr>
      <vt:lpstr>SolaimanLipi</vt:lpstr>
      <vt:lpstr>SutonnyMJ</vt:lpstr>
      <vt:lpstr>Times New Roman</vt:lpstr>
      <vt:lpstr>Wingdings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96</cp:revision>
  <dcterms:created xsi:type="dcterms:W3CDTF">2019-09-15T04:45:45Z</dcterms:created>
  <dcterms:modified xsi:type="dcterms:W3CDTF">2019-10-20T11:16:20Z</dcterms:modified>
</cp:coreProperties>
</file>