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57" r:id="rId2"/>
    <p:sldId id="259" r:id="rId3"/>
    <p:sldId id="260" r:id="rId4"/>
    <p:sldId id="262" r:id="rId5"/>
    <p:sldId id="272" r:id="rId6"/>
    <p:sldId id="281" r:id="rId7"/>
    <p:sldId id="265" r:id="rId8"/>
    <p:sldId id="282" r:id="rId9"/>
    <p:sldId id="266" r:id="rId10"/>
    <p:sldId id="280" r:id="rId11"/>
    <p:sldId id="273" r:id="rId12"/>
    <p:sldId id="283" r:id="rId13"/>
    <p:sldId id="284" r:id="rId14"/>
    <p:sldId id="286" r:id="rId15"/>
    <p:sldId id="285" r:id="rId16"/>
    <p:sldId id="274" r:id="rId17"/>
    <p:sldId id="277" r:id="rId18"/>
    <p:sldId id="27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5B58"/>
    <a:srgbClr val="371C84"/>
    <a:srgbClr val="EEF5F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1415" autoAdjust="0"/>
    <p:restoredTop sz="94359" autoAdjust="0"/>
  </p:normalViewPr>
  <p:slideViewPr>
    <p:cSldViewPr>
      <p:cViewPr>
        <p:scale>
          <a:sx n="50" d="100"/>
          <a:sy n="50" d="100"/>
        </p:scale>
        <p:origin x="-1722" y="-4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18"/>
    </p:cViewPr>
  </p:sorterViewPr>
  <p:notesViewPr>
    <p:cSldViewPr>
      <p:cViewPr varScale="1">
        <p:scale>
          <a:sx n="38" d="100"/>
          <a:sy n="38" d="100"/>
        </p:scale>
        <p:origin x="-2214" y="-10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66A15B-905C-437F-ABCC-E03D88155F77}" type="datetimeFigureOut">
              <a:rPr lang="en-US" smtClean="0"/>
              <a:pPr/>
              <a:t>20-Sep-19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691350-E1D1-4A8C-95EC-A87F51BF3B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5980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91350-E1D1-4A8C-95EC-A87F51BF3BF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35671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dirty="0" smtClean="0"/>
              <a:t>১৪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91350-E1D1-4A8C-95EC-A87F51BF3BF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91350-E1D1-4A8C-95EC-A87F51BF3BF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91350-E1D1-4A8C-95EC-A87F51BF3BF9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91350-E1D1-4A8C-95EC-A87F51BF3BF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91350-E1D1-4A8C-95EC-A87F51BF3BF9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91350-E1D1-4A8C-95EC-A87F51BF3BF9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91350-E1D1-4A8C-95EC-A87F51BF3BF9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20-Sep-19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20-Sep-19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/>
          <p:cNvSpPr txBox="1">
            <a:spLocks/>
          </p:cNvSpPr>
          <p:nvPr/>
        </p:nvSpPr>
        <p:spPr>
          <a:xfrm>
            <a:off x="1143000" y="762000"/>
            <a:ext cx="7296150" cy="1314450"/>
          </a:xfrm>
          <a:prstGeom prst="rect">
            <a:avLst/>
          </a:prstGeom>
          <a:noFill/>
          <a:ln cap="flat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শুভেচ্ছা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pic>
        <p:nvPicPr>
          <p:cNvPr id="11" name="Picture 10" descr="Eva.K..12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2286000"/>
            <a:ext cx="3976688" cy="2147888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ded Corner 1"/>
          <p:cNvSpPr/>
          <p:nvPr/>
        </p:nvSpPr>
        <p:spPr>
          <a:xfrm>
            <a:off x="3962400" y="609600"/>
            <a:ext cx="1219200" cy="6019800"/>
          </a:xfrm>
          <a:prstGeom prst="foldedCorner">
            <a:avLst/>
          </a:prstGeom>
          <a:noFill/>
          <a:ln w="19050">
            <a:solidFill>
              <a:schemeClr val="bg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endParaRPr lang="en-US" sz="88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8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রি</a:t>
            </a:r>
            <a:endParaRPr lang="en-US" sz="88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8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</a:t>
            </a:r>
          </a:p>
          <a:p>
            <a:pPr algn="ctr"/>
            <a:r>
              <a:rPr lang="bn-BD" sz="8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তি</a:t>
            </a:r>
            <a:endParaRPr lang="en-US" sz="88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4" name="Group 11"/>
          <p:cNvGrpSpPr/>
          <p:nvPr/>
        </p:nvGrpSpPr>
        <p:grpSpPr>
          <a:xfrm>
            <a:off x="5486400" y="304800"/>
            <a:ext cx="3519916" cy="6553200"/>
            <a:chOff x="7104525" y="-29571"/>
            <a:chExt cx="4899547" cy="6553200"/>
          </a:xfrm>
          <a:solidFill>
            <a:schemeClr val="accent1">
              <a:lumMod val="75000"/>
            </a:schemeClr>
          </a:solidFill>
        </p:grpSpPr>
        <p:sp>
          <p:nvSpPr>
            <p:cNvPr id="5" name="Flowchart: Alternate Process 4"/>
            <p:cNvSpPr/>
            <p:nvPr/>
          </p:nvSpPr>
          <p:spPr>
            <a:xfrm>
              <a:off x="7104525" y="914399"/>
              <a:ext cx="4899547" cy="5609230"/>
            </a:xfrm>
            <a:prstGeom prst="flowChartAlternateProcess">
              <a:avLst/>
            </a:prstGeom>
            <a:grpFill/>
            <a:ln w="34925">
              <a:noFill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cene3d>
              <a:camera prst="perspectiveFront" fov="2700000">
                <a:rot lat="0" lon="0" rev="0"/>
              </a:camera>
              <a:lightRig rig="soft" dir="t">
                <a:rot lat="0" lon="0" rev="0"/>
              </a:lightRig>
            </a:scene3d>
            <a:sp3d prstMaterial="translucentPowder">
              <a:bevelT w="2032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lang="bn-BD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বিষয়ঃ</a:t>
              </a:r>
              <a:r>
                <a:rPr lang="en-US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আইসিটি</a:t>
              </a:r>
              <a:r>
                <a:rPr lang="bn-BD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endPara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lang="bn-BD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অধ্যায়ঃ  ২য় </a:t>
              </a:r>
            </a:p>
            <a:p>
              <a:r>
                <a:rPr lang="bn-BD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(কম্পিউটার নেটওয়ার্ক)  </a:t>
              </a:r>
            </a:p>
            <a:p>
              <a:r>
                <a:rPr lang="bn-BD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শ্রেণিঃ </a:t>
              </a:r>
              <a:r>
                <a:rPr lang="en-US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৮ম</a:t>
              </a:r>
              <a:endPara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lang="bn-BD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উপস্থিতঃ </a:t>
              </a:r>
              <a:r>
                <a:rPr lang="en-US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৪০</a:t>
              </a:r>
              <a:r>
                <a:rPr lang="bn-BD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জন</a:t>
              </a:r>
            </a:p>
            <a:p>
              <a:r>
                <a:rPr lang="en-US" sz="36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ঘন্টাঃ</a:t>
              </a:r>
              <a:r>
                <a:rPr lang="en-US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৩য়</a:t>
              </a:r>
              <a:r>
                <a:rPr lang="bn-BD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(৫০ মিঃ)</a:t>
              </a:r>
              <a:endParaRPr lang="bn-BD" sz="36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lang="bn-BD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তাং- ২২/০১/</a:t>
              </a:r>
              <a:r>
                <a:rPr lang="en-US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২০</a:t>
              </a:r>
              <a:r>
                <a:rPr lang="bn-BD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১</a:t>
              </a:r>
              <a:r>
                <a:rPr lang="en-US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৯</a:t>
              </a:r>
              <a:endPara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820473" y="-29571"/>
              <a:ext cx="3601331" cy="762000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bliqueTopLeft"/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400" dirty="0" smtClean="0">
                  <a:latin typeface="NikoshBAN" pitchFamily="2" charset="0"/>
                  <a:cs typeface="NikoshBAN" pitchFamily="2" charset="0"/>
                </a:rPr>
                <a:t>পাঠ পরিচিতি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6" name="Group 10"/>
          <p:cNvGrpSpPr/>
          <p:nvPr/>
        </p:nvGrpSpPr>
        <p:grpSpPr>
          <a:xfrm>
            <a:off x="304800" y="304800"/>
            <a:ext cx="3447830" cy="6553200"/>
            <a:chOff x="-541422" y="46630"/>
            <a:chExt cx="4899548" cy="6553200"/>
          </a:xfrm>
          <a:solidFill>
            <a:schemeClr val="accent1">
              <a:lumMod val="75000"/>
            </a:schemeClr>
          </a:solidFill>
        </p:grpSpPr>
        <p:sp>
          <p:nvSpPr>
            <p:cNvPr id="3" name="Flowchart: Alternate Process 2"/>
            <p:cNvSpPr/>
            <p:nvPr/>
          </p:nvSpPr>
          <p:spPr>
            <a:xfrm>
              <a:off x="-541422" y="990600"/>
              <a:ext cx="4899548" cy="5609230"/>
            </a:xfrm>
            <a:prstGeom prst="flowChartAlternateProcess">
              <a:avLst/>
            </a:prstGeom>
            <a:grpFill/>
            <a:ln w="34925">
              <a:noFill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cene3d>
              <a:camera prst="isometricOffAxis1Left">
                <a:rot lat="0" lon="0" rev="0"/>
              </a:camera>
              <a:lightRig rig="soft" dir="t">
                <a:rot lat="0" lon="0" rev="0"/>
              </a:lightRig>
            </a:scene3d>
            <a:sp3d prstMaterial="translucentPowder">
              <a:bevelT w="2032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 sz="2800" dirty="0" smtClean="0">
                <a:latin typeface="NikoshBAN" pitchFamily="2" charset="0"/>
                <a:cs typeface="NikoshBAN" pitchFamily="2" charset="0"/>
              </a:endParaRPr>
            </a:p>
            <a:p>
              <a:endParaRPr lang="en-US" sz="3200" b="1" dirty="0" smtClean="0">
                <a:latin typeface="NikoshBAN" pitchFamily="2" charset="0"/>
                <a:cs typeface="NikoshBAN" pitchFamily="2" charset="0"/>
              </a:endParaRPr>
            </a:p>
            <a:p>
              <a:endParaRPr lang="en-US" sz="3200" b="1" dirty="0" smtClean="0">
                <a:latin typeface="NikoshBAN" pitchFamily="2" charset="0"/>
                <a:cs typeface="NikoshBAN" pitchFamily="2" charset="0"/>
              </a:endParaRPr>
            </a:p>
            <a:p>
              <a:r>
                <a:rPr lang="en-US" sz="36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খোকন</a:t>
              </a:r>
              <a:r>
                <a:rPr lang="en-US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কুমার</a:t>
              </a:r>
              <a:r>
                <a:rPr lang="en-US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ঘোষ</a:t>
              </a:r>
              <a:endPara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lang="en-US" sz="36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সিনিয়র</a:t>
              </a:r>
              <a:r>
                <a:rPr lang="en-US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শিক্ষক</a:t>
              </a:r>
              <a:endPara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lang="en-US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(</a:t>
              </a:r>
              <a:r>
                <a:rPr lang="en-US" sz="36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আইসিটি</a:t>
              </a:r>
              <a:r>
                <a:rPr lang="en-US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) </a:t>
              </a:r>
            </a:p>
            <a:p>
              <a:r>
                <a:rPr lang="en-US" sz="36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রামপাল</a:t>
              </a:r>
              <a:r>
                <a:rPr lang="en-US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পাইলট</a:t>
              </a:r>
              <a:r>
                <a:rPr lang="en-US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মাধ্যমিক</a:t>
              </a:r>
              <a:r>
                <a:rPr lang="en-US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বালিকা</a:t>
              </a:r>
              <a:r>
                <a:rPr lang="en-US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বিদ্যালয়</a:t>
              </a:r>
              <a:endPara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-541422" y="46630"/>
              <a:ext cx="4288055" cy="762000"/>
            </a:xfrm>
            <a:prstGeom prst="rect">
              <a:avLst/>
            </a:prstGeom>
            <a:grpFill/>
            <a:ln w="34925"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bliqueTopLeft"/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400" dirty="0" smtClean="0">
                  <a:latin typeface="NikoshBAN" pitchFamily="2" charset="0"/>
                  <a:cs typeface="NikoshBAN" pitchFamily="2" charset="0"/>
                </a:rPr>
                <a:t>শিক্ষক পরিচিতি 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10" name="Picture 9" descr="KHOKAN  SIR 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1447800"/>
            <a:ext cx="1463793" cy="16462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16996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wi-mortgage-calculat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399" y="457200"/>
            <a:ext cx="8172201" cy="4419600"/>
          </a:xfrm>
          <a:prstGeom prst="rect">
            <a:avLst/>
          </a:prstGeom>
        </p:spPr>
      </p:pic>
      <p:sp>
        <p:nvSpPr>
          <p:cNvPr id="5" name="Snip and Round Single Corner Rectangle 4"/>
          <p:cNvSpPr/>
          <p:nvPr/>
        </p:nvSpPr>
        <p:spPr>
          <a:xfrm>
            <a:off x="381000" y="5029200"/>
            <a:ext cx="8153400" cy="1524000"/>
          </a:xfrm>
          <a:prstGeom prst="snipRoundRect">
            <a:avLst/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প্রশ্নঃ স্কাইপ, ফেসবুক, টুইটার এগুলো মূলতঃ কী?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প্রশ্নঃ মূলতঃ তারা কী ব্যবহার করছে? 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304800" y="1219200"/>
            <a:ext cx="8458200" cy="3657600"/>
          </a:xfrm>
          <a:prstGeom prst="horizontalScroll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  <a:ln/>
          <a:effectLst>
            <a:innerShdw blurRad="114300">
              <a:prstClr val="black"/>
            </a:inn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নেটওয়ার্কের ব্যবহার </a:t>
            </a:r>
            <a:endParaRPr lang="en-US" sz="6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305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1295400" y="990600"/>
            <a:ext cx="6438900" cy="5334000"/>
          </a:xfrm>
          <a:prstGeom prst="round2DiagRect">
            <a:avLst/>
          </a:prstGeom>
          <a:gradFill flip="none"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4000" b="1" i="1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BD" sz="4000" b="1" i="1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BD" sz="4000" b="1" i="1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BD" sz="4000" b="1" i="1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4000" b="1" i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 </a:t>
            </a:r>
            <a:r>
              <a:rPr lang="bn-BD" sz="4000" b="1" i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 ন ফ </a:t>
            </a:r>
            <a:r>
              <a:rPr lang="bn-BD" sz="4000" b="1" i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 </a:t>
            </a:r>
          </a:p>
          <a:p>
            <a:pPr algn="ctr"/>
            <a:endParaRPr lang="bn-BD" sz="4000" b="1" i="1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শেষে আমরাঃ </a:t>
            </a:r>
          </a:p>
          <a:p>
            <a:pPr>
              <a:buFont typeface="Wingdings" pitchFamily="2" charset="2"/>
              <a:buChar char="ü"/>
            </a:pPr>
            <a:r>
              <a:rPr lang="bn-BD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নেটওয়ার্কের প্রয়োজনীয়তা বর্ণনা করতে পারব।   </a:t>
            </a:r>
          </a:p>
          <a:p>
            <a:pPr>
              <a:buFont typeface="Wingdings" pitchFamily="2" charset="2"/>
              <a:buChar char="ü"/>
            </a:pPr>
            <a:r>
              <a:rPr lang="bn-BD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 ব্যবহার করে কিভাবে  সেবা পাওয়া যায় তার বর্ণনা করতে পারব। </a:t>
            </a:r>
            <a:endParaRPr lang="en-US" sz="3600" dirty="0" smtClean="0"/>
          </a:p>
          <a:p>
            <a:endParaRPr lang="en-US" sz="4800" dirty="0" smtClean="0">
              <a:latin typeface="NikoshNAN"/>
            </a:endParaRPr>
          </a:p>
          <a:p>
            <a:endParaRPr lang="en-US" sz="4800" dirty="0" smtClean="0"/>
          </a:p>
          <a:p>
            <a:endParaRPr lang="bn-BD" sz="4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241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0320543_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219200"/>
            <a:ext cx="2667000" cy="4648200"/>
          </a:xfrm>
          <a:prstGeom prst="rect">
            <a:avLst/>
          </a:prstGeom>
        </p:spPr>
      </p:pic>
      <p:pic>
        <p:nvPicPr>
          <p:cNvPr id="3" name="Picture 2" descr="0320543_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800" y="1219200"/>
            <a:ext cx="5867400" cy="4648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61841315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exce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762000"/>
            <a:ext cx="4114800" cy="56388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2" descr="exce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762000"/>
            <a:ext cx="4114800" cy="5638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3602412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0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914400" y="914400"/>
            <a:ext cx="7391400" cy="513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কাজঃ</a:t>
            </a:r>
            <a:endParaRPr lang="en-US" sz="4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BAN" pitchFamily="2" charset="0"/>
              <a:ea typeface="Calibri" pitchFamily="34" charset="0"/>
              <a:cs typeface="NikoshBAN" pitchFamily="2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NikoshBAN" pitchFamily="2" charset="0"/>
                <a:ea typeface="Calibri" pitchFamily="34" charset="0"/>
                <a:cs typeface="NikoshBAN" pitchFamily="2" charset="0"/>
              </a:rPr>
              <a:t>১</a:t>
            </a:r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। 	কখন থেকে মানুষ সামাজিকভাবে 	থাকতে শিখেছে</a:t>
            </a:r>
            <a:r>
              <a:rPr kumimoji="0" lang="bn-BD" sz="40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NikoshBAN" pitchFamily="2" charset="0"/>
                <a:ea typeface="Calibri" pitchFamily="34" charset="0"/>
                <a:cs typeface="NikoshBAN" pitchFamily="2" charset="0"/>
              </a:rPr>
              <a:t>?  </a:t>
            </a:r>
            <a:endParaRPr kumimoji="0" lang="bn-BD" sz="4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NikoshBAN" pitchFamily="2" charset="0"/>
              <a:ea typeface="Calibri" pitchFamily="34" charset="0"/>
              <a:cs typeface="NikoshBAN" pitchFamily="2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BD" sz="4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NikoshBAN" pitchFamily="2" charset="0"/>
                <a:ea typeface="Calibri" pitchFamily="34" charset="0"/>
                <a:cs typeface="NikoshBAN" pitchFamily="2" charset="0"/>
              </a:rPr>
              <a:t>২।	নেটওয়ের্কের</a:t>
            </a:r>
            <a:r>
              <a:rPr kumimoji="0" lang="bn-BD" sz="40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NikoshBAN" pitchFamily="2" charset="0"/>
                <a:ea typeface="Calibri" pitchFamily="34" charset="0"/>
                <a:cs typeface="NikoshBAN" pitchFamily="2" charset="0"/>
              </a:rPr>
              <a:t> সবচেয়ে বড় ব্যবহার কী? 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BD" sz="4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NikoshBAN" pitchFamily="2" charset="0"/>
                <a:ea typeface="Calibri" pitchFamily="34" charset="0"/>
                <a:cs typeface="NikoshBAN" pitchFamily="2" charset="0"/>
              </a:rPr>
              <a:t>৩। 	কত</a:t>
            </a:r>
            <a:r>
              <a:rPr kumimoji="0" lang="bn-BD" sz="40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NikoshBAN" pitchFamily="2" charset="0"/>
                <a:ea typeface="Calibri" pitchFamily="34" charset="0"/>
                <a:cs typeface="NikoshBAN" pitchFamily="2" charset="0"/>
              </a:rPr>
              <a:t> দ্রুত তথ্য ছড়িয়ে দেওয়া স্মভব? 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bn-BD" sz="4000" baseline="0" dirty="0" smtClean="0">
                <a:solidFill>
                  <a:schemeClr val="bg1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৪।</a:t>
            </a:r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	কার জন্য আলাদাভাবে তথ্য সংরক্ষণ  	করা হয়? </a:t>
            </a:r>
            <a:endParaRPr kumimoji="0" lang="bn-BD" sz="4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NikoshBAN" pitchFamily="2" charset="0"/>
              <a:ea typeface="Calibri" pitchFamily="34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7432832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xworkbook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914400"/>
            <a:ext cx="4267200" cy="5257800"/>
          </a:xfrm>
          <a:prstGeom prst="rect">
            <a:avLst/>
          </a:prstGeom>
        </p:spPr>
      </p:pic>
      <p:pic>
        <p:nvPicPr>
          <p:cNvPr id="3" name="Picture 2" descr="exworkbook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914400"/>
            <a:ext cx="4342970" cy="5257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3414186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x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269" y="609600"/>
            <a:ext cx="3898862" cy="5791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</p:pic>
      <p:pic>
        <p:nvPicPr>
          <p:cNvPr id="4" name="Picture 3" descr="ex1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609600"/>
            <a:ext cx="4038600" cy="5791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9985355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143000" y="1143000"/>
            <a:ext cx="7391400" cy="513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জোড়ায়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কাজঃ</a:t>
            </a:r>
            <a:r>
              <a:rPr lang="en-US" sz="4000" dirty="0" smtClean="0">
                <a:latin typeface="NikoshBAN" pitchFamily="2" charset="0"/>
                <a:ea typeface="Calibri" pitchFamily="34" charset="0"/>
                <a:cs typeface="NikoshBAN" pitchFamily="2" charset="0"/>
              </a:rPr>
              <a:t>  </a:t>
            </a:r>
            <a:endParaRPr lang="bn-BD" sz="4000" dirty="0" smtClean="0">
              <a:solidFill>
                <a:schemeClr val="bg1"/>
              </a:solidFill>
              <a:latin typeface="NikoshBAN" pitchFamily="2" charset="0"/>
              <a:ea typeface="Calibri" pitchFamily="34" charset="0"/>
              <a:cs typeface="NikoshBAN" pitchFamily="2" charset="0"/>
            </a:endParaRPr>
          </a:p>
          <a:p>
            <a:pPr marL="0" marR="0" lvl="0" indent="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১। আগে ও বর্তমানে কিভাবে তথ্য সংরক্ষিত 	হচ্ছে?  </a:t>
            </a:r>
            <a:endParaRPr kumimoji="0" lang="bn-BD" sz="4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NikoshBAN" pitchFamily="2" charset="0"/>
              <a:ea typeface="Calibri" pitchFamily="34" charset="0"/>
              <a:cs typeface="NikoshBAN" pitchFamily="2" charset="0"/>
            </a:endParaRP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২</a:t>
            </a:r>
            <a:r>
              <a:rPr kumimoji="0" lang="bn-BD" sz="4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NikoshBAN" pitchFamily="2" charset="0"/>
                <a:ea typeface="Calibri" pitchFamily="34" charset="0"/>
                <a:cs typeface="NikoshBAN" pitchFamily="2" charset="0"/>
              </a:rPr>
              <a:t>।	আঙ্গুলের</a:t>
            </a:r>
            <a:r>
              <a:rPr kumimoji="0" lang="bn-BD" sz="40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NikoshBAN" pitchFamily="2" charset="0"/>
                <a:ea typeface="Calibri" pitchFamily="34" charset="0"/>
                <a:cs typeface="NikoshBAN" pitchFamily="2" charset="0"/>
              </a:rPr>
              <a:t> ছাপ ও চোখের রেটিনা স্ক্যান 	করে কি বের করা সম্ভব?  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৩। বিনামূল্যে বা কম মূল্যে কিভাবে 	সফটওয়ার ব্যবহার করা যায়? 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bn-BD" sz="40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NikoshBAN" pitchFamily="2" charset="0"/>
                <a:ea typeface="Calibri" pitchFamily="34" charset="0"/>
                <a:cs typeface="NikoshBAN" pitchFamily="2" charset="0"/>
              </a:rPr>
              <a:t>৪। </a:t>
            </a:r>
            <a:r>
              <a:rPr kumimoji="0" lang="en-US" sz="4000" b="0" i="0" u="none" strike="noStrike" cap="none" normalizeH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NikoshBAN" pitchFamily="2" charset="0"/>
                <a:ea typeface="Calibri" pitchFamily="34" charset="0"/>
                <a:cs typeface="NikoshBAN" pitchFamily="2" charset="0"/>
              </a:rPr>
              <a:t>Dropbox</a:t>
            </a:r>
            <a:r>
              <a:rPr kumimoji="0" lang="en-US" sz="40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kumimoji="0" lang="bn-BD" sz="40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NikoshBAN" pitchFamily="2" charset="0"/>
                <a:ea typeface="Calibri" pitchFamily="34" charset="0"/>
                <a:cs typeface="NikoshBAN" pitchFamily="2" charset="0"/>
              </a:rPr>
              <a:t>কী? </a:t>
            </a:r>
          </a:p>
        </p:txBody>
      </p:sp>
    </p:spTree>
    <p:extLst>
      <p:ext uri="{BB962C8B-B14F-4D97-AF65-F5344CB8AC3E}">
        <p14:creationId xmlns="" xmlns:p14="http://schemas.microsoft.com/office/powerpoint/2010/main" val="3454974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0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0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0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0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" grpId="0" uiExpand="1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xcel-screen-gledg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505200"/>
            <a:ext cx="7391400" cy="3089222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5" name="Group 4"/>
          <p:cNvGrpSpPr/>
          <p:nvPr/>
        </p:nvGrpSpPr>
        <p:grpSpPr>
          <a:xfrm>
            <a:off x="762000" y="533400"/>
            <a:ext cx="7391401" cy="2895600"/>
            <a:chOff x="762000" y="533400"/>
            <a:chExt cx="7391401" cy="2895600"/>
          </a:xfrm>
        </p:grpSpPr>
        <p:pic>
          <p:nvPicPr>
            <p:cNvPr id="2" name="Picture 1" descr="excel-screen-gledger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2000" y="533400"/>
              <a:ext cx="7391401" cy="2895600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4" name="Rectangle 3"/>
            <p:cNvSpPr/>
            <p:nvPr/>
          </p:nvSpPr>
          <p:spPr>
            <a:xfrm>
              <a:off x="5334000" y="533400"/>
              <a:ext cx="2743200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Cloud Computing</a:t>
              </a:r>
              <a:endParaRPr lang="en-US" sz="20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nshot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609600"/>
            <a:ext cx="8001001" cy="57150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xcel-screen-gledg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57200"/>
            <a:ext cx="8229600" cy="59436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14400" y="1219200"/>
            <a:ext cx="73914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NikoshBAN" pitchFamily="2" charset="0"/>
                <a:ea typeface="Calibri" pitchFamily="34" charset="0"/>
                <a:cs typeface="NikoshBAN" pitchFamily="2" charset="0"/>
              </a:rPr>
              <a:t>দলীয়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kumimoji="0" lang="en-US" sz="4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NikoshBAN" pitchFamily="2" charset="0"/>
                <a:ea typeface="Calibri" pitchFamily="34" charset="0"/>
                <a:cs typeface="NikoshBAN" pitchFamily="2" charset="0"/>
              </a:rPr>
              <a:t>কাজঃ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endParaRPr kumimoji="0" lang="bn-BD" sz="4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NikoshBAN" pitchFamily="2" charset="0"/>
              <a:ea typeface="Calibri" pitchFamily="34" charset="0"/>
              <a:cs typeface="NikoshBAN" pitchFamily="2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n-BD" sz="4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NikoshBAN" pitchFamily="2" charset="0"/>
              <a:ea typeface="Calibri" pitchFamily="34" charset="0"/>
              <a:cs typeface="NikoshBAN" pitchFamily="2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NikoshBAN" pitchFamily="2" charset="0"/>
                <a:ea typeface="Calibri" pitchFamily="34" charset="0"/>
                <a:cs typeface="NikoshBAN" pitchFamily="2" charset="0"/>
              </a:rPr>
              <a:t>পোষ্টার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kumimoji="0" lang="en-US" sz="4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NikoshBAN" pitchFamily="2" charset="0"/>
                <a:ea typeface="Calibri" pitchFamily="34" charset="0"/>
                <a:cs typeface="NikoshBAN" pitchFamily="2" charset="0"/>
              </a:rPr>
              <a:t>পেপারে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NikoshBAN" pitchFamily="2" charset="0"/>
                <a:ea typeface="Calibri" pitchFamily="34" charset="0"/>
                <a:cs typeface="NikoshBAN" pitchFamily="2" charset="0"/>
              </a:rPr>
              <a:t>-	</a:t>
            </a:r>
            <a:endParaRPr kumimoji="0" lang="bn-BD" sz="4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NikoshBAN" pitchFamily="2" charset="0"/>
              <a:ea typeface="Calibri" pitchFamily="34" charset="0"/>
              <a:cs typeface="NikoshBAN" pitchFamily="2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n-BD" sz="4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NikoshBAN" pitchFamily="2" charset="0"/>
              <a:ea typeface="Calibri" pitchFamily="34" charset="0"/>
              <a:cs typeface="NikoshBAN" pitchFamily="2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NikoshBAN" pitchFamily="2" charset="0"/>
                <a:ea typeface="Calibri" pitchFamily="34" charset="0"/>
                <a:cs typeface="NikoshBAN" pitchFamily="2" charset="0"/>
              </a:rPr>
              <a:t>প্রশ্ন</a:t>
            </a:r>
            <a:r>
              <a:rPr kumimoji="0" lang="bn-BD" sz="4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NikoshBAN" pitchFamily="2" charset="0"/>
                <a:ea typeface="Calibri" pitchFamily="34" charset="0"/>
                <a:cs typeface="NikoshBAN" pitchFamily="2" charset="0"/>
              </a:rPr>
              <a:t>ঃ</a:t>
            </a:r>
            <a:r>
              <a:rPr kumimoji="0" lang="bn-BD" sz="40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NikoshBAN" pitchFamily="2" charset="0"/>
                <a:ea typeface="Calibri" pitchFamily="34" charset="0"/>
                <a:cs typeface="NikoshBAN" pitchFamily="2" charset="0"/>
              </a:rPr>
              <a:t> নেটওয়ার্কের ব্যবহার উল্লেখ কর।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96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/>
          <p:cNvSpPr/>
          <p:nvPr/>
        </p:nvSpPr>
        <p:spPr>
          <a:xfrm>
            <a:off x="304800" y="1219200"/>
            <a:ext cx="8534400" cy="4648200"/>
          </a:xfrm>
          <a:prstGeom prst="bevel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14313" indent="-214313">
              <a:buFont typeface="Wingdings" panose="05000000000000000000" pitchFamily="2" charset="2"/>
              <a:buChar char="q"/>
            </a:pPr>
            <a:endParaRPr lang="bn-BD" sz="3200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bn-BD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সাধারণভাবে ক্লাউড কম্পিউটিং কী? 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bn-BD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সাধারণভাবে তথ্যপ্রযুক্তির সেবা নেওয়ার জন্য কোন প্রতিষ্ঠানের কি ধরণের প্রস্তুতি থাকা প্রয়োজন?  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bn-BD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ক্লাউড কম্পিউটিং এ মূ্ল্য পরিশোধের বিষয়টি কেমন? 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bn-BD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ক্লাউড কম্পিউটিং এর ২টি উদাহরণ দাও। 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bn-BD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পৃথিবীতে নতুন সম্পদ কী?  </a:t>
            </a:r>
          </a:p>
          <a:p>
            <a:pPr marL="214313" indent="-214313"/>
            <a:endParaRPr lang="bn-BD" sz="3200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Down Arrow Callout 5"/>
          <p:cNvSpPr/>
          <p:nvPr/>
        </p:nvSpPr>
        <p:spPr>
          <a:xfrm>
            <a:off x="3200400" y="533400"/>
            <a:ext cx="2620370" cy="914400"/>
          </a:xfrm>
          <a:prstGeom prst="downArrowCallou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5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bn-BD" sz="3300" b="1" dirty="0">
                <a:solidFill>
                  <a:srgbClr val="FF0000"/>
                </a:solidFill>
              </a:rPr>
              <a:t> </a:t>
            </a:r>
            <a:endParaRPr lang="en-US" sz="135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48686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14400" y="609600"/>
            <a:ext cx="7429500" cy="4800600"/>
            <a:chOff x="762000" y="2052349"/>
            <a:chExt cx="6400800" cy="4231842"/>
          </a:xfrm>
        </p:grpSpPr>
        <p:sp>
          <p:nvSpPr>
            <p:cNvPr id="3" name="Bevel 2"/>
            <p:cNvSpPr/>
            <p:nvPr/>
          </p:nvSpPr>
          <p:spPr>
            <a:xfrm>
              <a:off x="762000" y="2401455"/>
              <a:ext cx="6400800" cy="3882736"/>
            </a:xfrm>
            <a:prstGeom prst="bevel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softEdge rad="635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marL="214313" indent="-214313">
                <a:buFont typeface="Wingdings" panose="05000000000000000000" pitchFamily="2" charset="2"/>
                <a:buChar char="q"/>
              </a:pPr>
              <a:r>
                <a:rPr lang="bn-BD" sz="4000" b="1" dirty="0" smtClean="0">
                  <a:ln w="11430"/>
                  <a:solidFill>
                    <a:schemeClr val="bg1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‘তথ্য যে যত দক্ষতার সাথে ব্যবহার করতে পারবে, এ নতুন পৃথিবীতে সে-ই হবে তত শক্তিশালী’ বিশ্লেষণ করে মতামত দাও। </a:t>
              </a:r>
              <a:endParaRPr lang="bn-BD" sz="40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" name="Down Arrow Callout 5"/>
            <p:cNvSpPr/>
            <p:nvPr/>
          </p:nvSpPr>
          <p:spPr>
            <a:xfrm>
              <a:off x="2534529" y="2052349"/>
              <a:ext cx="2620370" cy="762000"/>
            </a:xfrm>
            <a:prstGeom prst="downArrowCallou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5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বাড়ির কাজ</a:t>
              </a:r>
              <a:r>
                <a:rPr lang="bn-BD" sz="33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135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42377580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00200" y="3886200"/>
            <a:ext cx="5867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 err="1" smtClean="0"/>
              <a:t>ধন্যবাদ</a:t>
            </a:r>
            <a:endParaRPr lang="en-US" sz="11500" dirty="0"/>
          </a:p>
        </p:txBody>
      </p:sp>
      <p:pic>
        <p:nvPicPr>
          <p:cNvPr id="4" name="Picture 3" descr="love_(59)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914400"/>
            <a:ext cx="3048000" cy="304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5527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2514</TotalTime>
  <Words>195</Words>
  <Application>Microsoft Office PowerPoint</Application>
  <PresentationFormat>On-screen Show (4:3)</PresentationFormat>
  <Paragraphs>72</Paragraphs>
  <Slides>18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LABNNO</dc:creator>
  <cp:lastModifiedBy>ICT_LAB</cp:lastModifiedBy>
  <cp:revision>595</cp:revision>
  <dcterms:created xsi:type="dcterms:W3CDTF">2006-08-16T00:00:00Z</dcterms:created>
  <dcterms:modified xsi:type="dcterms:W3CDTF">2019-09-20T17:29:46Z</dcterms:modified>
</cp:coreProperties>
</file>