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media/image14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7" r:id="rId4"/>
    <p:sldId id="258" r:id="rId5"/>
    <p:sldId id="277" r:id="rId6"/>
    <p:sldId id="284" r:id="rId7"/>
    <p:sldId id="267" r:id="rId8"/>
    <p:sldId id="280" r:id="rId9"/>
    <p:sldId id="262" r:id="rId10"/>
    <p:sldId id="274" r:id="rId11"/>
    <p:sldId id="283" r:id="rId12"/>
    <p:sldId id="282" r:id="rId13"/>
    <p:sldId id="259" r:id="rId14"/>
    <p:sldId id="266" r:id="rId15"/>
    <p:sldId id="285" r:id="rId16"/>
    <p:sldId id="260" r:id="rId17"/>
    <p:sldId id="281" r:id="rId18"/>
    <p:sldId id="270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EC60"/>
    <a:srgbClr val="0033CC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50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67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947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F9ECD5-FF56-4B1F-919F-EF43244381F1}" type="slidenum">
              <a:rPr lang="en-US" smtClean="0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551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DF9839-1BEE-4E76-9680-8C85FD6873E9}" type="slidenum">
              <a:rPr lang="en-US" smtClean="0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521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ED0A34-F184-45A2-A5A5-B9D068EF4CAD}" type="slidenum">
              <a:rPr lang="en-US" smtClean="0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701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C54CF9-9D0E-4FA1-95A7-C8D02D7F1430}" type="slidenum">
              <a:rPr lang="en-US" smtClean="0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472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6A15D-8DEC-4498-983D-A20429E8E39F}" type="slidenum">
              <a:rPr lang="en-US" smtClean="0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874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B7686-79E2-43ED-9F55-05A15BA47F53}" type="slidenum">
              <a:rPr lang="en-US" smtClean="0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6376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4EB663-601D-4EA2-8103-C2BD5D4CF434}" type="slidenum">
              <a:rPr lang="en-US" smtClean="0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711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BDEC90-2CF2-4D28-9206-CC9CA8D6A4D2}" type="slidenum">
              <a:rPr lang="en-US" smtClean="0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81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143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65FFEC-4C72-4619-AD0E-B48C33EA32E2}" type="slidenum">
              <a:rPr lang="en-US" smtClean="0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0478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DA453B-D1C0-4091-8E76-DD42D47EAAFE}" type="slidenum">
              <a:rPr lang="en-US" smtClean="0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0453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A5FEE2-8670-4E64-98AD-6614F7C6C8A4}" type="slidenum">
              <a:rPr lang="en-US" smtClean="0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4162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A346F258-7F72-43B6-A8E6-C582E20E6126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0503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176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541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072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989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999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523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937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528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325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176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5929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7001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435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2104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499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A346F258-7F72-43B6-A8E6-C582E20E6126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768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A346F258-7F72-43B6-A8E6-C582E20E6126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98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02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69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40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363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745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885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6F258-7F72-43B6-A8E6-C582E20E6126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38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DFDCB7"/>
                </a:solidFill>
              </a:rPr>
              <a:pPr/>
              <a:t>10/13/2019</a:t>
            </a:fld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77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A346F258-7F72-43B6-A8E6-C582E20E6126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90BEE838-73A0-49E7-A4B3-83A42A90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83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2">
              <a:lumMod val="75000"/>
            </a:schemeClr>
          </a:fgClr>
          <a:bgClr>
            <a:schemeClr val="accent6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3596282" y="172794"/>
            <a:ext cx="5036024" cy="1705970"/>
          </a:xfrm>
          <a:prstGeom prst="horizontalScrol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/>
              <a:t>স্বাগতম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699" y="1878764"/>
            <a:ext cx="4310575" cy="4859661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accent2">
                <a:lumMod val="60000"/>
                <a:lumOff val="40000"/>
              </a:schemeClr>
            </a:bgClr>
          </a:pattFill>
        </p:spPr>
      </p:pic>
      <p:grpSp>
        <p:nvGrpSpPr>
          <p:cNvPr id="12" name="Group 11"/>
          <p:cNvGrpSpPr/>
          <p:nvPr/>
        </p:nvGrpSpPr>
        <p:grpSpPr>
          <a:xfrm>
            <a:off x="-21104" y="0"/>
            <a:ext cx="12227160" cy="6858001"/>
            <a:chOff x="-21104" y="0"/>
            <a:chExt cx="12227160" cy="6858001"/>
          </a:xfrm>
        </p:grpSpPr>
        <p:sp>
          <p:nvSpPr>
            <p:cNvPr id="5" name="Flowchart: Collate 4"/>
            <p:cNvSpPr/>
            <p:nvPr/>
          </p:nvSpPr>
          <p:spPr>
            <a:xfrm>
              <a:off x="0" y="1"/>
              <a:ext cx="239151" cy="6858000"/>
            </a:xfrm>
            <a:prstGeom prst="flowChartCollat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lowchart: Collate 5"/>
            <p:cNvSpPr/>
            <p:nvPr/>
          </p:nvSpPr>
          <p:spPr>
            <a:xfrm>
              <a:off x="11951671" y="0"/>
              <a:ext cx="239151" cy="6858000"/>
            </a:xfrm>
            <a:prstGeom prst="flowChartCollat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12-Point Star 6"/>
            <p:cNvSpPr/>
            <p:nvPr/>
          </p:nvSpPr>
          <p:spPr>
            <a:xfrm>
              <a:off x="-21104" y="3094892"/>
              <a:ext cx="260255" cy="506437"/>
            </a:xfrm>
            <a:prstGeom prst="star12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12-Point Star 10"/>
            <p:cNvSpPr/>
            <p:nvPr/>
          </p:nvSpPr>
          <p:spPr>
            <a:xfrm>
              <a:off x="11945801" y="3175779"/>
              <a:ext cx="260255" cy="506437"/>
            </a:xfrm>
            <a:prstGeom prst="star12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Explosion 1 1"/>
          <p:cNvSpPr/>
          <p:nvPr/>
        </p:nvSpPr>
        <p:spPr>
          <a:xfrm>
            <a:off x="670299" y="500491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xplosion 1 9"/>
          <p:cNvSpPr/>
          <p:nvPr/>
        </p:nvSpPr>
        <p:spPr>
          <a:xfrm>
            <a:off x="1512467" y="510624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xplosion 1 12"/>
          <p:cNvSpPr/>
          <p:nvPr/>
        </p:nvSpPr>
        <p:spPr>
          <a:xfrm>
            <a:off x="2361191" y="509036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xplosion 1 13"/>
          <p:cNvSpPr/>
          <p:nvPr/>
        </p:nvSpPr>
        <p:spPr>
          <a:xfrm>
            <a:off x="1072710" y="1621186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xplosion 1 14"/>
          <p:cNvSpPr/>
          <p:nvPr/>
        </p:nvSpPr>
        <p:spPr>
          <a:xfrm>
            <a:off x="1945351" y="1621186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xplosion 1 15"/>
          <p:cNvSpPr/>
          <p:nvPr/>
        </p:nvSpPr>
        <p:spPr>
          <a:xfrm>
            <a:off x="1538711" y="2579737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xplosion 1 16"/>
          <p:cNvSpPr/>
          <p:nvPr/>
        </p:nvSpPr>
        <p:spPr>
          <a:xfrm>
            <a:off x="640825" y="5902481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xplosion 1 17"/>
          <p:cNvSpPr/>
          <p:nvPr/>
        </p:nvSpPr>
        <p:spPr>
          <a:xfrm>
            <a:off x="1482993" y="5912614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xplosion 1 18"/>
          <p:cNvSpPr/>
          <p:nvPr/>
        </p:nvSpPr>
        <p:spPr>
          <a:xfrm>
            <a:off x="2331717" y="5911026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xplosion 1 25"/>
          <p:cNvSpPr/>
          <p:nvPr/>
        </p:nvSpPr>
        <p:spPr>
          <a:xfrm>
            <a:off x="1041301" y="4954063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Explosion 1 26"/>
          <p:cNvSpPr/>
          <p:nvPr/>
        </p:nvSpPr>
        <p:spPr>
          <a:xfrm>
            <a:off x="1913942" y="4954063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Explosion 1 27"/>
          <p:cNvSpPr/>
          <p:nvPr/>
        </p:nvSpPr>
        <p:spPr>
          <a:xfrm>
            <a:off x="1527576" y="4051016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xplosion 1 28"/>
          <p:cNvSpPr/>
          <p:nvPr/>
        </p:nvSpPr>
        <p:spPr>
          <a:xfrm>
            <a:off x="9350960" y="500491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xplosion 1 29"/>
          <p:cNvSpPr/>
          <p:nvPr/>
        </p:nvSpPr>
        <p:spPr>
          <a:xfrm>
            <a:off x="10193128" y="510624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Explosion 1 30"/>
          <p:cNvSpPr/>
          <p:nvPr/>
        </p:nvSpPr>
        <p:spPr>
          <a:xfrm>
            <a:off x="11041852" y="509036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Explosion 1 31"/>
          <p:cNvSpPr/>
          <p:nvPr/>
        </p:nvSpPr>
        <p:spPr>
          <a:xfrm>
            <a:off x="9753371" y="1621186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Explosion 1 32"/>
          <p:cNvSpPr/>
          <p:nvPr/>
        </p:nvSpPr>
        <p:spPr>
          <a:xfrm>
            <a:off x="10626012" y="1621186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Explosion 1 33"/>
          <p:cNvSpPr/>
          <p:nvPr/>
        </p:nvSpPr>
        <p:spPr>
          <a:xfrm>
            <a:off x="10219372" y="2579737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Explosion 1 34"/>
          <p:cNvSpPr/>
          <p:nvPr/>
        </p:nvSpPr>
        <p:spPr>
          <a:xfrm>
            <a:off x="9306377" y="5902481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Explosion 1 35"/>
          <p:cNvSpPr/>
          <p:nvPr/>
        </p:nvSpPr>
        <p:spPr>
          <a:xfrm>
            <a:off x="10148545" y="5912614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Explosion 1 36"/>
          <p:cNvSpPr/>
          <p:nvPr/>
        </p:nvSpPr>
        <p:spPr>
          <a:xfrm>
            <a:off x="10997269" y="5911026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Explosion 1 37"/>
          <p:cNvSpPr/>
          <p:nvPr/>
        </p:nvSpPr>
        <p:spPr>
          <a:xfrm>
            <a:off x="9706853" y="4954063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Explosion 1 38"/>
          <p:cNvSpPr/>
          <p:nvPr/>
        </p:nvSpPr>
        <p:spPr>
          <a:xfrm>
            <a:off x="10579494" y="4954063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Explosion 1 39"/>
          <p:cNvSpPr/>
          <p:nvPr/>
        </p:nvSpPr>
        <p:spPr>
          <a:xfrm>
            <a:off x="10193128" y="4051016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6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963" y="-6394"/>
            <a:ext cx="12247926" cy="6870787"/>
          </a:xfrm>
          <a:prstGeom prst="rect">
            <a:avLst/>
          </a:prstGeom>
          <a:solidFill>
            <a:srgbClr val="44EC60"/>
          </a:solidFill>
        </p:spPr>
      </p:pic>
      <p:sp>
        <p:nvSpPr>
          <p:cNvPr id="6" name="Oval 5"/>
          <p:cNvSpPr/>
          <p:nvPr/>
        </p:nvSpPr>
        <p:spPr>
          <a:xfrm>
            <a:off x="2532185" y="562708"/>
            <a:ext cx="4994030" cy="1477107"/>
          </a:xfrm>
          <a:prstGeom prst="ellipse">
            <a:avLst/>
          </a:prstGeom>
          <a:pattFill prst="dkDn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</a:rPr>
              <a:t>জোড়ায়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কাজ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7956" y="3010486"/>
            <a:ext cx="9931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১। </a:t>
            </a:r>
            <a:r>
              <a:rPr lang="en-US" sz="3200" dirty="0" err="1" smtClean="0"/>
              <a:t>একমুখী</a:t>
            </a:r>
            <a:r>
              <a:rPr lang="en-US" sz="3200" dirty="0" smtClean="0"/>
              <a:t> </a:t>
            </a:r>
            <a:r>
              <a:rPr lang="en-US" sz="3200" dirty="0" err="1" smtClean="0"/>
              <a:t>যোগাযোগ</a:t>
            </a:r>
            <a:r>
              <a:rPr lang="en-US" sz="3200" dirty="0" smtClean="0"/>
              <a:t> </a:t>
            </a:r>
            <a:r>
              <a:rPr lang="en-US" sz="3200" dirty="0" err="1" smtClean="0"/>
              <a:t>বলতে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কী</a:t>
            </a:r>
            <a:r>
              <a:rPr lang="en-US" sz="3200" dirty="0" smtClean="0"/>
              <a:t> </a:t>
            </a:r>
            <a:r>
              <a:rPr lang="en-US" sz="3200" dirty="0" err="1" smtClean="0"/>
              <a:t>বুঝ</a:t>
            </a:r>
            <a:r>
              <a:rPr lang="en-US" sz="3200" dirty="0" smtClean="0"/>
              <a:t>?     (</a:t>
            </a:r>
            <a:r>
              <a:rPr lang="en-US" sz="3200" dirty="0" err="1" smtClean="0"/>
              <a:t>ছেলেদের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জন্য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237957" y="3932886"/>
            <a:ext cx="9931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১। </a:t>
            </a:r>
            <a:r>
              <a:rPr lang="en-US" sz="3200" dirty="0" err="1" smtClean="0"/>
              <a:t>দ্বিমুখী</a:t>
            </a:r>
            <a:r>
              <a:rPr lang="en-US" sz="3200" dirty="0" smtClean="0"/>
              <a:t> </a:t>
            </a:r>
            <a:r>
              <a:rPr lang="en-US" sz="3200" dirty="0" err="1" smtClean="0"/>
              <a:t>যোগাযোগ</a:t>
            </a:r>
            <a:r>
              <a:rPr lang="en-US" sz="3200" dirty="0" smtClean="0"/>
              <a:t> </a:t>
            </a:r>
            <a:r>
              <a:rPr lang="en-US" sz="3200" dirty="0" err="1" smtClean="0"/>
              <a:t>বলতে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কী</a:t>
            </a:r>
            <a:r>
              <a:rPr lang="en-US" sz="3200" dirty="0" smtClean="0"/>
              <a:t> </a:t>
            </a:r>
            <a:r>
              <a:rPr lang="en-US" sz="3200" dirty="0" err="1" smtClean="0"/>
              <a:t>বুঝ</a:t>
            </a:r>
            <a:r>
              <a:rPr lang="en-US" sz="3200" dirty="0" smtClean="0"/>
              <a:t>?        (</a:t>
            </a:r>
            <a:r>
              <a:rPr lang="en-US" sz="3200" dirty="0" err="1" smtClean="0"/>
              <a:t>মেয়েদের</a:t>
            </a:r>
            <a:r>
              <a:rPr lang="en-US" sz="3200" dirty="0" smtClean="0"/>
              <a:t> </a:t>
            </a:r>
            <a:r>
              <a:rPr lang="en-US" sz="3200" dirty="0" err="1"/>
              <a:t>জন্য</a:t>
            </a:r>
            <a:r>
              <a:rPr lang="en-US" sz="3200" dirty="0"/>
              <a:t>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567" y="185520"/>
            <a:ext cx="2729133" cy="219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73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963" y="-6394"/>
            <a:ext cx="12247926" cy="68707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75" y="466869"/>
            <a:ext cx="4372276" cy="38097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349" y="534572"/>
            <a:ext cx="4301939" cy="37420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4576" y="4740809"/>
            <a:ext cx="112119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/>
              <a:t>ব্যবসা-বাণিজ্যে</a:t>
            </a:r>
            <a:r>
              <a:rPr lang="en-US" sz="3200" dirty="0" smtClean="0"/>
              <a:t> </a:t>
            </a:r>
            <a:r>
              <a:rPr lang="en-US" sz="3200" dirty="0" err="1" smtClean="0"/>
              <a:t>আইসিটির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প্রয়োগ</a:t>
            </a:r>
            <a:r>
              <a:rPr lang="en-US" sz="3200" dirty="0" smtClean="0"/>
              <a:t> </a:t>
            </a:r>
            <a:r>
              <a:rPr lang="en-US" sz="3200" dirty="0" err="1" smtClean="0"/>
              <a:t>আমুল</a:t>
            </a:r>
            <a:r>
              <a:rPr lang="en-US" sz="3200" dirty="0" smtClean="0"/>
              <a:t> </a:t>
            </a:r>
            <a:r>
              <a:rPr lang="en-US" sz="3200" dirty="0" err="1" smtClean="0"/>
              <a:t>পরিবর্তনের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সূচনা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করেছে</a:t>
            </a:r>
            <a:r>
              <a:rPr lang="en-US" sz="3200" dirty="0" smtClean="0"/>
              <a:t>। </a:t>
            </a:r>
            <a:r>
              <a:rPr lang="en-US" sz="3200" dirty="0" err="1" smtClean="0"/>
              <a:t>পণ্যের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কাঁচামাল</a:t>
            </a:r>
            <a:r>
              <a:rPr lang="en-US" sz="3200" dirty="0" smtClean="0"/>
              <a:t> </a:t>
            </a:r>
            <a:r>
              <a:rPr lang="en-US" sz="3200" dirty="0" err="1" smtClean="0"/>
              <a:t>সংগ্রহ</a:t>
            </a:r>
            <a:r>
              <a:rPr lang="en-US" sz="3200" dirty="0" smtClean="0"/>
              <a:t> </a:t>
            </a:r>
            <a:r>
              <a:rPr lang="en-US" sz="3200" dirty="0" err="1" smtClean="0"/>
              <a:t>থেকে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শুরু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করে</a:t>
            </a:r>
            <a:r>
              <a:rPr lang="en-US" sz="3200" dirty="0" smtClean="0"/>
              <a:t> </a:t>
            </a:r>
            <a:r>
              <a:rPr lang="en-US" sz="3200" dirty="0" err="1" smtClean="0"/>
              <a:t>উৎপাদন</a:t>
            </a:r>
            <a:r>
              <a:rPr lang="en-US" sz="3200" dirty="0" smtClean="0"/>
              <a:t> </a:t>
            </a:r>
            <a:r>
              <a:rPr lang="en-US" sz="3200" dirty="0" err="1" smtClean="0"/>
              <a:t>ব্যবস্থাপনাসহ</a:t>
            </a:r>
            <a:r>
              <a:rPr lang="en-US" sz="3200" dirty="0" smtClean="0"/>
              <a:t> </a:t>
            </a:r>
            <a:r>
              <a:rPr lang="en-US" sz="3200" dirty="0" err="1" smtClean="0"/>
              <a:t>সবশেষে</a:t>
            </a:r>
            <a:r>
              <a:rPr lang="en-US" sz="3200" dirty="0" smtClean="0"/>
              <a:t> </a:t>
            </a:r>
            <a:r>
              <a:rPr lang="en-US" sz="3200" dirty="0" err="1" smtClean="0"/>
              <a:t>বিনিময়</a:t>
            </a:r>
            <a:r>
              <a:rPr lang="en-US" sz="3200" dirty="0" smtClean="0"/>
              <a:t> </a:t>
            </a:r>
            <a:r>
              <a:rPr lang="en-US" sz="3200" dirty="0" err="1" smtClean="0"/>
              <a:t>মূল্য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প্রাপ্তির</a:t>
            </a:r>
            <a:r>
              <a:rPr lang="en-US" sz="3200" dirty="0" smtClean="0"/>
              <a:t> </a:t>
            </a:r>
            <a:r>
              <a:rPr lang="en-US" sz="3200" dirty="0" err="1" smtClean="0"/>
              <a:t>ক্ষেত্রে</a:t>
            </a:r>
            <a:r>
              <a:rPr lang="en-US" sz="3200" dirty="0" smtClean="0"/>
              <a:t> </a:t>
            </a:r>
            <a:r>
              <a:rPr lang="en-US" sz="3200" dirty="0" err="1" smtClean="0"/>
              <a:t>আইসিটি</a:t>
            </a:r>
            <a:r>
              <a:rPr lang="en-US" sz="3200" dirty="0" smtClean="0"/>
              <a:t> </a:t>
            </a:r>
            <a:r>
              <a:rPr lang="en-US" sz="3200" dirty="0" err="1" smtClean="0"/>
              <a:t>গুরুত্বপূর্ণ</a:t>
            </a:r>
            <a:r>
              <a:rPr lang="en-US" sz="3200" dirty="0" smtClean="0"/>
              <a:t> </a:t>
            </a:r>
            <a:r>
              <a:rPr lang="en-US" sz="3200" dirty="0" err="1" smtClean="0"/>
              <a:t>অবদান</a:t>
            </a:r>
            <a:r>
              <a:rPr lang="en-US" sz="3200" dirty="0" smtClean="0"/>
              <a:t> </a:t>
            </a:r>
            <a:r>
              <a:rPr lang="en-US" sz="3200" dirty="0" err="1" smtClean="0"/>
              <a:t>রেখে</a:t>
            </a:r>
            <a:r>
              <a:rPr lang="en-US" sz="3200" dirty="0" smtClean="0"/>
              <a:t> </a:t>
            </a:r>
            <a:r>
              <a:rPr lang="en-US" sz="3200" dirty="0" err="1" smtClean="0"/>
              <a:t>চলেছে</a:t>
            </a:r>
            <a:r>
              <a:rPr lang="en-US" sz="3200" dirty="0" smtClean="0"/>
              <a:t>।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550796" y="347731"/>
            <a:ext cx="615553" cy="387957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vert="vert270" wrap="square" rtlCol="0">
            <a:spAutoFit/>
          </a:bodyPr>
          <a:lstStyle/>
          <a:p>
            <a:r>
              <a:rPr lang="en-US" sz="2800" dirty="0" err="1" smtClean="0"/>
              <a:t>ব্যবসা-বাণিজ্যে</a:t>
            </a:r>
            <a:r>
              <a:rPr lang="en-US" sz="2800" dirty="0"/>
              <a:t> </a:t>
            </a:r>
            <a:r>
              <a:rPr lang="en-US" sz="2800" dirty="0" err="1" smtClean="0"/>
              <a:t>আইসিটি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6284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963" y="-6394"/>
            <a:ext cx="12247926" cy="68707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38" y="237034"/>
            <a:ext cx="4180055" cy="34978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957" y="215391"/>
            <a:ext cx="4658288" cy="35194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0752" y="4096028"/>
            <a:ext cx="41856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/>
              <a:t>মোবাইল</a:t>
            </a:r>
            <a:r>
              <a:rPr lang="en-US" sz="2800" dirty="0" smtClean="0"/>
              <a:t> </a:t>
            </a:r>
            <a:r>
              <a:rPr lang="en-US" sz="2800" dirty="0" err="1" smtClean="0"/>
              <a:t>ফোনের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মাধ্যমে</a:t>
            </a:r>
            <a:r>
              <a:rPr lang="en-US" sz="2800" dirty="0" smtClean="0"/>
              <a:t> </a:t>
            </a:r>
            <a:r>
              <a:rPr lang="en-US" sz="2800" dirty="0" err="1" smtClean="0"/>
              <a:t>যেকোন</a:t>
            </a:r>
            <a:r>
              <a:rPr lang="en-US" sz="2800" dirty="0" smtClean="0"/>
              <a:t> </a:t>
            </a:r>
            <a:r>
              <a:rPr lang="en-US" sz="2800" dirty="0" err="1" smtClean="0"/>
              <a:t>স্থান</a:t>
            </a:r>
            <a:r>
              <a:rPr lang="en-US" sz="2800" dirty="0" smtClean="0"/>
              <a:t> </a:t>
            </a:r>
            <a:r>
              <a:rPr lang="en-US" sz="2800" dirty="0" err="1" smtClean="0"/>
              <a:t>থেকে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যোগাযোগ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সম্ভব</a:t>
            </a:r>
            <a:r>
              <a:rPr lang="en-US" sz="2800" dirty="0" smtClean="0"/>
              <a:t> </a:t>
            </a:r>
            <a:r>
              <a:rPr lang="en-US" sz="2800" dirty="0" err="1" smtClean="0"/>
              <a:t>হয়</a:t>
            </a:r>
            <a:r>
              <a:rPr lang="en-US" sz="2800" dirty="0" smtClean="0"/>
              <a:t>। </a:t>
            </a:r>
            <a:r>
              <a:rPr lang="en-US" sz="2800" dirty="0" err="1" smtClean="0"/>
              <a:t>ফলে</a:t>
            </a:r>
            <a:r>
              <a:rPr lang="en-US" sz="2800" dirty="0" smtClean="0"/>
              <a:t> </a:t>
            </a:r>
            <a:r>
              <a:rPr lang="en-US" sz="2800" dirty="0" err="1" smtClean="0"/>
              <a:t>চলতে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ফিরতে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কিংবা</a:t>
            </a:r>
            <a:r>
              <a:rPr lang="en-US" sz="2800" dirty="0" smtClean="0"/>
              <a:t> </a:t>
            </a:r>
            <a:r>
              <a:rPr lang="en-US" sz="2800" dirty="0" err="1" smtClean="0"/>
              <a:t>ঘরে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বসেও</a:t>
            </a:r>
            <a:r>
              <a:rPr lang="en-US" sz="2800" dirty="0" smtClean="0"/>
              <a:t> </a:t>
            </a:r>
            <a:r>
              <a:rPr lang="en-US" sz="2800" dirty="0" err="1" smtClean="0"/>
              <a:t>ব্যবসা</a:t>
            </a:r>
            <a:r>
              <a:rPr lang="en-US" sz="2800" dirty="0" smtClean="0"/>
              <a:t> </a:t>
            </a:r>
            <a:r>
              <a:rPr lang="en-US" sz="2800" dirty="0" err="1" smtClean="0"/>
              <a:t>যোগাযোগ</a:t>
            </a:r>
            <a:r>
              <a:rPr lang="en-US" sz="2800" dirty="0" smtClean="0"/>
              <a:t> </a:t>
            </a:r>
            <a:r>
              <a:rPr lang="en-US" sz="2800" dirty="0" err="1" smtClean="0"/>
              <a:t>রক্ষা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যায়</a:t>
            </a:r>
            <a:r>
              <a:rPr lang="en-US" sz="2800" dirty="0" smtClean="0"/>
              <a:t>।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915957" y="4072568"/>
            <a:ext cx="46582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ই-</a:t>
            </a:r>
            <a:r>
              <a:rPr lang="en-US" sz="2800" dirty="0" err="1" smtClean="0"/>
              <a:t>মেইল</a:t>
            </a:r>
            <a:r>
              <a:rPr lang="en-US" sz="2800" dirty="0" smtClean="0"/>
              <a:t> </a:t>
            </a:r>
            <a:r>
              <a:rPr lang="en-US" sz="2800" dirty="0" err="1" smtClean="0"/>
              <a:t>ব্যবসার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জন্য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খুবই</a:t>
            </a:r>
            <a:r>
              <a:rPr lang="en-US" sz="2800" dirty="0" smtClean="0"/>
              <a:t> </a:t>
            </a:r>
            <a:r>
              <a:rPr lang="en-US" sz="2800" dirty="0" err="1" smtClean="0"/>
              <a:t>গুরুত্বপূর্ণ</a:t>
            </a:r>
            <a:r>
              <a:rPr lang="en-US" sz="2800" dirty="0" smtClean="0"/>
              <a:t>। </a:t>
            </a:r>
            <a:r>
              <a:rPr lang="en-US" sz="2800" dirty="0" err="1" smtClean="0"/>
              <a:t>কারণ</a:t>
            </a:r>
            <a:r>
              <a:rPr lang="en-US" sz="2800" dirty="0" smtClean="0"/>
              <a:t> </a:t>
            </a:r>
            <a:r>
              <a:rPr lang="en-US" sz="2800" dirty="0" err="1" smtClean="0"/>
              <a:t>এর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মাধ্যমে</a:t>
            </a:r>
            <a:r>
              <a:rPr lang="en-US" sz="2800" dirty="0" smtClean="0"/>
              <a:t> </a:t>
            </a:r>
            <a:r>
              <a:rPr lang="en-US" sz="2800" dirty="0" err="1" smtClean="0"/>
              <a:t>দ্রুততার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সঙ্গে</a:t>
            </a:r>
            <a:r>
              <a:rPr lang="en-US" sz="2800" dirty="0" smtClean="0"/>
              <a:t> </a:t>
            </a:r>
            <a:r>
              <a:rPr lang="en-US" sz="2800" dirty="0" err="1" smtClean="0"/>
              <a:t>লিখিত</a:t>
            </a:r>
            <a:r>
              <a:rPr lang="en-US" sz="2800" dirty="0" smtClean="0"/>
              <a:t> </a:t>
            </a:r>
            <a:r>
              <a:rPr lang="en-US" sz="2800" dirty="0" err="1" smtClean="0"/>
              <a:t>যোগাযোগ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যায়</a:t>
            </a:r>
            <a:r>
              <a:rPr lang="en-US" sz="2800" dirty="0" smtClean="0"/>
              <a:t>। </a:t>
            </a:r>
            <a:r>
              <a:rPr lang="en-US" sz="2800" dirty="0" err="1" smtClean="0"/>
              <a:t>এমনকি</a:t>
            </a:r>
            <a:r>
              <a:rPr lang="en-US" sz="2800" dirty="0" smtClean="0"/>
              <a:t> </a:t>
            </a:r>
            <a:r>
              <a:rPr lang="en-US" sz="2800" dirty="0" err="1" smtClean="0"/>
              <a:t>পণ্যের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ছবি</a:t>
            </a:r>
            <a:r>
              <a:rPr lang="en-US" sz="2800" dirty="0" smtClean="0"/>
              <a:t> ও </a:t>
            </a:r>
            <a:r>
              <a:rPr lang="en-US" sz="2800" dirty="0" err="1" smtClean="0"/>
              <a:t>ভিডিও</a:t>
            </a:r>
            <a:r>
              <a:rPr lang="en-US" sz="2800" dirty="0" smtClean="0"/>
              <a:t> </a:t>
            </a:r>
            <a:r>
              <a:rPr lang="en-US" sz="2800" dirty="0" err="1" smtClean="0"/>
              <a:t>ক্রেতার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কাছে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পাঠানো</a:t>
            </a:r>
            <a:r>
              <a:rPr lang="en-US" sz="2800" dirty="0" smtClean="0"/>
              <a:t> </a:t>
            </a:r>
            <a:r>
              <a:rPr lang="en-US" sz="2800" dirty="0" err="1" smtClean="0"/>
              <a:t>যায়</a:t>
            </a:r>
            <a:r>
              <a:rPr lang="en-US" sz="2800" dirty="0" smtClean="0"/>
              <a:t>।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383372" y="185517"/>
            <a:ext cx="615553" cy="372965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en-US" sz="2800" dirty="0" err="1" smtClean="0"/>
              <a:t>ব্যবসা-বাণিজ্যে</a:t>
            </a:r>
            <a:r>
              <a:rPr lang="en-US" sz="2800" dirty="0"/>
              <a:t> </a:t>
            </a:r>
            <a:r>
              <a:rPr lang="en-US" sz="2800" dirty="0" err="1" smtClean="0"/>
              <a:t>আইসিটি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29875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293" y="296215"/>
            <a:ext cx="8860664" cy="47265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4095" y="5357611"/>
            <a:ext cx="111788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/>
              <a:t>ব্যবসার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একটি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গুরুত্বপূর্ণ</a:t>
            </a:r>
            <a:r>
              <a:rPr lang="en-US" sz="2800" dirty="0" smtClean="0"/>
              <a:t> </a:t>
            </a:r>
            <a:r>
              <a:rPr lang="en-US" sz="2800" dirty="0" err="1" smtClean="0"/>
              <a:t>দিক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হলো</a:t>
            </a:r>
            <a:r>
              <a:rPr lang="en-US" sz="2800" dirty="0" smtClean="0"/>
              <a:t> </a:t>
            </a:r>
            <a:r>
              <a:rPr lang="en-US" sz="2800" dirty="0" err="1" smtClean="0"/>
              <a:t>সঠিক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হিসাব</a:t>
            </a:r>
            <a:r>
              <a:rPr lang="en-US" sz="2800" dirty="0" smtClean="0"/>
              <a:t> </a:t>
            </a:r>
            <a:r>
              <a:rPr lang="en-US" sz="2800" dirty="0" err="1" smtClean="0"/>
              <a:t>সংরক্ষণ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করা</a:t>
            </a:r>
            <a:r>
              <a:rPr lang="en-US" sz="2800" dirty="0" smtClean="0"/>
              <a:t>। </a:t>
            </a:r>
            <a:r>
              <a:rPr lang="en-US" sz="2800" dirty="0" err="1" smtClean="0"/>
              <a:t>ক্ষুদ্র</a:t>
            </a:r>
            <a:r>
              <a:rPr lang="en-US" sz="2800" dirty="0" smtClean="0"/>
              <a:t> </a:t>
            </a:r>
            <a:r>
              <a:rPr lang="en-US" sz="2800" dirty="0" err="1" smtClean="0"/>
              <a:t>উদ্যোক্তারা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সাধারণ</a:t>
            </a:r>
            <a:r>
              <a:rPr lang="en-US" sz="2800" dirty="0" smtClean="0"/>
              <a:t> </a:t>
            </a:r>
            <a:r>
              <a:rPr lang="en-US" sz="2800" dirty="0" err="1" smtClean="0"/>
              <a:t>স্প্রেডসিট</a:t>
            </a:r>
            <a:r>
              <a:rPr lang="en-US" sz="2800" dirty="0" smtClean="0"/>
              <a:t> </a:t>
            </a:r>
            <a:r>
              <a:rPr lang="en-US" sz="2800" dirty="0" err="1" smtClean="0"/>
              <a:t>সফটওয়্যার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ব্যবহার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করেই</a:t>
            </a:r>
            <a:r>
              <a:rPr lang="en-US" sz="2800" dirty="0" smtClean="0"/>
              <a:t> </a:t>
            </a:r>
            <a:r>
              <a:rPr lang="en-US" sz="2800" dirty="0" err="1" smtClean="0"/>
              <a:t>তাদের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ব্যবসার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হিসাব</a:t>
            </a:r>
            <a:r>
              <a:rPr lang="en-US" sz="2800" dirty="0" smtClean="0"/>
              <a:t> </a:t>
            </a:r>
            <a:r>
              <a:rPr lang="en-US" sz="2800" dirty="0" err="1" smtClean="0"/>
              <a:t>সংরক্ষণ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পারেন</a:t>
            </a:r>
            <a:r>
              <a:rPr lang="en-US" sz="2800" dirty="0" smtClean="0"/>
              <a:t>।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81069" y="734095"/>
            <a:ext cx="677108" cy="386366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en-US" sz="3200" dirty="0" err="1"/>
              <a:t>স্প্রেডসিট</a:t>
            </a:r>
            <a:r>
              <a:rPr lang="en-US" sz="3200" dirty="0"/>
              <a:t> </a:t>
            </a:r>
            <a:r>
              <a:rPr lang="en-US" sz="3200" dirty="0" err="1"/>
              <a:t>সফটওয়্যার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7373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963" y="-6394"/>
            <a:ext cx="12247926" cy="68707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645" y="382242"/>
            <a:ext cx="8482823" cy="45555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57" y="5252196"/>
            <a:ext cx="114651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/>
              <a:t>বৈদেশিক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বাণিজ্য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সম্প্রসারণের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লক্ষ্যে</a:t>
            </a:r>
            <a:r>
              <a:rPr lang="en-US" sz="2800" dirty="0" smtClean="0"/>
              <a:t> </a:t>
            </a:r>
            <a:r>
              <a:rPr lang="en-US" sz="2800" dirty="0" err="1" smtClean="0"/>
              <a:t>সরকার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বিভিন্ন</a:t>
            </a:r>
            <a:r>
              <a:rPr lang="en-US" sz="2800" dirty="0" smtClean="0"/>
              <a:t> </a:t>
            </a:r>
            <a:r>
              <a:rPr lang="en-US" sz="2800" dirty="0" err="1" smtClean="0"/>
              <a:t>দপ্তরের</a:t>
            </a:r>
            <a:r>
              <a:rPr lang="en-US" sz="2800" dirty="0" smtClean="0"/>
              <a:t> / </a:t>
            </a:r>
            <a:r>
              <a:rPr lang="en-US" sz="2800" dirty="0" err="1" smtClean="0"/>
              <a:t>বিভাগের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বিভিন্ন</a:t>
            </a:r>
            <a:r>
              <a:rPr lang="en-US" sz="2800" dirty="0" smtClean="0"/>
              <a:t> </a:t>
            </a:r>
            <a:r>
              <a:rPr lang="en-US" sz="2800" dirty="0" err="1" smtClean="0"/>
              <a:t>শাখায়</a:t>
            </a:r>
            <a:r>
              <a:rPr lang="en-US" sz="2800" dirty="0" smtClean="0"/>
              <a:t> </a:t>
            </a:r>
            <a:r>
              <a:rPr lang="en-US" sz="2800" dirty="0" err="1" smtClean="0"/>
              <a:t>আইসিটির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যথাযথ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প্রয়োগ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করছে</a:t>
            </a:r>
            <a:r>
              <a:rPr lang="en-US" sz="2800" dirty="0" smtClean="0"/>
              <a:t>। </a:t>
            </a:r>
            <a:r>
              <a:rPr lang="en-US" sz="2800" dirty="0" err="1" smtClean="0"/>
              <a:t>যা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কিনা</a:t>
            </a:r>
            <a:r>
              <a:rPr lang="en-US" sz="2800" dirty="0" smtClean="0"/>
              <a:t> </a:t>
            </a:r>
            <a:r>
              <a:rPr lang="en-US" sz="2800" dirty="0" err="1" smtClean="0"/>
              <a:t>দেশকে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আরও</a:t>
            </a:r>
            <a:r>
              <a:rPr lang="en-US" sz="2800" dirty="0" smtClean="0"/>
              <a:t> </a:t>
            </a:r>
            <a:r>
              <a:rPr lang="en-US" sz="2800" dirty="0" err="1" smtClean="0"/>
              <a:t>এক</a:t>
            </a:r>
            <a:r>
              <a:rPr lang="en-US" sz="2800" dirty="0" smtClean="0"/>
              <a:t> </a:t>
            </a:r>
            <a:r>
              <a:rPr lang="en-US" sz="2800" dirty="0" err="1" smtClean="0"/>
              <a:t>ধাপ</a:t>
            </a:r>
            <a:r>
              <a:rPr lang="en-US" sz="2800" dirty="0" smtClean="0"/>
              <a:t> </a:t>
            </a:r>
            <a:r>
              <a:rPr lang="en-US" sz="2800" dirty="0" err="1" smtClean="0"/>
              <a:t>এগিয়ে</a:t>
            </a:r>
            <a:r>
              <a:rPr lang="en-US" sz="2800" dirty="0" smtClean="0"/>
              <a:t> </a:t>
            </a:r>
            <a:r>
              <a:rPr lang="en-US" sz="2800" dirty="0" err="1" smtClean="0"/>
              <a:t>নিয়ে</a:t>
            </a:r>
            <a:r>
              <a:rPr lang="en-US" sz="2800" dirty="0" smtClean="0"/>
              <a:t> </a:t>
            </a:r>
            <a:r>
              <a:rPr lang="en-US" sz="2800" dirty="0" err="1" smtClean="0"/>
              <a:t>যাবে</a:t>
            </a:r>
            <a:r>
              <a:rPr lang="en-US" sz="2800" dirty="0" smtClean="0"/>
              <a:t>।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667750" y="2325611"/>
            <a:ext cx="4471515" cy="58477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vert="horz" wrap="square" rtlCol="0">
            <a:spAutoFit/>
          </a:bodyPr>
          <a:lstStyle/>
          <a:p>
            <a:pPr algn="ctr"/>
            <a:r>
              <a:rPr lang="en-US" sz="3200" dirty="0" err="1" smtClean="0"/>
              <a:t>ব্যবসা-বাণিজ্যে</a:t>
            </a:r>
            <a:r>
              <a:rPr lang="en-US" sz="3200" dirty="0" smtClean="0"/>
              <a:t> </a:t>
            </a:r>
            <a:r>
              <a:rPr lang="en-US" sz="3200" dirty="0" err="1" smtClean="0"/>
              <a:t>আইসিটি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353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2">
              <a:lumMod val="20000"/>
              <a:lumOff val="80000"/>
            </a:schemeClr>
          </a:fgClr>
          <a:bgClr>
            <a:srgbClr val="FF99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Ribbon 3"/>
          <p:cNvSpPr/>
          <p:nvPr/>
        </p:nvSpPr>
        <p:spPr>
          <a:xfrm>
            <a:off x="1747369" y="513764"/>
            <a:ext cx="7171550" cy="1284849"/>
          </a:xfrm>
          <a:prstGeom prst="ribb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dirty="0" err="1" smtClean="0">
                <a:solidFill>
                  <a:srgbClr val="006666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dirty="0">
              <a:solidFill>
                <a:srgbClr val="006666">
                  <a:lumMod val="75000"/>
                </a:srgb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Half Frame 17"/>
          <p:cNvSpPr/>
          <p:nvPr/>
        </p:nvSpPr>
        <p:spPr>
          <a:xfrm>
            <a:off x="-11279" y="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NikoshBAN"/>
              <a:cs typeface="NikoshBAN"/>
            </a:endParaRPr>
          </a:p>
        </p:txBody>
      </p:sp>
      <p:sp>
        <p:nvSpPr>
          <p:cNvPr id="19" name="Half Frame 18"/>
          <p:cNvSpPr/>
          <p:nvPr/>
        </p:nvSpPr>
        <p:spPr>
          <a:xfrm rot="5400000">
            <a:off x="10600392" y="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NikoshBAN"/>
              <a:cs typeface="NikoshBAN"/>
            </a:endParaRPr>
          </a:p>
        </p:txBody>
      </p:sp>
      <p:sp>
        <p:nvSpPr>
          <p:cNvPr id="20" name="Half Frame 19"/>
          <p:cNvSpPr/>
          <p:nvPr/>
        </p:nvSpPr>
        <p:spPr>
          <a:xfrm rot="16200000">
            <a:off x="-7489" y="617220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NikoshBAN"/>
              <a:cs typeface="NikoshBAN"/>
            </a:endParaRPr>
          </a:p>
        </p:txBody>
      </p:sp>
      <p:sp>
        <p:nvSpPr>
          <p:cNvPr id="21" name="Half Frame 20"/>
          <p:cNvSpPr/>
          <p:nvPr/>
        </p:nvSpPr>
        <p:spPr>
          <a:xfrm rot="10800000">
            <a:off x="10587511" y="617220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NikoshBAN"/>
              <a:cs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7957" y="2672862"/>
            <a:ext cx="5471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ই-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মেইলের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37956" y="3547111"/>
            <a:ext cx="5838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হিসাব-নিকাশের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	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46986" y="4365938"/>
            <a:ext cx="400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প্রসেসিং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46985" y="4969651"/>
            <a:ext cx="400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স্প্রেডসিট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46985" y="5554426"/>
            <a:ext cx="400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প্রেজেন্টেশন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92070" y="4893970"/>
            <a:ext cx="596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ym typeface="Wingdings 2" panose="05020102010507070707" pitchFamily="18" charset="2"/>
              </a:rPr>
              <a:t>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46036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9" grpId="0"/>
      <p:bldP spid="5" grpId="0" build="p"/>
      <p:bldP spid="14" grpId="0" build="p"/>
      <p:bldP spid="15" grpId="0" build="p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47926" cy="687078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108" y="243354"/>
            <a:ext cx="3430275" cy="2693027"/>
          </a:xfrm>
          <a:prstGeom prst="rect">
            <a:avLst/>
          </a:prstGeom>
        </p:spPr>
      </p:pic>
      <p:sp>
        <p:nvSpPr>
          <p:cNvPr id="6" name="Regular Pentagon 5"/>
          <p:cNvSpPr/>
          <p:nvPr/>
        </p:nvSpPr>
        <p:spPr>
          <a:xfrm>
            <a:off x="1339403" y="243355"/>
            <a:ext cx="5911403" cy="2358178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/>
              <a:t>বাড়ির</a:t>
            </a:r>
            <a:r>
              <a:rPr lang="en-US" sz="4800" dirty="0" smtClean="0"/>
              <a:t> </a:t>
            </a:r>
            <a:r>
              <a:rPr lang="en-US" sz="4800" dirty="0" err="1" smtClean="0"/>
              <a:t>কাজ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450761" y="3902302"/>
            <a:ext cx="112046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/>
              <a:t>১। </a:t>
            </a:r>
            <a:r>
              <a:rPr lang="en-US" sz="4000" dirty="0" err="1" smtClean="0"/>
              <a:t>ব্যবসা-বাণিজ্যে</a:t>
            </a:r>
            <a:r>
              <a:rPr lang="en-US" sz="4000" dirty="0" smtClean="0"/>
              <a:t> </a:t>
            </a:r>
            <a:r>
              <a:rPr lang="en-US" sz="4000" dirty="0" err="1" smtClean="0"/>
              <a:t>আইসিটির</a:t>
            </a:r>
            <a:r>
              <a:rPr lang="en-US" sz="4000" dirty="0" smtClean="0"/>
              <a:t> </a:t>
            </a:r>
            <a:r>
              <a:rPr lang="en-US" sz="4000" dirty="0" err="1" smtClean="0"/>
              <a:t>ভুমিকা</a:t>
            </a:r>
            <a:r>
              <a:rPr lang="en-US" sz="4000" dirty="0" smtClean="0"/>
              <a:t> </a:t>
            </a:r>
            <a:r>
              <a:rPr lang="en-US" sz="4000" dirty="0" err="1" smtClean="0"/>
              <a:t>নিরূপন</a:t>
            </a:r>
            <a:r>
              <a:rPr lang="en-US" sz="4000" dirty="0" smtClean="0"/>
              <a:t> </a:t>
            </a:r>
            <a:r>
              <a:rPr lang="en-US" sz="4000" dirty="0" err="1" smtClean="0"/>
              <a:t>কর</a:t>
            </a:r>
            <a:r>
              <a:rPr lang="en-US" sz="4000" dirty="0" smtClean="0"/>
              <a:t>।</a:t>
            </a:r>
          </a:p>
          <a:p>
            <a:pPr algn="ctr"/>
            <a:r>
              <a:rPr lang="en-US" sz="4000" dirty="0" smtClean="0"/>
              <a:t>(</a:t>
            </a:r>
            <a:r>
              <a:rPr lang="en-US" sz="4000" dirty="0" err="1" smtClean="0"/>
              <a:t>লিখে</a:t>
            </a:r>
            <a:r>
              <a:rPr lang="en-US" sz="4000" dirty="0" smtClean="0"/>
              <a:t> </a:t>
            </a:r>
            <a:r>
              <a:rPr lang="en-US" sz="4000" dirty="0" err="1" smtClean="0"/>
              <a:t>আনবে</a:t>
            </a:r>
            <a:r>
              <a:rPr lang="en-US" sz="4000" dirty="0" smtClean="0"/>
              <a:t>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7237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963" y="-6394"/>
            <a:ext cx="12247926" cy="687078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3" name="Flowchart: Punched Tape 2"/>
          <p:cNvSpPr/>
          <p:nvPr/>
        </p:nvSpPr>
        <p:spPr>
          <a:xfrm>
            <a:off x="901521" y="1236367"/>
            <a:ext cx="10006885" cy="418563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/>
              <a:t>মনোযোগ</a:t>
            </a:r>
            <a:r>
              <a:rPr lang="en-US" sz="5400" dirty="0" smtClean="0"/>
              <a:t> </a:t>
            </a:r>
            <a:r>
              <a:rPr lang="en-US" sz="5400" dirty="0" err="1" smtClean="0"/>
              <a:t>দিয়ে</a:t>
            </a:r>
            <a:r>
              <a:rPr lang="en-US" sz="5400" dirty="0" smtClean="0"/>
              <a:t> </a:t>
            </a:r>
            <a:r>
              <a:rPr lang="en-US" sz="5400" dirty="0" err="1" smtClean="0"/>
              <a:t>ক্লাসটি</a:t>
            </a:r>
            <a:r>
              <a:rPr lang="en-US" sz="5400" dirty="0" smtClean="0"/>
              <a:t> </a:t>
            </a:r>
            <a:r>
              <a:rPr lang="en-US" sz="5400" dirty="0" err="1" smtClean="0"/>
              <a:t>উপভোগ</a:t>
            </a:r>
            <a:r>
              <a:rPr lang="en-US" sz="5400" dirty="0" smtClean="0"/>
              <a:t> </a:t>
            </a:r>
            <a:r>
              <a:rPr lang="en-US" sz="5400" dirty="0" err="1" smtClean="0"/>
              <a:t>করার</a:t>
            </a:r>
            <a:r>
              <a:rPr lang="en-US" sz="5400" dirty="0" smtClean="0"/>
              <a:t> </a:t>
            </a:r>
            <a:r>
              <a:rPr lang="en-US" sz="5400" dirty="0" err="1" smtClean="0"/>
              <a:t>জন্য</a:t>
            </a:r>
            <a:r>
              <a:rPr lang="en-US" sz="5400" dirty="0" smtClean="0"/>
              <a:t> </a:t>
            </a:r>
            <a:r>
              <a:rPr lang="en-US" sz="5400" dirty="0" err="1" smtClean="0"/>
              <a:t>ধন্যবাদ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597282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963" y="-6394"/>
            <a:ext cx="12247926" cy="687078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093705" y="309489"/>
            <a:ext cx="3559126" cy="9566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পরিচিতি</a:t>
            </a:r>
            <a:endParaRPr lang="en-US" sz="36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739618" y="2025748"/>
            <a:ext cx="0" cy="3629464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584874" y="1477108"/>
            <a:ext cx="0" cy="4712677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908431" y="1477108"/>
            <a:ext cx="0" cy="4712677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headEnd type="triangle"/>
            <a:tailEnd type="triangle"/>
          </a:ln>
          <a:effectLst>
            <a:reflection stA="47000" endPos="0" dist="8001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79828" y="3291841"/>
            <a:ext cx="5036234" cy="3547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এস.এম</a:t>
            </a:r>
            <a:r>
              <a:rPr lang="en-US" sz="3600" dirty="0" smtClean="0"/>
              <a:t>. </a:t>
            </a:r>
            <a:r>
              <a:rPr lang="en-US" sz="3600" dirty="0" err="1" smtClean="0"/>
              <a:t>তৌফিক</a:t>
            </a:r>
            <a:r>
              <a:rPr lang="en-US" sz="3600" dirty="0" smtClean="0"/>
              <a:t> </a:t>
            </a:r>
            <a:r>
              <a:rPr lang="en-US" sz="3600" dirty="0" err="1" smtClean="0"/>
              <a:t>উল্লাহ্</a:t>
            </a:r>
            <a:endParaRPr lang="en-US" sz="3600" dirty="0" smtClean="0"/>
          </a:p>
          <a:p>
            <a:pPr algn="ctr"/>
            <a:endParaRPr lang="en-US" sz="1000" dirty="0" smtClean="0"/>
          </a:p>
          <a:p>
            <a:pPr algn="ctr"/>
            <a:r>
              <a:rPr lang="en-US" sz="2400" dirty="0" err="1" smtClean="0"/>
              <a:t>সহকারী</a:t>
            </a:r>
            <a:r>
              <a:rPr lang="en-US" sz="2400" dirty="0" smtClean="0"/>
              <a:t> </a:t>
            </a:r>
            <a:r>
              <a:rPr lang="en-US" sz="2400" dirty="0" err="1" smtClean="0"/>
              <a:t>শিক্ষক</a:t>
            </a:r>
            <a:r>
              <a:rPr lang="en-US" sz="2400" dirty="0" smtClean="0"/>
              <a:t> (</a:t>
            </a:r>
            <a:r>
              <a:rPr lang="en-US" sz="2400" dirty="0" err="1" smtClean="0"/>
              <a:t>আইসিটি</a:t>
            </a:r>
            <a:r>
              <a:rPr lang="en-US" sz="2400" dirty="0" smtClean="0"/>
              <a:t>)</a:t>
            </a:r>
          </a:p>
          <a:p>
            <a:pPr algn="ctr"/>
            <a:endParaRPr lang="en-US" sz="1050" dirty="0" smtClean="0"/>
          </a:p>
          <a:p>
            <a:pPr algn="ctr"/>
            <a:r>
              <a:rPr lang="en-US" sz="2400" dirty="0" err="1" smtClean="0"/>
              <a:t>হয়বতনগর</a:t>
            </a:r>
            <a:r>
              <a:rPr lang="en-US" sz="2400" dirty="0" smtClean="0"/>
              <a:t> </a:t>
            </a:r>
            <a:r>
              <a:rPr lang="en-US" sz="2400" dirty="0" err="1" smtClean="0"/>
              <a:t>এ.ইউ</a:t>
            </a:r>
            <a:r>
              <a:rPr lang="en-US" sz="2400" dirty="0" smtClean="0"/>
              <a:t>. </a:t>
            </a:r>
            <a:r>
              <a:rPr lang="en-US" sz="2400" dirty="0" err="1" smtClean="0"/>
              <a:t>কামিল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মাদরাসা</a:t>
            </a:r>
            <a:endParaRPr lang="en-US" sz="2400" dirty="0" smtClean="0"/>
          </a:p>
          <a:p>
            <a:pPr algn="ctr"/>
            <a:endParaRPr lang="en-US" sz="1000" dirty="0" smtClean="0"/>
          </a:p>
          <a:p>
            <a:pPr algn="ctr"/>
            <a:r>
              <a:rPr lang="en-US" sz="2400" dirty="0" err="1" smtClean="0"/>
              <a:t>কিশোরগঞ্জ</a:t>
            </a:r>
            <a:r>
              <a:rPr lang="en-US" sz="2400" dirty="0" smtClean="0"/>
              <a:t>।</a:t>
            </a:r>
          </a:p>
          <a:p>
            <a:pPr algn="ctr"/>
            <a:endParaRPr lang="en-US" sz="1000" dirty="0" smtClean="0"/>
          </a:p>
          <a:p>
            <a:pPr algn="ctr"/>
            <a:r>
              <a:rPr lang="en-US" sz="2400" dirty="0" smtClean="0"/>
              <a:t>Phone 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01714-637863</a:t>
            </a:r>
          </a:p>
          <a:p>
            <a:pPr algn="ctr"/>
            <a:r>
              <a:rPr lang="en-US" sz="2400" dirty="0"/>
              <a:t>e</a:t>
            </a:r>
            <a:r>
              <a:rPr lang="en-US" sz="2400" dirty="0" smtClean="0"/>
              <a:t>-mail : monifakir@gmail.com </a:t>
            </a:r>
          </a:p>
          <a:p>
            <a:endParaRPr lang="en-US" sz="24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6991648" y="4037428"/>
            <a:ext cx="403725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বিষয়</a:t>
            </a:r>
            <a:r>
              <a:rPr lang="en-US" sz="2800" dirty="0" smtClean="0"/>
              <a:t> 	: 	</a:t>
            </a:r>
            <a:r>
              <a:rPr lang="en-US" sz="2800" dirty="0" err="1" smtClean="0"/>
              <a:t>আইসিটি</a:t>
            </a:r>
            <a:endParaRPr lang="en-US" sz="2800" dirty="0" smtClean="0"/>
          </a:p>
          <a:p>
            <a:endParaRPr lang="en-US" sz="1200" dirty="0" smtClean="0"/>
          </a:p>
          <a:p>
            <a:r>
              <a:rPr lang="en-US" sz="2800" dirty="0" err="1" smtClean="0"/>
              <a:t>শ্রেণি</a:t>
            </a:r>
            <a:r>
              <a:rPr lang="en-US" sz="2800" dirty="0" smtClean="0"/>
              <a:t> 	: 	৮ম</a:t>
            </a:r>
          </a:p>
          <a:p>
            <a:endParaRPr lang="en-US" sz="1100" dirty="0" smtClean="0"/>
          </a:p>
          <a:p>
            <a:r>
              <a:rPr lang="en-US" sz="2800" dirty="0" err="1" smtClean="0"/>
              <a:t>সময়</a:t>
            </a:r>
            <a:r>
              <a:rPr lang="en-US" sz="2800" dirty="0" smtClean="0"/>
              <a:t> 	: 	৫০ </a:t>
            </a:r>
            <a:r>
              <a:rPr lang="en-US" sz="2800" dirty="0" err="1" smtClean="0"/>
              <a:t>মিনিট</a:t>
            </a:r>
            <a:endParaRPr lang="en-US" sz="28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6" y="1138511"/>
            <a:ext cx="2532185" cy="24487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328" y="540912"/>
            <a:ext cx="2553620" cy="256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798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>
            <a:off x="167426" y="128786"/>
            <a:ext cx="11887200" cy="643944"/>
          </a:xfrm>
          <a:prstGeom prst="round2Same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</a:rPr>
              <a:t>ছবিগুলো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মনোযোগ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সহকারে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দেখো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এবং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বোঝার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চেষ্টা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করো</a:t>
            </a:r>
            <a:r>
              <a:rPr lang="en-US" sz="3200" b="1" dirty="0" smtClean="0">
                <a:solidFill>
                  <a:srgbClr val="7030A0"/>
                </a:solidFill>
              </a:rPr>
              <a:t>। 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33" y="911031"/>
            <a:ext cx="4032676" cy="28624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590" y="968947"/>
            <a:ext cx="3645905" cy="25985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733" y="3567450"/>
            <a:ext cx="4032676" cy="30394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1590" y="3931286"/>
            <a:ext cx="3645905" cy="262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83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4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472" y="3181082"/>
            <a:ext cx="9594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	</a:t>
            </a:r>
            <a:r>
              <a:rPr lang="en-US" sz="3200" dirty="0"/>
              <a:t>	</a:t>
            </a:r>
            <a:r>
              <a:rPr lang="en-US" sz="3600" dirty="0" err="1" smtClean="0"/>
              <a:t>যোগাযোগ</a:t>
            </a:r>
            <a:r>
              <a:rPr lang="en-US" sz="3600" dirty="0" smtClean="0"/>
              <a:t> ও </a:t>
            </a:r>
            <a:r>
              <a:rPr lang="en-US" sz="3600" dirty="0" err="1" smtClean="0"/>
              <a:t>ব্যবসা-বাণিজ্যে</a:t>
            </a:r>
            <a:r>
              <a:rPr lang="en-US" sz="3600" dirty="0" smtClean="0"/>
              <a:t> </a:t>
            </a:r>
            <a:r>
              <a:rPr lang="en-US" sz="3600" dirty="0" err="1" smtClean="0"/>
              <a:t>আইসিটি</a:t>
            </a:r>
            <a:endParaRPr lang="en-US" sz="3600" dirty="0"/>
          </a:p>
        </p:txBody>
      </p:sp>
      <p:sp>
        <p:nvSpPr>
          <p:cNvPr id="5" name="Horizontal Scroll 4"/>
          <p:cNvSpPr/>
          <p:nvPr/>
        </p:nvSpPr>
        <p:spPr>
          <a:xfrm>
            <a:off x="3137096" y="829994"/>
            <a:ext cx="4951829" cy="1885071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আজকের</a:t>
            </a:r>
            <a:r>
              <a:rPr lang="en-US" sz="4400" dirty="0" smtClean="0"/>
              <a:t> </a:t>
            </a:r>
            <a:r>
              <a:rPr lang="en-US" sz="4400" dirty="0" err="1" smtClean="0"/>
              <a:t>পাঠ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70936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963" y="-6394"/>
            <a:ext cx="12247926" cy="6870787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2987899" y="450761"/>
            <a:ext cx="5009881" cy="126212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/>
              <a:t>শিখনফল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579546" y="2137894"/>
            <a:ext cx="6246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এ </a:t>
            </a:r>
            <a:r>
              <a:rPr lang="en-US" sz="3200" dirty="0" err="1" smtClean="0"/>
              <a:t>পাঠ</a:t>
            </a:r>
            <a:r>
              <a:rPr lang="en-US" sz="3200" dirty="0" smtClean="0"/>
              <a:t> </a:t>
            </a:r>
            <a:r>
              <a:rPr lang="en-US" sz="3200" dirty="0" err="1" smtClean="0"/>
              <a:t>শেষে</a:t>
            </a:r>
            <a:r>
              <a:rPr lang="en-US" sz="3200" dirty="0" smtClean="0"/>
              <a:t> </a:t>
            </a:r>
            <a:r>
              <a:rPr lang="en-US" sz="3200" dirty="0" err="1" smtClean="0"/>
              <a:t>শিক্ষার্থীরা</a:t>
            </a:r>
            <a:r>
              <a:rPr lang="en-US" sz="3200" dirty="0" smtClean="0"/>
              <a:t>……….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300763" y="3169371"/>
            <a:ext cx="9092488" cy="58477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১। </a:t>
            </a:r>
            <a:r>
              <a:rPr lang="en-US" sz="3200" dirty="0" err="1" smtClean="0"/>
              <a:t>যোগাযোগের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প্রকারভেদ</a:t>
            </a:r>
            <a:r>
              <a:rPr lang="en-US" sz="3200" dirty="0" smtClean="0"/>
              <a:t> </a:t>
            </a:r>
            <a:r>
              <a:rPr lang="en-US" sz="3200" dirty="0" err="1" smtClean="0"/>
              <a:t>বলতে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পারবে</a:t>
            </a:r>
            <a:r>
              <a:rPr lang="en-US" sz="3200" dirty="0" smtClean="0"/>
              <a:t>।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300763" y="4076118"/>
            <a:ext cx="9723552" cy="58477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২</a:t>
            </a:r>
            <a:r>
              <a:rPr lang="en-US" sz="3200" dirty="0" smtClean="0"/>
              <a:t>। </a:t>
            </a:r>
            <a:r>
              <a:rPr lang="en-US" sz="3200" dirty="0" err="1" smtClean="0"/>
              <a:t>যোগাযোগের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ধরণ</a:t>
            </a:r>
            <a:r>
              <a:rPr lang="en-US" sz="3200" dirty="0" smtClean="0"/>
              <a:t> </a:t>
            </a:r>
            <a:r>
              <a:rPr lang="en-US" sz="3200" dirty="0" err="1" smtClean="0"/>
              <a:t>চিহ্নিত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পারবে</a:t>
            </a:r>
            <a:r>
              <a:rPr lang="en-US" sz="3200" dirty="0" smtClean="0"/>
              <a:t>।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300763" y="4982865"/>
            <a:ext cx="10547800" cy="58477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৩</a:t>
            </a:r>
            <a:r>
              <a:rPr lang="en-US" sz="3200" dirty="0" smtClean="0"/>
              <a:t>। </a:t>
            </a:r>
            <a:r>
              <a:rPr lang="en-US" sz="3200" dirty="0" err="1" smtClean="0"/>
              <a:t>ব্যবসা-বাণিজ্যে</a:t>
            </a:r>
            <a:r>
              <a:rPr lang="en-US" sz="3200" dirty="0" smtClean="0"/>
              <a:t> </a:t>
            </a:r>
            <a:r>
              <a:rPr lang="en-US" sz="3200" dirty="0" err="1" smtClean="0"/>
              <a:t>আইসিটির</a:t>
            </a:r>
            <a:r>
              <a:rPr lang="en-US" sz="3200" dirty="0" smtClean="0"/>
              <a:t> </a:t>
            </a:r>
            <a:r>
              <a:rPr lang="en-US" sz="3200" dirty="0" err="1" smtClean="0"/>
              <a:t>ভুমিকা</a:t>
            </a:r>
            <a:r>
              <a:rPr lang="en-US" sz="3200" dirty="0" smtClean="0"/>
              <a:t> </a:t>
            </a:r>
            <a:r>
              <a:rPr lang="en-US" sz="3200" dirty="0" err="1" smtClean="0"/>
              <a:t>বর্ণনা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পারবে</a:t>
            </a:r>
            <a:r>
              <a:rPr lang="en-US" sz="3200" dirty="0" smtClean="0"/>
              <a:t>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8597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>
            <a:off x="2408350" y="296213"/>
            <a:ext cx="6800044" cy="643944"/>
          </a:xfrm>
          <a:prstGeom prst="round2Same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7030A0"/>
                </a:solidFill>
              </a:rPr>
              <a:t>ছবিগুলো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আবার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দেখো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48" y="1529210"/>
            <a:ext cx="3305714" cy="35579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194" y="1529210"/>
            <a:ext cx="4302726" cy="35579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0746" y="5609238"/>
            <a:ext cx="4089736" cy="58477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prstClr val="black"/>
                </a:solidFill>
              </a:rPr>
              <a:t>যোগাযোগ</a:t>
            </a:r>
            <a:r>
              <a:rPr lang="en-US" sz="3200" b="1" dirty="0" smtClean="0">
                <a:solidFill>
                  <a:prstClr val="black"/>
                </a:solidFill>
              </a:rPr>
              <a:t> (</a:t>
            </a:r>
            <a:r>
              <a:rPr lang="en-US" sz="3200" b="1" dirty="0" err="1" smtClean="0">
                <a:solidFill>
                  <a:prstClr val="black"/>
                </a:solidFill>
              </a:rPr>
              <a:t>একমুখী</a:t>
            </a:r>
            <a:r>
              <a:rPr lang="en-US" sz="3200" b="1" dirty="0" smtClean="0">
                <a:solidFill>
                  <a:prstClr val="black"/>
                </a:solidFill>
              </a:rPr>
              <a:t>)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57195" y="5541076"/>
            <a:ext cx="4302726" cy="58477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prstClr val="black"/>
                </a:solidFill>
              </a:rPr>
              <a:t>যোগাযোগ</a:t>
            </a:r>
            <a:r>
              <a:rPr lang="en-US" sz="3200" b="1" dirty="0" smtClean="0">
                <a:solidFill>
                  <a:prstClr val="black"/>
                </a:solidFill>
              </a:rPr>
              <a:t> (</a:t>
            </a:r>
            <a:r>
              <a:rPr lang="en-US" sz="3200" b="1" dirty="0" err="1" smtClean="0">
                <a:solidFill>
                  <a:prstClr val="black"/>
                </a:solidFill>
              </a:rPr>
              <a:t>দ্বিমুখী</a:t>
            </a:r>
            <a:r>
              <a:rPr lang="en-US" sz="3200" b="1" dirty="0" smtClean="0">
                <a:solidFill>
                  <a:prstClr val="black"/>
                </a:solidFill>
              </a:rPr>
              <a:t>)</a:t>
            </a:r>
            <a:endParaRPr lang="en-US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06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963" y="-6394"/>
            <a:ext cx="12247926" cy="687078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5" name="Regular Pentagon 4"/>
          <p:cNvSpPr/>
          <p:nvPr/>
        </p:nvSpPr>
        <p:spPr>
          <a:xfrm>
            <a:off x="2588654" y="270456"/>
            <a:ext cx="6078828" cy="1313645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একক</a:t>
            </a:r>
            <a:r>
              <a:rPr lang="en-US" sz="4400" dirty="0" smtClean="0"/>
              <a:t> </a:t>
            </a:r>
            <a:r>
              <a:rPr lang="en-US" sz="4400" dirty="0" err="1" smtClean="0"/>
              <a:t>কাজ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1030308" y="2616744"/>
            <a:ext cx="10702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১। </a:t>
            </a:r>
            <a:r>
              <a:rPr lang="en-US" sz="3200" dirty="0" err="1" smtClean="0"/>
              <a:t>যোগাযোগ</a:t>
            </a:r>
            <a:r>
              <a:rPr lang="en-US" sz="3200" dirty="0" smtClean="0"/>
              <a:t> </a:t>
            </a:r>
            <a:r>
              <a:rPr lang="en-US" sz="3200" dirty="0" err="1" smtClean="0"/>
              <a:t>কয়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প্রকার</a:t>
            </a:r>
            <a:r>
              <a:rPr lang="en-US" sz="3200" dirty="0"/>
              <a:t> </a:t>
            </a:r>
            <a:r>
              <a:rPr lang="en-US" sz="3200" dirty="0" smtClean="0"/>
              <a:t>ও </a:t>
            </a:r>
            <a:r>
              <a:rPr lang="en-US" sz="3200" dirty="0" err="1" smtClean="0"/>
              <a:t>কি</a:t>
            </a:r>
            <a:r>
              <a:rPr lang="en-US" sz="3200" dirty="0" smtClean="0"/>
              <a:t> </a:t>
            </a:r>
            <a:r>
              <a:rPr lang="en-US" sz="3200" dirty="0" err="1" smtClean="0"/>
              <a:t>কি</a:t>
            </a:r>
            <a:r>
              <a:rPr lang="en-US" sz="3200" dirty="0" smtClean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5985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92" y="717459"/>
            <a:ext cx="2930769" cy="23352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281" y="739798"/>
            <a:ext cx="3877854" cy="2312896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3995229" y="1955416"/>
            <a:ext cx="2973120" cy="28135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26609" y="3868614"/>
            <a:ext cx="119153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/>
              <a:t>	</a:t>
            </a:r>
            <a:r>
              <a:rPr lang="en-US" sz="3600" dirty="0" err="1" smtClean="0"/>
              <a:t>যোগাযোগ</a:t>
            </a:r>
            <a:r>
              <a:rPr lang="en-US" sz="3600" dirty="0" smtClean="0"/>
              <a:t> (</a:t>
            </a:r>
            <a:r>
              <a:rPr lang="en-US" sz="3600" dirty="0" err="1" smtClean="0"/>
              <a:t>একমুখী</a:t>
            </a:r>
            <a:r>
              <a:rPr lang="en-US" sz="3600" dirty="0" smtClean="0"/>
              <a:t>) : </a:t>
            </a:r>
            <a:r>
              <a:rPr lang="en-US" sz="3600" dirty="0" err="1" smtClean="0"/>
              <a:t>যখন</a:t>
            </a:r>
            <a:r>
              <a:rPr lang="en-US" sz="3600" dirty="0" smtClean="0"/>
              <a:t> </a:t>
            </a:r>
            <a:r>
              <a:rPr lang="en-US" sz="3600" dirty="0" err="1" smtClean="0"/>
              <a:t>একজন</a:t>
            </a:r>
            <a:r>
              <a:rPr lang="en-US" sz="3600" dirty="0" smtClean="0"/>
              <a:t> </a:t>
            </a:r>
            <a:r>
              <a:rPr lang="en-US" sz="3600" dirty="0" err="1" smtClean="0"/>
              <a:t>ব্যক্তি</a:t>
            </a:r>
            <a:r>
              <a:rPr lang="en-US" sz="3600" dirty="0" smtClean="0"/>
              <a:t> </a:t>
            </a:r>
            <a:r>
              <a:rPr lang="en-US" sz="3600" dirty="0" err="1" smtClean="0"/>
              <a:t>বা</a:t>
            </a:r>
            <a:r>
              <a:rPr lang="en-US" sz="3600" dirty="0" smtClean="0"/>
              <a:t> </a:t>
            </a:r>
            <a:r>
              <a:rPr lang="en-US" sz="3600" dirty="0" err="1" smtClean="0"/>
              <a:t>একটি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প্রতিষ্ঠান</a:t>
            </a:r>
            <a:r>
              <a:rPr lang="en-US" sz="3600" dirty="0" smtClean="0"/>
              <a:t> </a:t>
            </a:r>
            <a:r>
              <a:rPr lang="en-US" sz="3600" dirty="0" err="1" smtClean="0"/>
              <a:t>অনেকের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সাথে</a:t>
            </a:r>
            <a:r>
              <a:rPr lang="en-US" sz="3600" dirty="0" smtClean="0"/>
              <a:t> </a:t>
            </a:r>
            <a:r>
              <a:rPr lang="en-US" sz="3600" dirty="0" err="1" smtClean="0"/>
              <a:t>যোগাযোগ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করে</a:t>
            </a:r>
            <a:r>
              <a:rPr lang="en-US" sz="3600" dirty="0" smtClean="0"/>
              <a:t> </a:t>
            </a:r>
            <a:r>
              <a:rPr lang="en-US" sz="3600" dirty="0" err="1" smtClean="0"/>
              <a:t>সে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পদ্ধতিটি</a:t>
            </a:r>
            <a:r>
              <a:rPr lang="en-US" sz="3600" dirty="0" smtClean="0"/>
              <a:t> </a:t>
            </a:r>
            <a:r>
              <a:rPr lang="en-US" sz="3600" dirty="0" err="1" smtClean="0"/>
              <a:t>হলো</a:t>
            </a:r>
            <a:r>
              <a:rPr lang="en-US" sz="3600" dirty="0" smtClean="0"/>
              <a:t> “</a:t>
            </a:r>
            <a:r>
              <a:rPr lang="en-US" sz="3600" dirty="0" err="1" smtClean="0"/>
              <a:t>একমুখী</a:t>
            </a:r>
            <a:r>
              <a:rPr lang="en-US" sz="3600" dirty="0" smtClean="0"/>
              <a:t>”। </a:t>
            </a:r>
            <a:r>
              <a:rPr lang="en-US" sz="3600" dirty="0" err="1" smtClean="0"/>
              <a:t>ইংরেজিতে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যাকে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বলে</a:t>
            </a:r>
            <a:r>
              <a:rPr lang="en-US" sz="3600" dirty="0" smtClean="0"/>
              <a:t> “</a:t>
            </a:r>
            <a:r>
              <a:rPr lang="en-US" sz="3600" dirty="0" err="1" smtClean="0"/>
              <a:t>ব্রডকাস্ট</a:t>
            </a:r>
            <a:r>
              <a:rPr lang="en-US" sz="3600" dirty="0" smtClean="0"/>
              <a:t>”।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3371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95" y="521554"/>
            <a:ext cx="4220307" cy="34596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5083" y="4469517"/>
            <a:ext cx="118168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prstClr val="black"/>
                </a:solidFill>
              </a:rPr>
              <a:t>	</a:t>
            </a:r>
            <a:r>
              <a:rPr lang="en-US" sz="3600" dirty="0" err="1" smtClean="0">
                <a:solidFill>
                  <a:prstClr val="black"/>
                </a:solidFill>
              </a:rPr>
              <a:t>যোগাযোগ</a:t>
            </a:r>
            <a:r>
              <a:rPr lang="en-US" sz="3600" dirty="0" smtClean="0">
                <a:solidFill>
                  <a:prstClr val="black"/>
                </a:solidFill>
              </a:rPr>
              <a:t> (</a:t>
            </a:r>
            <a:r>
              <a:rPr lang="en-US" sz="3600" dirty="0" err="1" smtClean="0">
                <a:solidFill>
                  <a:prstClr val="black"/>
                </a:solidFill>
              </a:rPr>
              <a:t>দ্বিমুখী</a:t>
            </a:r>
            <a:r>
              <a:rPr lang="en-US" sz="3600" dirty="0" smtClean="0">
                <a:solidFill>
                  <a:prstClr val="black"/>
                </a:solidFill>
              </a:rPr>
              <a:t>) : </a:t>
            </a:r>
            <a:r>
              <a:rPr lang="en-US" sz="3600" dirty="0" err="1" smtClean="0">
                <a:solidFill>
                  <a:prstClr val="black"/>
                </a:solidFill>
              </a:rPr>
              <a:t>যোগাযোগের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একমুখী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ব্রডকাস্ট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পদ্ধতির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সম্পুরক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রূপটি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হচ্ছে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দ্বিমুখী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যোগাযোগ</a:t>
            </a:r>
            <a:r>
              <a:rPr lang="en-US" sz="3600" dirty="0" smtClean="0">
                <a:solidFill>
                  <a:prstClr val="black"/>
                </a:solidFill>
              </a:rPr>
              <a:t>। </a:t>
            </a:r>
            <a:r>
              <a:rPr lang="en-US" sz="3600" dirty="0" err="1" smtClean="0">
                <a:solidFill>
                  <a:prstClr val="black"/>
                </a:solidFill>
              </a:rPr>
              <a:t>যার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সবচেয়ে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ভাল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উদাহরণ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হচ্ছে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টেলিফোন</a:t>
            </a:r>
            <a:r>
              <a:rPr lang="en-US" sz="3600" dirty="0" smtClean="0">
                <a:solidFill>
                  <a:prstClr val="black"/>
                </a:solidFill>
              </a:rPr>
              <a:t>।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099" y="422032"/>
            <a:ext cx="4572000" cy="355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15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</TotalTime>
  <Words>300</Words>
  <Application>Microsoft Office PowerPoint</Application>
  <PresentationFormat>Widescreen</PresentationFormat>
  <Paragraphs>55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Calibri</vt:lpstr>
      <vt:lpstr>Cambria</vt:lpstr>
      <vt:lpstr>Century Gothic</vt:lpstr>
      <vt:lpstr>NikoshBAN</vt:lpstr>
      <vt:lpstr>Times New Roman</vt:lpstr>
      <vt:lpstr>Wingdings 2</vt:lpstr>
      <vt:lpstr>Wingdings 3</vt:lpstr>
      <vt:lpstr>Office Theme</vt:lpstr>
      <vt:lpstr>Adjacency</vt:lpstr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138</cp:revision>
  <dcterms:created xsi:type="dcterms:W3CDTF">2019-09-15T15:50:37Z</dcterms:created>
  <dcterms:modified xsi:type="dcterms:W3CDTF">2019-10-13T06:43:29Z</dcterms:modified>
</cp:coreProperties>
</file>