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2" r:id="rId2"/>
    <p:sldId id="257" r:id="rId3"/>
    <p:sldId id="293" r:id="rId4"/>
    <p:sldId id="261" r:id="rId5"/>
    <p:sldId id="262" r:id="rId6"/>
    <p:sldId id="263" r:id="rId7"/>
    <p:sldId id="266" r:id="rId8"/>
    <p:sldId id="267" r:id="rId9"/>
    <p:sldId id="268" r:id="rId10"/>
    <p:sldId id="269" r:id="rId11"/>
    <p:sldId id="270" r:id="rId12"/>
    <p:sldId id="271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4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C2E8-A258-4D19-8AFF-C27D4EF9314F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CF84-11E3-4627-8C8D-4F51714B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293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C2E8-A258-4D19-8AFF-C27D4EF9314F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CF84-11E3-4627-8C8D-4F51714B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26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C2E8-A258-4D19-8AFF-C27D4EF9314F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CF84-11E3-4627-8C8D-4F51714B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6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C2E8-A258-4D19-8AFF-C27D4EF9314F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CF84-11E3-4627-8C8D-4F51714B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807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C2E8-A258-4D19-8AFF-C27D4EF9314F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CF84-11E3-4627-8C8D-4F51714B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929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C2E8-A258-4D19-8AFF-C27D4EF9314F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CF84-11E3-4627-8C8D-4F51714B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64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C2E8-A258-4D19-8AFF-C27D4EF9314F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CF84-11E3-4627-8C8D-4F51714B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134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C2E8-A258-4D19-8AFF-C27D4EF9314F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CF84-11E3-4627-8C8D-4F51714B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48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C2E8-A258-4D19-8AFF-C27D4EF9314F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CF84-11E3-4627-8C8D-4F51714B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484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C2E8-A258-4D19-8AFF-C27D4EF9314F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CF84-11E3-4627-8C8D-4F51714B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40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C2E8-A258-4D19-8AFF-C27D4EF9314F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CF84-11E3-4627-8C8D-4F51714B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428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9C2E8-A258-4D19-8AFF-C27D4EF9314F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CCF84-11E3-4627-8C8D-4F51714B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8900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21343280">
            <a:off x="3093497" y="562089"/>
            <a:ext cx="7566606" cy="224917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62746" y="656716"/>
            <a:ext cx="6995539" cy="188674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31832" y="656716"/>
            <a:ext cx="555249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prstClr val="black"/>
                </a:solidFill>
                <a:latin typeface="Calibri"/>
              </a:rPr>
              <a:t>শাহাদাত </a:t>
            </a:r>
            <a:r>
              <a:rPr lang="bn-BD" sz="2800" dirty="0" smtClean="0">
                <a:solidFill>
                  <a:prstClr val="black"/>
                </a:solidFill>
                <a:latin typeface="Calibri"/>
              </a:rPr>
              <a:t>হুসেন</a:t>
            </a:r>
          </a:p>
          <a:p>
            <a:r>
              <a:rPr lang="bn-BD" sz="2800" dirty="0" smtClean="0">
                <a:solidFill>
                  <a:prstClr val="black"/>
                </a:solidFill>
                <a:latin typeface="Calibri"/>
              </a:rPr>
              <a:t>(</a:t>
            </a:r>
            <a:r>
              <a:rPr lang="bn-BD" sz="2800" dirty="0">
                <a:solidFill>
                  <a:prstClr val="black"/>
                </a:solidFill>
                <a:latin typeface="Calibri"/>
              </a:rPr>
              <a:t>সহকারী শিক্ষক)</a:t>
            </a:r>
          </a:p>
          <a:p>
            <a:r>
              <a:rPr lang="bn-BD" sz="2800" dirty="0">
                <a:solidFill>
                  <a:prstClr val="black"/>
                </a:solidFill>
                <a:latin typeface="Calibri"/>
              </a:rPr>
              <a:t>ফরিজা খাতুন বালিকা উচ্চ বিদ্যালয় </a:t>
            </a:r>
          </a:p>
          <a:p>
            <a:r>
              <a:rPr lang="bn-BD" sz="2800" dirty="0">
                <a:solidFill>
                  <a:prstClr val="black"/>
                </a:solidFill>
                <a:latin typeface="Calibri"/>
              </a:rPr>
              <a:t>ফেঞ্চুগঞ্জ, সিলেট </a:t>
            </a:r>
            <a:endParaRPr lang="en-US" sz="28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" name="Picture 3" descr="31369526_221376981951784_6612655330551416253_n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61025" y="282960"/>
            <a:ext cx="2697178" cy="3605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3262746" y="3784080"/>
            <a:ext cx="5368636" cy="292015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bn-BD" sz="3200" dirty="0">
                <a:solidFill>
                  <a:prstClr val="white"/>
                </a:solidFill>
                <a:latin typeface="Calibri"/>
              </a:rPr>
              <a:t>শ্রেনিঃ        </a:t>
            </a:r>
            <a:r>
              <a:rPr lang="bn-BD" sz="3200" dirty="0" smtClean="0">
                <a:solidFill>
                  <a:prstClr val="white"/>
                </a:solidFill>
                <a:latin typeface="Calibri"/>
              </a:rPr>
              <a:t>অষ্টম </a:t>
            </a:r>
            <a:endParaRPr lang="bn-BD" sz="3200" dirty="0">
              <a:solidFill>
                <a:prstClr val="white"/>
              </a:solidFill>
              <a:latin typeface="Calibri"/>
            </a:endParaRPr>
          </a:p>
          <a:p>
            <a:pPr algn="r"/>
            <a:r>
              <a:rPr lang="bn-BD" sz="3200" dirty="0">
                <a:solidFill>
                  <a:prstClr val="white"/>
                </a:solidFill>
                <a:latin typeface="Calibri"/>
              </a:rPr>
              <a:t>বিষয়ঃ   </a:t>
            </a:r>
            <a:r>
              <a:rPr lang="bn-BD" sz="3200" dirty="0" smtClean="0">
                <a:solidFill>
                  <a:prstClr val="white"/>
                </a:solidFill>
                <a:latin typeface="Calibri"/>
              </a:rPr>
              <a:t>     গনিত </a:t>
            </a:r>
            <a:endParaRPr lang="bn-BD" sz="3200" dirty="0">
              <a:solidFill>
                <a:prstClr val="white"/>
              </a:solidFill>
              <a:latin typeface="Calibri"/>
            </a:endParaRPr>
          </a:p>
          <a:p>
            <a:pPr algn="r"/>
            <a:r>
              <a:rPr lang="bn-BD" sz="3200" dirty="0">
                <a:solidFill>
                  <a:prstClr val="white"/>
                </a:solidFill>
                <a:latin typeface="Calibri"/>
              </a:rPr>
              <a:t>অধ্যায়ঃ  </a:t>
            </a:r>
            <a:r>
              <a:rPr lang="bn-BD" sz="3200" dirty="0" smtClean="0">
                <a:solidFill>
                  <a:prstClr val="white"/>
                </a:solidFill>
                <a:latin typeface="Calibri"/>
              </a:rPr>
              <a:t>    অষ্টম</a:t>
            </a:r>
          </a:p>
          <a:p>
            <a:pPr algn="r"/>
            <a:r>
              <a:rPr lang="bn-BD" sz="3200" dirty="0" smtClean="0">
                <a:solidFill>
                  <a:prstClr val="white"/>
                </a:solidFill>
                <a:latin typeface="Calibri"/>
              </a:rPr>
              <a:t>পাঠ – ৮</a:t>
            </a:r>
            <a:r>
              <a:rPr lang="en-US" sz="3200" dirty="0" smtClean="0">
                <a:solidFill>
                  <a:prstClr val="white"/>
                </a:solidFill>
                <a:latin typeface="Calibri"/>
              </a:rPr>
              <a:t>.</a:t>
            </a:r>
            <a:r>
              <a:rPr lang="bn-BD" sz="3200" dirty="0" smtClean="0">
                <a:solidFill>
                  <a:prstClr val="white"/>
                </a:solidFill>
                <a:latin typeface="Calibri"/>
              </a:rPr>
              <a:t>৬ সম্পাদ্য</a:t>
            </a:r>
          </a:p>
          <a:p>
            <a:pPr algn="r"/>
            <a:r>
              <a:rPr lang="bn-BD" sz="3200" dirty="0" smtClean="0">
                <a:solidFill>
                  <a:prstClr val="white"/>
                </a:solidFill>
                <a:latin typeface="Calibri"/>
              </a:rPr>
              <a:t>বিশেষ পাঠঃ  বর্গ  </a:t>
            </a:r>
            <a:endParaRPr lang="bn-BD" sz="32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026" name="Picture 2" descr="https://3.bp.blogspot.com/-WLx9jA35Z3Q/Vz23W6ptpUI/AAAAAAAAAhY/FVefq5r4dCskatb0R1jxl2Bnvy5FoqywgCLcB/s1600/Math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006" y="2729030"/>
            <a:ext cx="2956940" cy="399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13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33333E-6 L -0.21393 0.00555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03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217" y="1258214"/>
            <a:ext cx="6600825" cy="4667250"/>
          </a:xfrm>
          <a:prstGeom prst="rect">
            <a:avLst/>
          </a:prstGeom>
        </p:spPr>
      </p:pic>
      <p:sp>
        <p:nvSpPr>
          <p:cNvPr id="3" name="Oval Callout 2"/>
          <p:cNvSpPr/>
          <p:nvPr/>
        </p:nvSpPr>
        <p:spPr>
          <a:xfrm>
            <a:off x="7665928" y="134101"/>
            <a:ext cx="2943615" cy="2022758"/>
          </a:xfrm>
          <a:prstGeom prst="wedgeEllipseCallout">
            <a:avLst>
              <a:gd name="adj1" fmla="val -42227"/>
              <a:gd name="adj2" fmla="val 5277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/>
              <a:t>কে বলতে পারবে ছবিটি কীসের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5305926" y="3423500"/>
            <a:ext cx="320842" cy="84221"/>
          </a:xfrm>
          <a:prstGeom prst="rect">
            <a:avLst/>
          </a:prstGeom>
          <a:solidFill>
            <a:srgbClr val="AF3C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305926" y="3377781"/>
            <a:ext cx="320842" cy="45719"/>
          </a:xfrm>
          <a:prstGeom prst="rect">
            <a:avLst/>
          </a:prstGeom>
          <a:solidFill>
            <a:srgbClr val="135B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305926" y="3306966"/>
            <a:ext cx="320842" cy="84221"/>
          </a:xfrm>
          <a:prstGeom prst="rect">
            <a:avLst/>
          </a:prstGeom>
          <a:solidFill>
            <a:srgbClr val="0294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404757" y="3510988"/>
            <a:ext cx="215479" cy="218458"/>
          </a:xfrm>
          <a:prstGeom prst="rect">
            <a:avLst/>
          </a:prstGeom>
          <a:solidFill>
            <a:srgbClr val="CCE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37398" t="42390" r="57545" b="42993"/>
          <a:stretch/>
        </p:blipFill>
        <p:spPr>
          <a:xfrm>
            <a:off x="5326744" y="3236686"/>
            <a:ext cx="333828" cy="682171"/>
          </a:xfrm>
          <a:prstGeom prst="rect">
            <a:avLst/>
          </a:prstGeom>
        </p:spPr>
      </p:pic>
      <p:sp>
        <p:nvSpPr>
          <p:cNvPr id="14" name="Moon 13"/>
          <p:cNvSpPr/>
          <p:nvPr/>
        </p:nvSpPr>
        <p:spPr>
          <a:xfrm rot="3160776">
            <a:off x="5267343" y="1336272"/>
            <a:ext cx="1157363" cy="1970778"/>
          </a:xfrm>
          <a:prstGeom prst="moon">
            <a:avLst>
              <a:gd name="adj" fmla="val 61104"/>
            </a:avLst>
          </a:prstGeom>
          <a:solidFill>
            <a:srgbClr val="0294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404757" y="1844984"/>
            <a:ext cx="1036503" cy="103650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091022" y="1627534"/>
            <a:ext cx="248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5181491" y="2813134"/>
            <a:ext cx="248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37575" y="2785067"/>
            <a:ext cx="248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90992" y="1686286"/>
            <a:ext cx="248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</a:t>
            </a:r>
          </a:p>
        </p:txBody>
      </p:sp>
      <p:sp>
        <p:nvSpPr>
          <p:cNvPr id="21" name="Oval Callout 20"/>
          <p:cNvSpPr/>
          <p:nvPr/>
        </p:nvSpPr>
        <p:spPr>
          <a:xfrm>
            <a:off x="1796811" y="614930"/>
            <a:ext cx="2943615" cy="2022758"/>
          </a:xfrm>
          <a:prstGeom prst="wedgeEllipseCallout">
            <a:avLst>
              <a:gd name="adj1" fmla="val 65850"/>
              <a:gd name="adj2" fmla="val 76324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/>
              <a:t>আমি পারব ম্যাম</a:t>
            </a:r>
            <a:endParaRPr lang="en-US" sz="2400" dirty="0"/>
          </a:p>
        </p:txBody>
      </p:sp>
      <p:sp>
        <p:nvSpPr>
          <p:cNvPr id="22" name="Oval Callout 21"/>
          <p:cNvSpPr/>
          <p:nvPr/>
        </p:nvSpPr>
        <p:spPr>
          <a:xfrm>
            <a:off x="1806033" y="599629"/>
            <a:ext cx="2943615" cy="2022758"/>
          </a:xfrm>
          <a:prstGeom prst="wedgeEllipseCallout">
            <a:avLst>
              <a:gd name="adj1" fmla="val 76851"/>
              <a:gd name="adj2" fmla="val 86683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/>
              <a:t>এটি একটি বর্গের চিত্র</a:t>
            </a:r>
            <a:endParaRPr lang="en-US" sz="2400" dirty="0"/>
          </a:p>
        </p:txBody>
      </p:sp>
      <p:grpSp>
        <p:nvGrpSpPr>
          <p:cNvPr id="52" name="Group 51"/>
          <p:cNvGrpSpPr/>
          <p:nvPr/>
        </p:nvGrpSpPr>
        <p:grpSpPr>
          <a:xfrm>
            <a:off x="2858217" y="1258214"/>
            <a:ext cx="6600825" cy="4667250"/>
            <a:chOff x="2858217" y="1258214"/>
            <a:chExt cx="6600825" cy="4667250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58217" y="1258214"/>
              <a:ext cx="6600825" cy="4667250"/>
            </a:xfrm>
            <a:prstGeom prst="rect">
              <a:avLst/>
            </a:prstGeom>
          </p:spPr>
        </p:pic>
        <p:sp>
          <p:nvSpPr>
            <p:cNvPr id="54" name="Rectangle 53"/>
            <p:cNvSpPr/>
            <p:nvPr/>
          </p:nvSpPr>
          <p:spPr>
            <a:xfrm>
              <a:off x="5305926" y="3423500"/>
              <a:ext cx="320842" cy="84221"/>
            </a:xfrm>
            <a:prstGeom prst="rect">
              <a:avLst/>
            </a:prstGeom>
            <a:solidFill>
              <a:srgbClr val="AF3C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5305926" y="3377781"/>
              <a:ext cx="320842" cy="45719"/>
            </a:xfrm>
            <a:prstGeom prst="rect">
              <a:avLst/>
            </a:prstGeom>
            <a:solidFill>
              <a:srgbClr val="135B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5305926" y="3306966"/>
              <a:ext cx="320842" cy="84221"/>
            </a:xfrm>
            <a:prstGeom prst="rect">
              <a:avLst/>
            </a:prstGeom>
            <a:solidFill>
              <a:srgbClr val="0294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404757" y="3510988"/>
              <a:ext cx="215479" cy="218458"/>
            </a:xfrm>
            <a:prstGeom prst="rect">
              <a:avLst/>
            </a:prstGeom>
            <a:solidFill>
              <a:srgbClr val="CCE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Moon 57"/>
            <p:cNvSpPr/>
            <p:nvPr/>
          </p:nvSpPr>
          <p:spPr>
            <a:xfrm rot="3160776">
              <a:off x="5267343" y="1336272"/>
              <a:ext cx="1157363" cy="1970778"/>
            </a:xfrm>
            <a:prstGeom prst="moon">
              <a:avLst>
                <a:gd name="adj" fmla="val 61104"/>
              </a:avLst>
            </a:prstGeom>
            <a:solidFill>
              <a:srgbClr val="0294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404757" y="1844984"/>
              <a:ext cx="1036503" cy="1036503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091022" y="1627534"/>
              <a:ext cx="2488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A</a:t>
              </a:r>
              <a:endParaRPr lang="en-US" sz="2000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181491" y="2813134"/>
              <a:ext cx="2488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D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337575" y="2785067"/>
              <a:ext cx="2488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C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390992" y="1686286"/>
              <a:ext cx="2488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B</a:t>
              </a:r>
            </a:p>
          </p:txBody>
        </p:sp>
      </p:grpSp>
      <p:sp>
        <p:nvSpPr>
          <p:cNvPr id="64" name="Oval Callout 63"/>
          <p:cNvSpPr/>
          <p:nvPr/>
        </p:nvSpPr>
        <p:spPr>
          <a:xfrm>
            <a:off x="410155" y="762309"/>
            <a:ext cx="2943615" cy="2022758"/>
          </a:xfrm>
          <a:prstGeom prst="wedgeEllipseCallout">
            <a:avLst>
              <a:gd name="adj1" fmla="val 65850"/>
              <a:gd name="adj2" fmla="val 76324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/>
              <a:t>পারব না ম্যাম</a:t>
            </a:r>
          </a:p>
          <a:p>
            <a:pPr algn="ctr"/>
            <a:r>
              <a:rPr lang="bn-BD" sz="2400" dirty="0" smtClean="0"/>
              <a:t>আপনি দেখান</a:t>
            </a:r>
            <a:endParaRPr lang="en-US" sz="2400" dirty="0"/>
          </a:p>
        </p:txBody>
      </p:sp>
      <p:sp>
        <p:nvSpPr>
          <p:cNvPr id="65" name="Oval Callout 64"/>
          <p:cNvSpPr/>
          <p:nvPr/>
        </p:nvSpPr>
        <p:spPr>
          <a:xfrm>
            <a:off x="7822633" y="378886"/>
            <a:ext cx="3358168" cy="2022758"/>
          </a:xfrm>
          <a:prstGeom prst="wedgeEllipseCallout">
            <a:avLst>
              <a:gd name="adj1" fmla="val -42227"/>
              <a:gd name="adj2" fmla="val 5277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/>
              <a:t>ধন্যবাদ তোমাকে তোমরা কী এটি আঁকতে পারবে?</a:t>
            </a:r>
            <a:endParaRPr lang="en-US" sz="2400" dirty="0"/>
          </a:p>
        </p:txBody>
      </p:sp>
      <p:sp>
        <p:nvSpPr>
          <p:cNvPr id="66" name="Oval Callout 65"/>
          <p:cNvSpPr/>
          <p:nvPr/>
        </p:nvSpPr>
        <p:spPr>
          <a:xfrm>
            <a:off x="8826777" y="3280972"/>
            <a:ext cx="2943615" cy="2022758"/>
          </a:xfrm>
          <a:prstGeom prst="wedgeEllipseCallout">
            <a:avLst>
              <a:gd name="adj1" fmla="val -51934"/>
              <a:gd name="adj2" fmla="val -3669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/>
              <a:t>পারব না ম্যাম</a:t>
            </a:r>
          </a:p>
          <a:p>
            <a:pPr algn="ctr"/>
            <a:r>
              <a:rPr lang="bn-BD" sz="2400" dirty="0" smtClean="0"/>
              <a:t>আপনি দেখান</a:t>
            </a:r>
            <a:endParaRPr lang="en-US" sz="2400" dirty="0"/>
          </a:p>
        </p:txBody>
      </p:sp>
      <p:sp>
        <p:nvSpPr>
          <p:cNvPr id="67" name="Oval Callout 66"/>
          <p:cNvSpPr/>
          <p:nvPr/>
        </p:nvSpPr>
        <p:spPr>
          <a:xfrm>
            <a:off x="2271842" y="4578522"/>
            <a:ext cx="2943615" cy="2022758"/>
          </a:xfrm>
          <a:prstGeom prst="wedgeEllipseCallout">
            <a:avLst>
              <a:gd name="adj1" fmla="val 72969"/>
              <a:gd name="adj2" fmla="val -9319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/>
              <a:t>আপনি দেখালে ভাল হয়</a:t>
            </a:r>
            <a:endParaRPr lang="en-US" sz="2400" dirty="0"/>
          </a:p>
        </p:txBody>
      </p:sp>
      <p:grpSp>
        <p:nvGrpSpPr>
          <p:cNvPr id="68" name="Group 67"/>
          <p:cNvGrpSpPr/>
          <p:nvPr/>
        </p:nvGrpSpPr>
        <p:grpSpPr>
          <a:xfrm>
            <a:off x="2858212" y="1272064"/>
            <a:ext cx="6600825" cy="4667250"/>
            <a:chOff x="2858217" y="1258214"/>
            <a:chExt cx="6600825" cy="4667250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58217" y="1258214"/>
              <a:ext cx="6600825" cy="4667250"/>
            </a:xfrm>
            <a:prstGeom prst="rect">
              <a:avLst/>
            </a:prstGeom>
          </p:spPr>
        </p:pic>
        <p:sp>
          <p:nvSpPr>
            <p:cNvPr id="70" name="Rectangle 69"/>
            <p:cNvSpPr/>
            <p:nvPr/>
          </p:nvSpPr>
          <p:spPr>
            <a:xfrm>
              <a:off x="5305926" y="3423500"/>
              <a:ext cx="320842" cy="84221"/>
            </a:xfrm>
            <a:prstGeom prst="rect">
              <a:avLst/>
            </a:prstGeom>
            <a:solidFill>
              <a:srgbClr val="AF3C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5305926" y="3377781"/>
              <a:ext cx="320842" cy="45719"/>
            </a:xfrm>
            <a:prstGeom prst="rect">
              <a:avLst/>
            </a:prstGeom>
            <a:solidFill>
              <a:srgbClr val="135B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5305926" y="3306966"/>
              <a:ext cx="320842" cy="84221"/>
            </a:xfrm>
            <a:prstGeom prst="rect">
              <a:avLst/>
            </a:prstGeom>
            <a:solidFill>
              <a:srgbClr val="0294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5404757" y="3510988"/>
              <a:ext cx="215479" cy="218458"/>
            </a:xfrm>
            <a:prstGeom prst="rect">
              <a:avLst/>
            </a:prstGeom>
            <a:solidFill>
              <a:srgbClr val="CCE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Moon 73"/>
            <p:cNvSpPr/>
            <p:nvPr/>
          </p:nvSpPr>
          <p:spPr>
            <a:xfrm rot="3160776">
              <a:off x="5267343" y="1336272"/>
              <a:ext cx="1157363" cy="1970778"/>
            </a:xfrm>
            <a:prstGeom prst="moon">
              <a:avLst>
                <a:gd name="adj" fmla="val 61104"/>
              </a:avLst>
            </a:prstGeom>
            <a:solidFill>
              <a:srgbClr val="0294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5404757" y="1844984"/>
              <a:ext cx="1036503" cy="1036503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091022" y="1627534"/>
              <a:ext cx="2488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A</a:t>
              </a:r>
              <a:endParaRPr lang="en-US" sz="2000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181491" y="2813134"/>
              <a:ext cx="2488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D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337575" y="2785067"/>
              <a:ext cx="2488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C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390992" y="1686286"/>
              <a:ext cx="2488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B</a:t>
              </a:r>
            </a:p>
          </p:txBody>
        </p:sp>
      </p:grpSp>
      <p:sp>
        <p:nvSpPr>
          <p:cNvPr id="80" name="Oval Callout 79"/>
          <p:cNvSpPr/>
          <p:nvPr/>
        </p:nvSpPr>
        <p:spPr>
          <a:xfrm>
            <a:off x="7822628" y="392736"/>
            <a:ext cx="3358168" cy="2022758"/>
          </a:xfrm>
          <a:prstGeom prst="wedgeEllipseCallout">
            <a:avLst>
              <a:gd name="adj1" fmla="val -42227"/>
              <a:gd name="adj2" fmla="val 5277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/>
              <a:t>ধন্যবাদ সবাইকে তাহলে দেখ কীভাবে বর্গ আঁকতে হয়।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1054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5" grpId="0" animBg="1"/>
      <p:bldP spid="7" grpId="0" animBg="1"/>
      <p:bldP spid="6" grpId="0" animBg="1"/>
      <p:bldP spid="9" grpId="0" animBg="1"/>
      <p:bldP spid="14" grpId="0" animBg="1"/>
      <p:bldP spid="16" grpId="0" animBg="1"/>
      <p:bldP spid="17" grpId="0"/>
      <p:bldP spid="18" grpId="0"/>
      <p:bldP spid="19" grpId="0"/>
      <p:bldP spid="20" grpId="0"/>
      <p:bldP spid="21" grpId="0" animBg="1"/>
      <p:bldP spid="21" grpId="1" animBg="1"/>
      <p:bldP spid="22" grpId="0" animBg="1"/>
      <p:bldP spid="22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80" grpId="0" animBg="1"/>
      <p:bldP spid="8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82630" y="1330026"/>
            <a:ext cx="5181600" cy="9144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002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58830" y="1406226"/>
            <a:ext cx="5029200" cy="731520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>
                <a:solidFill>
                  <a:prstClr val="white"/>
                </a:solidFill>
                <a:latin typeface="Calibri"/>
              </a:rPr>
              <a:t>এই পাঠ শেষে শিক্ষার্থীরা 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58400" y="2473026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15500" y="2563081"/>
            <a:ext cx="6400800" cy="68580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0070C0">
                  <a:alpha val="56000"/>
                </a:srgbClr>
              </a:gs>
              <a:gs pos="100000">
                <a:srgbClr val="8C3D91"/>
              </a:gs>
            </a:gsLst>
            <a:lin ang="4200000" scaled="0"/>
          </a:gra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  <a:softEdge rad="63500"/>
          </a:effectLst>
          <a:scene3d>
            <a:camera prst="orthographicFront"/>
            <a:lightRig rig="threePt" dir="t"/>
          </a:scene3d>
          <a:sp3d contourW="12700">
            <a:bevelT/>
            <a:bevelB/>
            <a:contourClr>
              <a:schemeClr val="accent1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BD" dirty="0" smtClean="0">
                <a:solidFill>
                  <a:prstClr val="white"/>
                </a:solidFill>
              </a:rPr>
              <a:t> </a:t>
            </a:r>
            <a:r>
              <a:rPr lang="bn-BD" dirty="0">
                <a:solidFill>
                  <a:prstClr val="white"/>
                </a:solidFill>
              </a:rPr>
              <a:t>বর্গ কী তা বলতে পারবে </a:t>
            </a:r>
          </a:p>
        </p:txBody>
      </p:sp>
      <p:sp>
        <p:nvSpPr>
          <p:cNvPr id="9" name="Rectangle 8"/>
          <p:cNvSpPr/>
          <p:nvPr/>
        </p:nvSpPr>
        <p:spPr>
          <a:xfrm>
            <a:off x="2715500" y="3521353"/>
            <a:ext cx="6400800" cy="68580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0070C0">
                  <a:alpha val="56000"/>
                </a:srgbClr>
              </a:gs>
              <a:gs pos="100000">
                <a:srgbClr val="8C3D91"/>
              </a:gs>
            </a:gsLst>
            <a:lin ang="4200000" scaled="0"/>
          </a:gra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  <a:softEdge rad="63500"/>
          </a:effectLst>
          <a:scene3d>
            <a:camera prst="orthographicFront"/>
            <a:lightRig rig="threePt" dir="t"/>
          </a:scene3d>
          <a:sp3d contourW="12700">
            <a:bevelT/>
            <a:bevelB/>
            <a:contourClr>
              <a:schemeClr val="accent1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BD" dirty="0" smtClean="0">
                <a:solidFill>
                  <a:prstClr val="white"/>
                </a:solidFill>
              </a:rPr>
              <a:t>বর্গের </a:t>
            </a:r>
            <a:r>
              <a:rPr lang="bn-BD" dirty="0">
                <a:solidFill>
                  <a:prstClr val="white"/>
                </a:solidFill>
              </a:rPr>
              <a:t>পরিসীমা নির্ণয় করতে পারবে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12482" y="4479625"/>
            <a:ext cx="6303818" cy="68580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0070C0">
                  <a:alpha val="56000"/>
                </a:srgbClr>
              </a:gs>
              <a:gs pos="100000">
                <a:srgbClr val="8C3D91"/>
              </a:gs>
            </a:gsLst>
            <a:lin ang="4200000" scaled="0"/>
          </a:gra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  <a:softEdge rad="63500"/>
          </a:effectLst>
          <a:scene3d>
            <a:camera prst="orthographicFront"/>
            <a:lightRig rig="threePt" dir="t"/>
          </a:scene3d>
          <a:sp3d contourW="12700">
            <a:bevelT/>
            <a:bevelB/>
            <a:contourClr>
              <a:schemeClr val="accent1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BD" dirty="0" smtClean="0">
                <a:solidFill>
                  <a:prstClr val="white"/>
                </a:solidFill>
              </a:rPr>
              <a:t>কোনো </a:t>
            </a:r>
            <a:r>
              <a:rPr lang="bn-BD" dirty="0">
                <a:solidFill>
                  <a:prstClr val="white"/>
                </a:solidFill>
              </a:rPr>
              <a:t>রেখার যে কোনো বিন্দুতে লম্ব আকঁতে পারবে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58300" y="2563081"/>
            <a:ext cx="457200" cy="68580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0070C0">
                  <a:alpha val="56000"/>
                </a:srgbClr>
              </a:gs>
              <a:gs pos="100000">
                <a:srgbClr val="8C3D91"/>
              </a:gs>
            </a:gsLst>
            <a:lin ang="4200000" scaled="0"/>
          </a:gra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  <a:softEdge rad="63500"/>
          </a:effectLst>
          <a:scene3d>
            <a:camera prst="orthographicFront"/>
            <a:lightRig rig="threePt" dir="t"/>
          </a:scene3d>
          <a:sp3d contourW="12700">
            <a:bevelT/>
            <a:bevelB/>
            <a:contourClr>
              <a:schemeClr val="accent1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>
                <a:solidFill>
                  <a:prstClr val="white"/>
                </a:solidFill>
              </a:rPr>
              <a:t>১)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58300" y="3521353"/>
            <a:ext cx="457200" cy="68580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0070C0">
                  <a:alpha val="56000"/>
                </a:srgbClr>
              </a:gs>
              <a:gs pos="100000">
                <a:srgbClr val="8C3D91"/>
              </a:gs>
            </a:gsLst>
            <a:lin ang="4200000" scaled="0"/>
          </a:gra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  <a:softEdge rad="63500"/>
          </a:effectLst>
          <a:scene3d>
            <a:camera prst="orthographicFront"/>
            <a:lightRig rig="threePt" dir="t"/>
          </a:scene3d>
          <a:sp3d contourW="12700">
            <a:bevelT/>
            <a:bevelB/>
            <a:contourClr>
              <a:schemeClr val="accent1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>
                <a:solidFill>
                  <a:prstClr val="white"/>
                </a:solidFill>
              </a:rPr>
              <a:t>২)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58300" y="4479625"/>
            <a:ext cx="457200" cy="68580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0070C0">
                  <a:alpha val="56000"/>
                </a:srgbClr>
              </a:gs>
              <a:gs pos="100000">
                <a:srgbClr val="8C3D91"/>
              </a:gs>
            </a:gsLst>
            <a:lin ang="4200000" scaled="0"/>
          </a:gra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  <a:softEdge rad="63500"/>
          </a:effectLst>
          <a:scene3d>
            <a:camera prst="orthographicFront"/>
            <a:lightRig rig="threePt" dir="t"/>
          </a:scene3d>
          <a:sp3d contourW="12700">
            <a:bevelT/>
            <a:bevelB/>
            <a:contourClr>
              <a:schemeClr val="accent1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>
                <a:solidFill>
                  <a:prstClr val="white"/>
                </a:solidFill>
              </a:rPr>
              <a:t>৩)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81200" y="110826"/>
            <a:ext cx="7924800" cy="9144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002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057400" y="187026"/>
            <a:ext cx="7691718" cy="731520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>
                <a:solidFill>
                  <a:prstClr val="white"/>
                </a:solidFill>
                <a:latin typeface="Calibri"/>
              </a:rPr>
              <a:t>সুতরাং আজকের পাঠঃ </a:t>
            </a:r>
            <a:r>
              <a:rPr lang="bn-BD" dirty="0"/>
              <a:t>বর্গ অংকন</a:t>
            </a:r>
            <a:r>
              <a:rPr lang="bn-BD" dirty="0" smtClean="0">
                <a:solidFill>
                  <a:prstClr val="white"/>
                </a:solidFill>
                <a:latin typeface="Calibri"/>
              </a:rPr>
              <a:t> 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812482" y="5437898"/>
            <a:ext cx="6303818" cy="68580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0070C0">
                  <a:alpha val="56000"/>
                </a:srgbClr>
              </a:gs>
              <a:gs pos="100000">
                <a:srgbClr val="8C3D91"/>
              </a:gs>
            </a:gsLst>
            <a:lin ang="4200000" scaled="0"/>
          </a:gra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  <a:softEdge rad="63500"/>
          </a:effectLst>
          <a:scene3d>
            <a:camera prst="orthographicFront"/>
            <a:lightRig rig="threePt" dir="t"/>
          </a:scene3d>
          <a:sp3d contourW="12700">
            <a:bevelT/>
            <a:bevelB/>
            <a:contourClr>
              <a:schemeClr val="accent1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BD" dirty="0" smtClean="0">
                <a:solidFill>
                  <a:prstClr val="white"/>
                </a:solidFill>
              </a:rPr>
              <a:t>বর্গের </a:t>
            </a:r>
            <a:r>
              <a:rPr lang="bn-BD" dirty="0">
                <a:solidFill>
                  <a:prstClr val="white"/>
                </a:solidFill>
              </a:rPr>
              <a:t>এক বাহু দেওয়া থাকলে বর্গটি আঁকতে পারবে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58300" y="5437898"/>
            <a:ext cx="457200" cy="68580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7005D4"/>
              </a:gs>
              <a:gs pos="88000">
                <a:srgbClr val="0070C0">
                  <a:alpha val="56000"/>
                </a:srgbClr>
              </a:gs>
              <a:gs pos="100000">
                <a:srgbClr val="8C3D91"/>
              </a:gs>
            </a:gsLst>
            <a:lin ang="4200000" scaled="0"/>
          </a:gra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  <a:softEdge rad="63500"/>
          </a:effectLst>
          <a:scene3d>
            <a:camera prst="orthographicFront"/>
            <a:lightRig rig="threePt" dir="t"/>
          </a:scene3d>
          <a:sp3d contourW="12700">
            <a:bevelT/>
            <a:bevelB/>
            <a:contourClr>
              <a:schemeClr val="accent1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>
                <a:solidFill>
                  <a:prstClr val="white"/>
                </a:solidFill>
              </a:rPr>
              <a:t>৪)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014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8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7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7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7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9" grpId="0" animBg="1"/>
      <p:bldP spid="10" grpId="0" animBg="1"/>
      <p:bldP spid="13" grpId="0" animBg="1"/>
      <p:bldP spid="15" grpId="0" animBg="1"/>
      <p:bldP spid="16" grpId="0" animBg="1"/>
      <p:bldP spid="14" grpId="0" animBg="1"/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0897" y="534822"/>
            <a:ext cx="100311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বর্গ </a:t>
            </a:r>
          </a:p>
          <a:p>
            <a:r>
              <a:rPr lang="bn-BD" sz="4000" dirty="0" smtClean="0"/>
              <a:t>যে চতুর্ভূজের চারটি বাহু সমান এবং কোণগুলো সমকোণ</a:t>
            </a:r>
            <a:r>
              <a:rPr lang="en-US" sz="4000" dirty="0" smtClean="0"/>
              <a:t> </a:t>
            </a:r>
            <a:r>
              <a:rPr lang="bn-BD" sz="4000" dirty="0" smtClean="0"/>
              <a:t>বা ৯০</a:t>
            </a:r>
            <a:r>
              <a:rPr lang="bn-BD" sz="4000" baseline="30000" dirty="0" smtClean="0"/>
              <a:t>০</a:t>
            </a:r>
            <a:r>
              <a:rPr lang="bn-BD" sz="4000" dirty="0" smtClean="0"/>
              <a:t> তাকে বর্গ বলে </a:t>
            </a:r>
          </a:p>
          <a:p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8887" y="2743041"/>
            <a:ext cx="5755123" cy="3657917"/>
          </a:xfrm>
          <a:prstGeom prst="rect">
            <a:avLst/>
          </a:prstGeom>
        </p:spPr>
      </p:pic>
      <p:sp>
        <p:nvSpPr>
          <p:cNvPr id="5" name="Block Arc 4"/>
          <p:cNvSpPr/>
          <p:nvPr/>
        </p:nvSpPr>
        <p:spPr>
          <a:xfrm rot="2880000">
            <a:off x="4143106" y="4571999"/>
            <a:ext cx="1586553" cy="1586553"/>
          </a:xfrm>
          <a:prstGeom prst="blockArc">
            <a:avLst>
              <a:gd name="adj1" fmla="val 11658588"/>
              <a:gd name="adj2" fmla="val 19266297"/>
              <a:gd name="adj3" fmla="val 32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Block Arc 5"/>
          <p:cNvSpPr/>
          <p:nvPr/>
        </p:nvSpPr>
        <p:spPr>
          <a:xfrm rot="9864946">
            <a:off x="3904790" y="1937069"/>
            <a:ext cx="1586553" cy="1586553"/>
          </a:xfrm>
          <a:prstGeom prst="blockArc">
            <a:avLst>
              <a:gd name="adj1" fmla="val 11810653"/>
              <a:gd name="adj2" fmla="val 17613650"/>
              <a:gd name="adj3" fmla="val 37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Block Arc 6"/>
          <p:cNvSpPr/>
          <p:nvPr/>
        </p:nvSpPr>
        <p:spPr>
          <a:xfrm rot="-7380000">
            <a:off x="6324238" y="2116164"/>
            <a:ext cx="1586553" cy="1586553"/>
          </a:xfrm>
          <a:prstGeom prst="blockArc">
            <a:avLst>
              <a:gd name="adj1" fmla="val 11808374"/>
              <a:gd name="adj2" fmla="val 18969915"/>
              <a:gd name="adj3" fmla="val 57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Block Arc 7"/>
          <p:cNvSpPr/>
          <p:nvPr/>
        </p:nvSpPr>
        <p:spPr>
          <a:xfrm rot="-1500000">
            <a:off x="6281097" y="4504309"/>
            <a:ext cx="1586553" cy="1586553"/>
          </a:xfrm>
          <a:prstGeom prst="blockArc">
            <a:avLst>
              <a:gd name="adj1" fmla="val 11402716"/>
              <a:gd name="adj2" fmla="val 18708326"/>
              <a:gd name="adj3" fmla="val 49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32307" y="2717647"/>
            <a:ext cx="1068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90</a:t>
            </a:r>
            <a:r>
              <a:rPr lang="en-US" sz="4000" baseline="30000" dirty="0" smtClean="0"/>
              <a:t>0</a:t>
            </a:r>
            <a:endParaRPr lang="en-US" sz="4000" baseline="30000" dirty="0"/>
          </a:p>
        </p:txBody>
      </p:sp>
      <p:sp>
        <p:nvSpPr>
          <p:cNvPr id="10" name="TextBox 9"/>
          <p:cNvSpPr txBox="1"/>
          <p:nvPr/>
        </p:nvSpPr>
        <p:spPr>
          <a:xfrm>
            <a:off x="6416741" y="2799831"/>
            <a:ext cx="1068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90</a:t>
            </a:r>
            <a:r>
              <a:rPr lang="en-US" sz="4000" baseline="30000" dirty="0" smtClean="0"/>
              <a:t>0</a:t>
            </a:r>
            <a:endParaRPr lang="en-US" sz="4000" baseline="30000" dirty="0"/>
          </a:p>
        </p:txBody>
      </p:sp>
      <p:sp>
        <p:nvSpPr>
          <p:cNvPr id="11" name="TextBox 10"/>
          <p:cNvSpPr txBox="1"/>
          <p:nvPr/>
        </p:nvSpPr>
        <p:spPr>
          <a:xfrm>
            <a:off x="6416741" y="4680137"/>
            <a:ext cx="1068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90</a:t>
            </a:r>
            <a:r>
              <a:rPr lang="en-US" sz="4000" baseline="30000" dirty="0" smtClean="0"/>
              <a:t>0</a:t>
            </a:r>
            <a:endParaRPr lang="en-US" sz="4000" baseline="30000" dirty="0"/>
          </a:p>
        </p:txBody>
      </p:sp>
      <p:sp>
        <p:nvSpPr>
          <p:cNvPr id="12" name="TextBox 11"/>
          <p:cNvSpPr txBox="1"/>
          <p:nvPr/>
        </p:nvSpPr>
        <p:spPr>
          <a:xfrm>
            <a:off x="4608449" y="4658861"/>
            <a:ext cx="1068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90</a:t>
            </a:r>
            <a:r>
              <a:rPr lang="en-US" sz="4000" baseline="30000" dirty="0" smtClean="0"/>
              <a:t>0</a:t>
            </a:r>
            <a:endParaRPr lang="en-US" sz="4000" baseline="30000" dirty="0"/>
          </a:p>
        </p:txBody>
      </p:sp>
    </p:spTree>
    <p:extLst>
      <p:ext uri="{BB962C8B-B14F-4D97-AF65-F5344CB8AC3E}">
        <p14:creationId xmlns:p14="http://schemas.microsoft.com/office/powerpoint/2010/main" val="416825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68856" y="559558"/>
            <a:ext cx="2674961" cy="267496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rot="16200000" flipH="1">
            <a:off x="5212860" y="1905601"/>
            <a:ext cx="2972" cy="2674961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6200000" flipH="1">
            <a:off x="5198984" y="-780897"/>
            <a:ext cx="2972" cy="2674961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6539398" y="-2129141"/>
            <a:ext cx="9178" cy="5359541"/>
            <a:chOff x="3243748" y="-2125022"/>
            <a:chExt cx="9178" cy="5359541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3243748" y="559558"/>
              <a:ext cx="2972" cy="2674961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3249954" y="-2125022"/>
              <a:ext cx="2972" cy="2674961"/>
            </a:xfrm>
            <a:prstGeom prst="line">
              <a:avLst/>
            </a:prstGeom>
            <a:ln w="571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3862060" y="-2133643"/>
            <a:ext cx="9178" cy="5359541"/>
            <a:chOff x="3243748" y="-2125022"/>
            <a:chExt cx="9178" cy="5359541"/>
          </a:xfrm>
        </p:grpSpPr>
        <p:cxnSp>
          <p:nvCxnSpPr>
            <p:cNvPr id="25" name="Straight Connector 24"/>
            <p:cNvCxnSpPr/>
            <p:nvPr/>
          </p:nvCxnSpPr>
          <p:spPr>
            <a:xfrm flipH="1">
              <a:off x="3243748" y="559558"/>
              <a:ext cx="2972" cy="2674961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3249954" y="-2125022"/>
              <a:ext cx="2972" cy="2674961"/>
            </a:xfrm>
            <a:prstGeom prst="line">
              <a:avLst/>
            </a:prstGeom>
            <a:ln w="571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2484945" y="1578497"/>
            <a:ext cx="13188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5</a:t>
            </a:r>
            <a:r>
              <a:rPr lang="en-US" sz="4000" dirty="0" smtClean="0"/>
              <a:t>cm</a:t>
            </a:r>
            <a:endParaRPr lang="en-US" sz="4000" dirty="0"/>
          </a:p>
        </p:txBody>
      </p:sp>
      <p:sp>
        <p:nvSpPr>
          <p:cNvPr id="35" name="TextBox 34"/>
          <p:cNvSpPr txBox="1"/>
          <p:nvPr/>
        </p:nvSpPr>
        <p:spPr>
          <a:xfrm>
            <a:off x="4574282" y="3225898"/>
            <a:ext cx="13188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5</a:t>
            </a:r>
            <a:r>
              <a:rPr lang="en-US" sz="4000" dirty="0" smtClean="0"/>
              <a:t>cm</a:t>
            </a:r>
            <a:endParaRPr lang="en-US" sz="4000" dirty="0"/>
          </a:p>
        </p:txBody>
      </p:sp>
      <p:sp>
        <p:nvSpPr>
          <p:cNvPr id="36" name="TextBox 35"/>
          <p:cNvSpPr txBox="1"/>
          <p:nvPr/>
        </p:nvSpPr>
        <p:spPr>
          <a:xfrm>
            <a:off x="6537605" y="1465385"/>
            <a:ext cx="13188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5</a:t>
            </a:r>
            <a:r>
              <a:rPr lang="en-US" sz="4000" dirty="0" smtClean="0"/>
              <a:t>cm</a:t>
            </a:r>
            <a:endParaRPr lang="en-US" sz="4000" dirty="0"/>
          </a:p>
        </p:txBody>
      </p:sp>
      <p:sp>
        <p:nvSpPr>
          <p:cNvPr id="37" name="TextBox 36"/>
          <p:cNvSpPr txBox="1"/>
          <p:nvPr/>
        </p:nvSpPr>
        <p:spPr>
          <a:xfrm>
            <a:off x="4437796" y="639760"/>
            <a:ext cx="13188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5</a:t>
            </a:r>
            <a:r>
              <a:rPr lang="en-US" sz="4000" dirty="0" smtClean="0"/>
              <a:t>cm</a:t>
            </a:r>
            <a:endParaRPr lang="en-US" sz="4000" dirty="0"/>
          </a:p>
        </p:txBody>
      </p:sp>
      <p:sp>
        <p:nvSpPr>
          <p:cNvPr id="39" name="TextBox 38"/>
          <p:cNvSpPr txBox="1"/>
          <p:nvPr/>
        </p:nvSpPr>
        <p:spPr>
          <a:xfrm>
            <a:off x="441278" y="4438870"/>
            <a:ext cx="117507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এখানে বর্গটির একটি বাহুর দৈর্ঘ্য </a:t>
            </a:r>
            <a:r>
              <a:rPr lang="en-US" sz="4000" dirty="0"/>
              <a:t>5</a:t>
            </a:r>
            <a:r>
              <a:rPr lang="bn-BD" sz="4000" dirty="0" smtClean="0"/>
              <a:t> সেমি.</a:t>
            </a:r>
            <a:r>
              <a:rPr lang="en-US" sz="4000" dirty="0" smtClean="0"/>
              <a:t> </a:t>
            </a:r>
            <a:r>
              <a:rPr lang="bn-BD" sz="4000" dirty="0" smtClean="0"/>
              <a:t>হলে অন্য বাহুগলোর প্রতিটির</a:t>
            </a:r>
            <a:r>
              <a:rPr lang="bn-BD" sz="4000" dirty="0"/>
              <a:t> </a:t>
            </a:r>
            <a:r>
              <a:rPr lang="bn-BD" sz="4000" dirty="0" smtClean="0"/>
              <a:t>দৈর্ঘ্য কত ?</a:t>
            </a:r>
          </a:p>
          <a:p>
            <a:r>
              <a:rPr lang="bn-BD" sz="4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913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1278" y="3576871"/>
            <a:ext cx="117507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এখানে বর্গের চারটি বাহুর যোগফল কত সেমি.?</a:t>
            </a:r>
          </a:p>
          <a:p>
            <a:r>
              <a:rPr lang="en-US" sz="4000" dirty="0" smtClean="0"/>
              <a:t>16 cm</a:t>
            </a:r>
            <a:r>
              <a:rPr lang="bn-BD" sz="4000" dirty="0" smtClean="0"/>
              <a:t>  </a:t>
            </a:r>
          </a:p>
        </p:txBody>
      </p:sp>
      <p:sp>
        <p:nvSpPr>
          <p:cNvPr id="3" name="Rectangle 2"/>
          <p:cNvSpPr/>
          <p:nvPr/>
        </p:nvSpPr>
        <p:spPr>
          <a:xfrm>
            <a:off x="3868856" y="559558"/>
            <a:ext cx="2674961" cy="267496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rot="16200000" flipH="1">
            <a:off x="5212860" y="1905601"/>
            <a:ext cx="2972" cy="2674961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6200000" flipH="1">
            <a:off x="5198984" y="-780897"/>
            <a:ext cx="2972" cy="2674961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6539398" y="-2129141"/>
            <a:ext cx="9178" cy="5359541"/>
            <a:chOff x="3243748" y="-2125022"/>
            <a:chExt cx="9178" cy="5359541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3243748" y="559558"/>
              <a:ext cx="2972" cy="2674961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3249954" y="-2125022"/>
              <a:ext cx="2972" cy="2674961"/>
            </a:xfrm>
            <a:prstGeom prst="line">
              <a:avLst/>
            </a:prstGeom>
            <a:ln w="571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3862060" y="-2133643"/>
            <a:ext cx="9178" cy="5359541"/>
            <a:chOff x="3243748" y="-2125022"/>
            <a:chExt cx="9178" cy="5359541"/>
          </a:xfrm>
        </p:grpSpPr>
        <p:cxnSp>
          <p:nvCxnSpPr>
            <p:cNvPr id="25" name="Straight Connector 24"/>
            <p:cNvCxnSpPr/>
            <p:nvPr/>
          </p:nvCxnSpPr>
          <p:spPr>
            <a:xfrm flipH="1">
              <a:off x="3243748" y="559558"/>
              <a:ext cx="2972" cy="2674961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3249954" y="-2125022"/>
              <a:ext cx="2972" cy="2674961"/>
            </a:xfrm>
            <a:prstGeom prst="line">
              <a:avLst/>
            </a:prstGeom>
            <a:ln w="571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/>
          <p:cNvSpPr txBox="1"/>
          <p:nvPr/>
        </p:nvSpPr>
        <p:spPr>
          <a:xfrm>
            <a:off x="4437796" y="639760"/>
            <a:ext cx="13188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4cm</a:t>
            </a:r>
            <a:endParaRPr lang="en-US" sz="4000" dirty="0"/>
          </a:p>
        </p:txBody>
      </p:sp>
      <p:sp>
        <p:nvSpPr>
          <p:cNvPr id="38" name="TextBox 37"/>
          <p:cNvSpPr txBox="1"/>
          <p:nvPr/>
        </p:nvSpPr>
        <p:spPr>
          <a:xfrm>
            <a:off x="279034" y="5116237"/>
            <a:ext cx="109552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বর্গের চারটি বাহুর দৈর্ঘ্যের যোগফলকে</a:t>
            </a:r>
            <a:r>
              <a:rPr lang="en-US" sz="4000" dirty="0" smtClean="0"/>
              <a:t> </a:t>
            </a:r>
            <a:r>
              <a:rPr lang="bn-BD" sz="4000" dirty="0" smtClean="0"/>
              <a:t>কী বলে?  </a:t>
            </a:r>
          </a:p>
          <a:p>
            <a:r>
              <a:rPr lang="bn-BD" sz="4000" dirty="0" smtClean="0"/>
              <a:t>বর্গের পরিসীমা</a:t>
            </a:r>
            <a:endParaRPr lang="en-US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212677" y="2311132"/>
            <a:ext cx="117507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একটি বর্গ এর এক বাহুর দৈর্ঘ্য </a:t>
            </a:r>
            <a:r>
              <a:rPr lang="en-US" sz="4000" dirty="0" smtClean="0"/>
              <a:t>4.5</a:t>
            </a:r>
            <a:r>
              <a:rPr lang="bn-BD" sz="4000" dirty="0" smtClean="0"/>
              <a:t> সেমি.</a:t>
            </a:r>
            <a:r>
              <a:rPr lang="en-US" sz="4000" dirty="0" smtClean="0"/>
              <a:t> </a:t>
            </a:r>
            <a:r>
              <a:rPr lang="bn-BD" sz="4000" dirty="0" smtClean="0"/>
              <a:t>হলে এর পরিসীমা কত ?</a:t>
            </a:r>
          </a:p>
          <a:p>
            <a:r>
              <a:rPr lang="bn-BD" sz="4000" dirty="0" smtClean="0"/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2677" y="722654"/>
            <a:ext cx="115983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একক কাজ                                         সময় ৩ মিনিট</a:t>
            </a:r>
          </a:p>
          <a:p>
            <a:r>
              <a:rPr lang="bn-BD" sz="4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02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34 4.81481E-6 L 0.43685 -0.3898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53" y="-1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allAtOnce"/>
      <p:bldP spid="3" grpId="0" animBg="1"/>
      <p:bldP spid="37" grpId="0"/>
      <p:bldP spid="38" grpId="0" build="p"/>
      <p:bldP spid="38" grpId="1" build="allAtOnce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371791" y="3012850"/>
            <a:ext cx="4119824" cy="4119824"/>
            <a:chOff x="2532184" y="1718268"/>
            <a:chExt cx="4119824" cy="411982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4544502" y="1915024"/>
              <a:ext cx="899062" cy="1975275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6" name="Group 25"/>
            <p:cNvGrpSpPr/>
            <p:nvPr/>
          </p:nvGrpSpPr>
          <p:grpSpPr>
            <a:xfrm>
              <a:off x="2532184" y="1718268"/>
              <a:ext cx="4119824" cy="4119824"/>
              <a:chOff x="2532184" y="1718268"/>
              <a:chExt cx="4119824" cy="4119824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2532184" y="1718268"/>
                <a:ext cx="4119824" cy="4119824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/>
              <p:cNvSpPr/>
              <p:nvPr/>
            </p:nvSpPr>
            <p:spPr>
              <a:xfrm flipH="1">
                <a:off x="4536830" y="3722914"/>
                <a:ext cx="110532" cy="1105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/>
          <p:cNvSpPr/>
          <p:nvPr/>
        </p:nvSpPr>
        <p:spPr>
          <a:xfrm rot="737567">
            <a:off x="1986300" y="4286206"/>
            <a:ext cx="1263504" cy="788714"/>
          </a:xfrm>
          <a:custGeom>
            <a:avLst/>
            <a:gdLst>
              <a:gd name="connsiteX0" fmla="*/ 1261110 w 1263504"/>
              <a:gd name="connsiteY0" fmla="*/ 788714 h 788714"/>
              <a:gd name="connsiteX1" fmla="*/ 1257300 w 1263504"/>
              <a:gd name="connsiteY1" fmla="*/ 640124 h 788714"/>
              <a:gd name="connsiteX2" fmla="*/ 1207770 w 1263504"/>
              <a:gd name="connsiteY2" fmla="*/ 483914 h 788714"/>
              <a:gd name="connsiteX3" fmla="*/ 1112520 w 1263504"/>
              <a:gd name="connsiteY3" fmla="*/ 316274 h 788714"/>
              <a:gd name="connsiteX4" fmla="*/ 956310 w 1263504"/>
              <a:gd name="connsiteY4" fmla="*/ 148634 h 788714"/>
              <a:gd name="connsiteX5" fmla="*/ 800100 w 1263504"/>
              <a:gd name="connsiteY5" fmla="*/ 53384 h 788714"/>
              <a:gd name="connsiteX6" fmla="*/ 552450 w 1263504"/>
              <a:gd name="connsiteY6" fmla="*/ 44 h 788714"/>
              <a:gd name="connsiteX7" fmla="*/ 285750 w 1263504"/>
              <a:gd name="connsiteY7" fmla="*/ 45764 h 788714"/>
              <a:gd name="connsiteX8" fmla="*/ 121920 w 1263504"/>
              <a:gd name="connsiteY8" fmla="*/ 125774 h 788714"/>
              <a:gd name="connsiteX9" fmla="*/ 0 w 1263504"/>
              <a:gd name="connsiteY9" fmla="*/ 240074 h 788714"/>
              <a:gd name="connsiteX10" fmla="*/ 0 w 1263504"/>
              <a:gd name="connsiteY10" fmla="*/ 240074 h 78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3504" h="788714">
                <a:moveTo>
                  <a:pt x="1261110" y="788714"/>
                </a:moveTo>
                <a:cubicBezTo>
                  <a:pt x="1263650" y="739819"/>
                  <a:pt x="1266190" y="690924"/>
                  <a:pt x="1257300" y="640124"/>
                </a:cubicBezTo>
                <a:cubicBezTo>
                  <a:pt x="1248410" y="589324"/>
                  <a:pt x="1231900" y="537889"/>
                  <a:pt x="1207770" y="483914"/>
                </a:cubicBezTo>
                <a:cubicBezTo>
                  <a:pt x="1183640" y="429939"/>
                  <a:pt x="1154430" y="372154"/>
                  <a:pt x="1112520" y="316274"/>
                </a:cubicBezTo>
                <a:cubicBezTo>
                  <a:pt x="1070610" y="260394"/>
                  <a:pt x="1008380" y="192449"/>
                  <a:pt x="956310" y="148634"/>
                </a:cubicBezTo>
                <a:cubicBezTo>
                  <a:pt x="904240" y="104819"/>
                  <a:pt x="867410" y="78149"/>
                  <a:pt x="800100" y="53384"/>
                </a:cubicBezTo>
                <a:cubicBezTo>
                  <a:pt x="732790" y="28619"/>
                  <a:pt x="638175" y="1314"/>
                  <a:pt x="552450" y="44"/>
                </a:cubicBezTo>
                <a:cubicBezTo>
                  <a:pt x="466725" y="-1226"/>
                  <a:pt x="357505" y="24809"/>
                  <a:pt x="285750" y="45764"/>
                </a:cubicBezTo>
                <a:cubicBezTo>
                  <a:pt x="213995" y="66719"/>
                  <a:pt x="169545" y="93389"/>
                  <a:pt x="121920" y="125774"/>
                </a:cubicBezTo>
                <a:cubicBezTo>
                  <a:pt x="74295" y="158159"/>
                  <a:pt x="0" y="240074"/>
                  <a:pt x="0" y="240074"/>
                </a:cubicBezTo>
                <a:lnTo>
                  <a:pt x="0" y="240074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183642" y="5128028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59809" y="573206"/>
            <a:ext cx="100311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পেন্সিল কম্পাসের সাহায্যে যে কোন </a:t>
            </a:r>
            <a:r>
              <a:rPr lang="en-US" sz="4000" dirty="0" smtClean="0"/>
              <a:t>AB </a:t>
            </a:r>
            <a:r>
              <a:rPr lang="bn-BD" sz="4000" dirty="0" smtClean="0"/>
              <a:t>রেখার </a:t>
            </a:r>
            <a:r>
              <a:rPr lang="en-US" sz="4000" dirty="0" smtClean="0"/>
              <a:t>A </a:t>
            </a:r>
            <a:r>
              <a:rPr lang="bn-BD" sz="4000" dirty="0" smtClean="0"/>
              <a:t>বিন্দুর উপর লম্ব অঙ্কন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190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7200000">
                                      <p:cBhvr>
                                        <p:cTn id="2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10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 rot="17448822">
            <a:off x="1100211" y="2997351"/>
            <a:ext cx="4119824" cy="4119824"/>
            <a:chOff x="2532184" y="1718268"/>
            <a:chExt cx="4119824" cy="4119824"/>
          </a:xfrm>
          <a:noFill/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4544502" y="1915024"/>
              <a:ext cx="899062" cy="1975275"/>
            </a:xfrm>
            <a:prstGeom prst="rect">
              <a:avLst/>
            </a:prstGeom>
            <a:grpFill/>
            <a:ln>
              <a:noFill/>
            </a:ln>
          </p:spPr>
        </p:pic>
        <p:grpSp>
          <p:nvGrpSpPr>
            <p:cNvPr id="26" name="Group 25"/>
            <p:cNvGrpSpPr/>
            <p:nvPr/>
          </p:nvGrpSpPr>
          <p:grpSpPr>
            <a:xfrm>
              <a:off x="2532184" y="1718268"/>
              <a:ext cx="4119824" cy="4119824"/>
              <a:chOff x="2532184" y="1718268"/>
              <a:chExt cx="4119824" cy="4119824"/>
            </a:xfrm>
            <a:grpFill/>
          </p:grpSpPr>
          <p:sp>
            <p:nvSpPr>
              <p:cNvPr id="23" name="Oval 22"/>
              <p:cNvSpPr/>
              <p:nvPr/>
            </p:nvSpPr>
            <p:spPr>
              <a:xfrm>
                <a:off x="2532184" y="1718268"/>
                <a:ext cx="4119824" cy="4119824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/>
              <p:cNvSpPr/>
              <p:nvPr/>
            </p:nvSpPr>
            <p:spPr>
              <a:xfrm flipH="1">
                <a:off x="4536830" y="3722914"/>
                <a:ext cx="110532" cy="11053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/>
          <p:cNvSpPr/>
          <p:nvPr/>
        </p:nvSpPr>
        <p:spPr>
          <a:xfrm rot="737567">
            <a:off x="1986300" y="4286206"/>
            <a:ext cx="1263504" cy="788714"/>
          </a:xfrm>
          <a:custGeom>
            <a:avLst/>
            <a:gdLst>
              <a:gd name="connsiteX0" fmla="*/ 1261110 w 1263504"/>
              <a:gd name="connsiteY0" fmla="*/ 788714 h 788714"/>
              <a:gd name="connsiteX1" fmla="*/ 1257300 w 1263504"/>
              <a:gd name="connsiteY1" fmla="*/ 640124 h 788714"/>
              <a:gd name="connsiteX2" fmla="*/ 1207770 w 1263504"/>
              <a:gd name="connsiteY2" fmla="*/ 483914 h 788714"/>
              <a:gd name="connsiteX3" fmla="*/ 1112520 w 1263504"/>
              <a:gd name="connsiteY3" fmla="*/ 316274 h 788714"/>
              <a:gd name="connsiteX4" fmla="*/ 956310 w 1263504"/>
              <a:gd name="connsiteY4" fmla="*/ 148634 h 788714"/>
              <a:gd name="connsiteX5" fmla="*/ 800100 w 1263504"/>
              <a:gd name="connsiteY5" fmla="*/ 53384 h 788714"/>
              <a:gd name="connsiteX6" fmla="*/ 552450 w 1263504"/>
              <a:gd name="connsiteY6" fmla="*/ 44 h 788714"/>
              <a:gd name="connsiteX7" fmla="*/ 285750 w 1263504"/>
              <a:gd name="connsiteY7" fmla="*/ 45764 h 788714"/>
              <a:gd name="connsiteX8" fmla="*/ 121920 w 1263504"/>
              <a:gd name="connsiteY8" fmla="*/ 125774 h 788714"/>
              <a:gd name="connsiteX9" fmla="*/ 0 w 1263504"/>
              <a:gd name="connsiteY9" fmla="*/ 240074 h 788714"/>
              <a:gd name="connsiteX10" fmla="*/ 0 w 1263504"/>
              <a:gd name="connsiteY10" fmla="*/ 240074 h 78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3504" h="788714">
                <a:moveTo>
                  <a:pt x="1261110" y="788714"/>
                </a:moveTo>
                <a:cubicBezTo>
                  <a:pt x="1263650" y="739819"/>
                  <a:pt x="1266190" y="690924"/>
                  <a:pt x="1257300" y="640124"/>
                </a:cubicBezTo>
                <a:cubicBezTo>
                  <a:pt x="1248410" y="589324"/>
                  <a:pt x="1231900" y="537889"/>
                  <a:pt x="1207770" y="483914"/>
                </a:cubicBezTo>
                <a:cubicBezTo>
                  <a:pt x="1183640" y="429939"/>
                  <a:pt x="1154430" y="372154"/>
                  <a:pt x="1112520" y="316274"/>
                </a:cubicBezTo>
                <a:cubicBezTo>
                  <a:pt x="1070610" y="260394"/>
                  <a:pt x="1008380" y="192449"/>
                  <a:pt x="956310" y="148634"/>
                </a:cubicBezTo>
                <a:cubicBezTo>
                  <a:pt x="904240" y="104819"/>
                  <a:pt x="867410" y="78149"/>
                  <a:pt x="800100" y="53384"/>
                </a:cubicBezTo>
                <a:cubicBezTo>
                  <a:pt x="732790" y="28619"/>
                  <a:pt x="638175" y="1314"/>
                  <a:pt x="552450" y="44"/>
                </a:cubicBezTo>
                <a:cubicBezTo>
                  <a:pt x="466725" y="-1226"/>
                  <a:pt x="357505" y="24809"/>
                  <a:pt x="285750" y="45764"/>
                </a:cubicBezTo>
                <a:cubicBezTo>
                  <a:pt x="213995" y="66719"/>
                  <a:pt x="169545" y="93389"/>
                  <a:pt x="121920" y="125774"/>
                </a:cubicBezTo>
                <a:cubicBezTo>
                  <a:pt x="74295" y="158159"/>
                  <a:pt x="0" y="240074"/>
                  <a:pt x="0" y="240074"/>
                </a:cubicBezTo>
                <a:lnTo>
                  <a:pt x="0" y="240074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Block Arc 16"/>
          <p:cNvSpPr/>
          <p:nvPr/>
        </p:nvSpPr>
        <p:spPr>
          <a:xfrm rot="20469855">
            <a:off x="2346688" y="4312920"/>
            <a:ext cx="1576828" cy="1576828"/>
          </a:xfrm>
          <a:prstGeom prst="blockArc">
            <a:avLst>
              <a:gd name="adj1" fmla="val 14669623"/>
              <a:gd name="adj2" fmla="val 18416604"/>
              <a:gd name="adj3" fmla="val 14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83642" y="5128028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43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 rot="20700000" flipH="1">
            <a:off x="708657" y="2289245"/>
            <a:ext cx="4263393" cy="4119824"/>
            <a:chOff x="2532184" y="1718268"/>
            <a:chExt cx="4119824" cy="411982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4544502" y="1915024"/>
              <a:ext cx="899062" cy="1975275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6" name="Group 25"/>
            <p:cNvGrpSpPr/>
            <p:nvPr/>
          </p:nvGrpSpPr>
          <p:grpSpPr>
            <a:xfrm>
              <a:off x="2532184" y="1718268"/>
              <a:ext cx="4119824" cy="4119824"/>
              <a:chOff x="2532184" y="1718268"/>
              <a:chExt cx="4119824" cy="4119824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2532184" y="1718268"/>
                <a:ext cx="4119824" cy="4119824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/>
              <p:cNvSpPr/>
              <p:nvPr/>
            </p:nvSpPr>
            <p:spPr>
              <a:xfrm flipH="1">
                <a:off x="4536830" y="3722914"/>
                <a:ext cx="110532" cy="110532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/>
          <p:cNvSpPr/>
          <p:nvPr/>
        </p:nvSpPr>
        <p:spPr>
          <a:xfrm rot="737567">
            <a:off x="1986300" y="4286206"/>
            <a:ext cx="1263504" cy="788714"/>
          </a:xfrm>
          <a:custGeom>
            <a:avLst/>
            <a:gdLst>
              <a:gd name="connsiteX0" fmla="*/ 1261110 w 1263504"/>
              <a:gd name="connsiteY0" fmla="*/ 788714 h 788714"/>
              <a:gd name="connsiteX1" fmla="*/ 1257300 w 1263504"/>
              <a:gd name="connsiteY1" fmla="*/ 640124 h 788714"/>
              <a:gd name="connsiteX2" fmla="*/ 1207770 w 1263504"/>
              <a:gd name="connsiteY2" fmla="*/ 483914 h 788714"/>
              <a:gd name="connsiteX3" fmla="*/ 1112520 w 1263504"/>
              <a:gd name="connsiteY3" fmla="*/ 316274 h 788714"/>
              <a:gd name="connsiteX4" fmla="*/ 956310 w 1263504"/>
              <a:gd name="connsiteY4" fmla="*/ 148634 h 788714"/>
              <a:gd name="connsiteX5" fmla="*/ 800100 w 1263504"/>
              <a:gd name="connsiteY5" fmla="*/ 53384 h 788714"/>
              <a:gd name="connsiteX6" fmla="*/ 552450 w 1263504"/>
              <a:gd name="connsiteY6" fmla="*/ 44 h 788714"/>
              <a:gd name="connsiteX7" fmla="*/ 285750 w 1263504"/>
              <a:gd name="connsiteY7" fmla="*/ 45764 h 788714"/>
              <a:gd name="connsiteX8" fmla="*/ 121920 w 1263504"/>
              <a:gd name="connsiteY8" fmla="*/ 125774 h 788714"/>
              <a:gd name="connsiteX9" fmla="*/ 0 w 1263504"/>
              <a:gd name="connsiteY9" fmla="*/ 240074 h 788714"/>
              <a:gd name="connsiteX10" fmla="*/ 0 w 1263504"/>
              <a:gd name="connsiteY10" fmla="*/ 240074 h 78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3504" h="788714">
                <a:moveTo>
                  <a:pt x="1261110" y="788714"/>
                </a:moveTo>
                <a:cubicBezTo>
                  <a:pt x="1263650" y="739819"/>
                  <a:pt x="1266190" y="690924"/>
                  <a:pt x="1257300" y="640124"/>
                </a:cubicBezTo>
                <a:cubicBezTo>
                  <a:pt x="1248410" y="589324"/>
                  <a:pt x="1231900" y="537889"/>
                  <a:pt x="1207770" y="483914"/>
                </a:cubicBezTo>
                <a:cubicBezTo>
                  <a:pt x="1183640" y="429939"/>
                  <a:pt x="1154430" y="372154"/>
                  <a:pt x="1112520" y="316274"/>
                </a:cubicBezTo>
                <a:cubicBezTo>
                  <a:pt x="1070610" y="260394"/>
                  <a:pt x="1008380" y="192449"/>
                  <a:pt x="956310" y="148634"/>
                </a:cubicBezTo>
                <a:cubicBezTo>
                  <a:pt x="904240" y="104819"/>
                  <a:pt x="867410" y="78149"/>
                  <a:pt x="800100" y="53384"/>
                </a:cubicBezTo>
                <a:cubicBezTo>
                  <a:pt x="732790" y="28619"/>
                  <a:pt x="638175" y="1314"/>
                  <a:pt x="552450" y="44"/>
                </a:cubicBezTo>
                <a:cubicBezTo>
                  <a:pt x="466725" y="-1226"/>
                  <a:pt x="357505" y="24809"/>
                  <a:pt x="285750" y="45764"/>
                </a:cubicBezTo>
                <a:cubicBezTo>
                  <a:pt x="213995" y="66719"/>
                  <a:pt x="169545" y="93389"/>
                  <a:pt x="121920" y="125774"/>
                </a:cubicBezTo>
                <a:cubicBezTo>
                  <a:pt x="74295" y="158159"/>
                  <a:pt x="0" y="240074"/>
                  <a:pt x="0" y="240074"/>
                </a:cubicBezTo>
                <a:lnTo>
                  <a:pt x="0" y="240074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Block Arc 16"/>
          <p:cNvSpPr/>
          <p:nvPr/>
        </p:nvSpPr>
        <p:spPr>
          <a:xfrm rot="20469855">
            <a:off x="2346688" y="4312920"/>
            <a:ext cx="1576828" cy="1576828"/>
          </a:xfrm>
          <a:prstGeom prst="blockArc">
            <a:avLst>
              <a:gd name="adj1" fmla="val 14669623"/>
              <a:gd name="adj2" fmla="val 18416604"/>
              <a:gd name="adj3" fmla="val 14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lock Arc 1"/>
          <p:cNvSpPr/>
          <p:nvPr/>
        </p:nvSpPr>
        <p:spPr>
          <a:xfrm>
            <a:off x="2034540" y="3543344"/>
            <a:ext cx="1474468" cy="1474468"/>
          </a:xfrm>
          <a:prstGeom prst="blockArc">
            <a:avLst>
              <a:gd name="adj1" fmla="val 9358796"/>
              <a:gd name="adj2" fmla="val 17371793"/>
              <a:gd name="adj3" fmla="val 1471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83642" y="5128028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95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7200000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/>
          <p:cNvSpPr/>
          <p:nvPr/>
        </p:nvSpPr>
        <p:spPr>
          <a:xfrm rot="737567">
            <a:off x="1986300" y="4286206"/>
            <a:ext cx="1263504" cy="788714"/>
          </a:xfrm>
          <a:custGeom>
            <a:avLst/>
            <a:gdLst>
              <a:gd name="connsiteX0" fmla="*/ 1261110 w 1263504"/>
              <a:gd name="connsiteY0" fmla="*/ 788714 h 788714"/>
              <a:gd name="connsiteX1" fmla="*/ 1257300 w 1263504"/>
              <a:gd name="connsiteY1" fmla="*/ 640124 h 788714"/>
              <a:gd name="connsiteX2" fmla="*/ 1207770 w 1263504"/>
              <a:gd name="connsiteY2" fmla="*/ 483914 h 788714"/>
              <a:gd name="connsiteX3" fmla="*/ 1112520 w 1263504"/>
              <a:gd name="connsiteY3" fmla="*/ 316274 h 788714"/>
              <a:gd name="connsiteX4" fmla="*/ 956310 w 1263504"/>
              <a:gd name="connsiteY4" fmla="*/ 148634 h 788714"/>
              <a:gd name="connsiteX5" fmla="*/ 800100 w 1263504"/>
              <a:gd name="connsiteY5" fmla="*/ 53384 h 788714"/>
              <a:gd name="connsiteX6" fmla="*/ 552450 w 1263504"/>
              <a:gd name="connsiteY6" fmla="*/ 44 h 788714"/>
              <a:gd name="connsiteX7" fmla="*/ 285750 w 1263504"/>
              <a:gd name="connsiteY7" fmla="*/ 45764 h 788714"/>
              <a:gd name="connsiteX8" fmla="*/ 121920 w 1263504"/>
              <a:gd name="connsiteY8" fmla="*/ 125774 h 788714"/>
              <a:gd name="connsiteX9" fmla="*/ 0 w 1263504"/>
              <a:gd name="connsiteY9" fmla="*/ 240074 h 788714"/>
              <a:gd name="connsiteX10" fmla="*/ 0 w 1263504"/>
              <a:gd name="connsiteY10" fmla="*/ 240074 h 78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3504" h="788714">
                <a:moveTo>
                  <a:pt x="1261110" y="788714"/>
                </a:moveTo>
                <a:cubicBezTo>
                  <a:pt x="1263650" y="739819"/>
                  <a:pt x="1266190" y="690924"/>
                  <a:pt x="1257300" y="640124"/>
                </a:cubicBezTo>
                <a:cubicBezTo>
                  <a:pt x="1248410" y="589324"/>
                  <a:pt x="1231900" y="537889"/>
                  <a:pt x="1207770" y="483914"/>
                </a:cubicBezTo>
                <a:cubicBezTo>
                  <a:pt x="1183640" y="429939"/>
                  <a:pt x="1154430" y="372154"/>
                  <a:pt x="1112520" y="316274"/>
                </a:cubicBezTo>
                <a:cubicBezTo>
                  <a:pt x="1070610" y="260394"/>
                  <a:pt x="1008380" y="192449"/>
                  <a:pt x="956310" y="148634"/>
                </a:cubicBezTo>
                <a:cubicBezTo>
                  <a:pt x="904240" y="104819"/>
                  <a:pt x="867410" y="78149"/>
                  <a:pt x="800100" y="53384"/>
                </a:cubicBezTo>
                <a:cubicBezTo>
                  <a:pt x="732790" y="28619"/>
                  <a:pt x="638175" y="1314"/>
                  <a:pt x="552450" y="44"/>
                </a:cubicBezTo>
                <a:cubicBezTo>
                  <a:pt x="466725" y="-1226"/>
                  <a:pt x="357505" y="24809"/>
                  <a:pt x="285750" y="45764"/>
                </a:cubicBezTo>
                <a:cubicBezTo>
                  <a:pt x="213995" y="66719"/>
                  <a:pt x="169545" y="93389"/>
                  <a:pt x="121920" y="125774"/>
                </a:cubicBezTo>
                <a:cubicBezTo>
                  <a:pt x="74295" y="158159"/>
                  <a:pt x="0" y="240074"/>
                  <a:pt x="0" y="240074"/>
                </a:cubicBezTo>
                <a:lnTo>
                  <a:pt x="0" y="240074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Block Arc 16"/>
          <p:cNvSpPr/>
          <p:nvPr/>
        </p:nvSpPr>
        <p:spPr>
          <a:xfrm rot="20469855">
            <a:off x="2346688" y="4312920"/>
            <a:ext cx="1576828" cy="1576828"/>
          </a:xfrm>
          <a:prstGeom prst="blockArc">
            <a:avLst>
              <a:gd name="adj1" fmla="val 14669623"/>
              <a:gd name="adj2" fmla="val 18416604"/>
              <a:gd name="adj3" fmla="val 14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lock Arc 1"/>
          <p:cNvSpPr/>
          <p:nvPr/>
        </p:nvSpPr>
        <p:spPr>
          <a:xfrm>
            <a:off x="2034540" y="3543344"/>
            <a:ext cx="1474468" cy="1474468"/>
          </a:xfrm>
          <a:prstGeom prst="blockArc">
            <a:avLst>
              <a:gd name="adj1" fmla="val 9358796"/>
              <a:gd name="adj2" fmla="val 17177818"/>
              <a:gd name="adj3" fmla="val 2348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91047">
            <a:off x="8965" y="2291155"/>
            <a:ext cx="4127350" cy="4127350"/>
          </a:xfrm>
          <a:prstGeom prst="rect">
            <a:avLst/>
          </a:prstGeom>
          <a:ln>
            <a:noFill/>
          </a:ln>
        </p:spPr>
      </p:pic>
      <p:sp>
        <p:nvSpPr>
          <p:cNvPr id="7" name="Block Arc 6"/>
          <p:cNvSpPr/>
          <p:nvPr/>
        </p:nvSpPr>
        <p:spPr>
          <a:xfrm>
            <a:off x="1329690" y="3611880"/>
            <a:ext cx="1485900" cy="1485900"/>
          </a:xfrm>
          <a:prstGeom prst="blockArc">
            <a:avLst>
              <a:gd name="adj1" fmla="val 16305893"/>
              <a:gd name="adj2" fmla="val 19531881"/>
              <a:gd name="adj3" fmla="val 896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83642" y="5128028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81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/>
          <p:cNvSpPr/>
          <p:nvPr/>
        </p:nvSpPr>
        <p:spPr>
          <a:xfrm rot="737567">
            <a:off x="1986300" y="4286206"/>
            <a:ext cx="1263504" cy="788714"/>
          </a:xfrm>
          <a:custGeom>
            <a:avLst/>
            <a:gdLst>
              <a:gd name="connsiteX0" fmla="*/ 1261110 w 1263504"/>
              <a:gd name="connsiteY0" fmla="*/ 788714 h 788714"/>
              <a:gd name="connsiteX1" fmla="*/ 1257300 w 1263504"/>
              <a:gd name="connsiteY1" fmla="*/ 640124 h 788714"/>
              <a:gd name="connsiteX2" fmla="*/ 1207770 w 1263504"/>
              <a:gd name="connsiteY2" fmla="*/ 483914 h 788714"/>
              <a:gd name="connsiteX3" fmla="*/ 1112520 w 1263504"/>
              <a:gd name="connsiteY3" fmla="*/ 316274 h 788714"/>
              <a:gd name="connsiteX4" fmla="*/ 956310 w 1263504"/>
              <a:gd name="connsiteY4" fmla="*/ 148634 h 788714"/>
              <a:gd name="connsiteX5" fmla="*/ 800100 w 1263504"/>
              <a:gd name="connsiteY5" fmla="*/ 53384 h 788714"/>
              <a:gd name="connsiteX6" fmla="*/ 552450 w 1263504"/>
              <a:gd name="connsiteY6" fmla="*/ 44 h 788714"/>
              <a:gd name="connsiteX7" fmla="*/ 285750 w 1263504"/>
              <a:gd name="connsiteY7" fmla="*/ 45764 h 788714"/>
              <a:gd name="connsiteX8" fmla="*/ 121920 w 1263504"/>
              <a:gd name="connsiteY8" fmla="*/ 125774 h 788714"/>
              <a:gd name="connsiteX9" fmla="*/ 0 w 1263504"/>
              <a:gd name="connsiteY9" fmla="*/ 240074 h 788714"/>
              <a:gd name="connsiteX10" fmla="*/ 0 w 1263504"/>
              <a:gd name="connsiteY10" fmla="*/ 240074 h 78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3504" h="788714">
                <a:moveTo>
                  <a:pt x="1261110" y="788714"/>
                </a:moveTo>
                <a:cubicBezTo>
                  <a:pt x="1263650" y="739819"/>
                  <a:pt x="1266190" y="690924"/>
                  <a:pt x="1257300" y="640124"/>
                </a:cubicBezTo>
                <a:cubicBezTo>
                  <a:pt x="1248410" y="589324"/>
                  <a:pt x="1231900" y="537889"/>
                  <a:pt x="1207770" y="483914"/>
                </a:cubicBezTo>
                <a:cubicBezTo>
                  <a:pt x="1183640" y="429939"/>
                  <a:pt x="1154430" y="372154"/>
                  <a:pt x="1112520" y="316274"/>
                </a:cubicBezTo>
                <a:cubicBezTo>
                  <a:pt x="1070610" y="260394"/>
                  <a:pt x="1008380" y="192449"/>
                  <a:pt x="956310" y="148634"/>
                </a:cubicBezTo>
                <a:cubicBezTo>
                  <a:pt x="904240" y="104819"/>
                  <a:pt x="867410" y="78149"/>
                  <a:pt x="800100" y="53384"/>
                </a:cubicBezTo>
                <a:cubicBezTo>
                  <a:pt x="732790" y="28619"/>
                  <a:pt x="638175" y="1314"/>
                  <a:pt x="552450" y="44"/>
                </a:cubicBezTo>
                <a:cubicBezTo>
                  <a:pt x="466725" y="-1226"/>
                  <a:pt x="357505" y="24809"/>
                  <a:pt x="285750" y="45764"/>
                </a:cubicBezTo>
                <a:cubicBezTo>
                  <a:pt x="213995" y="66719"/>
                  <a:pt x="169545" y="93389"/>
                  <a:pt x="121920" y="125774"/>
                </a:cubicBezTo>
                <a:cubicBezTo>
                  <a:pt x="74295" y="158159"/>
                  <a:pt x="0" y="240074"/>
                  <a:pt x="0" y="240074"/>
                </a:cubicBezTo>
                <a:lnTo>
                  <a:pt x="0" y="240074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Block Arc 16"/>
          <p:cNvSpPr/>
          <p:nvPr/>
        </p:nvSpPr>
        <p:spPr>
          <a:xfrm rot="20469855">
            <a:off x="2346688" y="4312920"/>
            <a:ext cx="1576828" cy="1576828"/>
          </a:xfrm>
          <a:prstGeom prst="blockArc">
            <a:avLst>
              <a:gd name="adj1" fmla="val 14669623"/>
              <a:gd name="adj2" fmla="val 18416604"/>
              <a:gd name="adj3" fmla="val 14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lock Arc 1"/>
          <p:cNvSpPr/>
          <p:nvPr/>
        </p:nvSpPr>
        <p:spPr>
          <a:xfrm>
            <a:off x="2034540" y="3543344"/>
            <a:ext cx="1474468" cy="1474468"/>
          </a:xfrm>
          <a:prstGeom prst="blockArc">
            <a:avLst>
              <a:gd name="adj1" fmla="val 9358796"/>
              <a:gd name="adj2" fmla="val 17177818"/>
              <a:gd name="adj3" fmla="val 234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Block Arc 6"/>
          <p:cNvSpPr/>
          <p:nvPr/>
        </p:nvSpPr>
        <p:spPr>
          <a:xfrm>
            <a:off x="1329690" y="3611880"/>
            <a:ext cx="1485900" cy="1485900"/>
          </a:xfrm>
          <a:prstGeom prst="blockArc">
            <a:avLst>
              <a:gd name="adj1" fmla="val 16305893"/>
              <a:gd name="adj2" fmla="val 19562934"/>
              <a:gd name="adj3" fmla="val 317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217" t="5462" b="-1"/>
          <a:stretch/>
        </p:blipFill>
        <p:spPr>
          <a:xfrm rot="5400000">
            <a:off x="-2612940" y="3006653"/>
            <a:ext cx="6305391" cy="945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20224">
            <a:off x="1873478" y="3064775"/>
            <a:ext cx="2395936" cy="24447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Straight Connector 19"/>
          <p:cNvCxnSpPr/>
          <p:nvPr/>
        </p:nvCxnSpPr>
        <p:spPr>
          <a:xfrm flipH="1" flipV="1">
            <a:off x="2391508" y="2658794"/>
            <a:ext cx="1" cy="24337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183642" y="5128028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28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7 4.07407E-6 L 0.10833 0.0622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52" y="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48148E-6 L 0.00013 -0.3527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63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/>
          <p:cNvSpPr/>
          <p:nvPr/>
        </p:nvSpPr>
        <p:spPr>
          <a:xfrm rot="737567">
            <a:off x="1986300" y="4286206"/>
            <a:ext cx="1263504" cy="788714"/>
          </a:xfrm>
          <a:custGeom>
            <a:avLst/>
            <a:gdLst>
              <a:gd name="connsiteX0" fmla="*/ 1261110 w 1263504"/>
              <a:gd name="connsiteY0" fmla="*/ 788714 h 788714"/>
              <a:gd name="connsiteX1" fmla="*/ 1257300 w 1263504"/>
              <a:gd name="connsiteY1" fmla="*/ 640124 h 788714"/>
              <a:gd name="connsiteX2" fmla="*/ 1207770 w 1263504"/>
              <a:gd name="connsiteY2" fmla="*/ 483914 h 788714"/>
              <a:gd name="connsiteX3" fmla="*/ 1112520 w 1263504"/>
              <a:gd name="connsiteY3" fmla="*/ 316274 h 788714"/>
              <a:gd name="connsiteX4" fmla="*/ 956310 w 1263504"/>
              <a:gd name="connsiteY4" fmla="*/ 148634 h 788714"/>
              <a:gd name="connsiteX5" fmla="*/ 800100 w 1263504"/>
              <a:gd name="connsiteY5" fmla="*/ 53384 h 788714"/>
              <a:gd name="connsiteX6" fmla="*/ 552450 w 1263504"/>
              <a:gd name="connsiteY6" fmla="*/ 44 h 788714"/>
              <a:gd name="connsiteX7" fmla="*/ 285750 w 1263504"/>
              <a:gd name="connsiteY7" fmla="*/ 45764 h 788714"/>
              <a:gd name="connsiteX8" fmla="*/ 121920 w 1263504"/>
              <a:gd name="connsiteY8" fmla="*/ 125774 h 788714"/>
              <a:gd name="connsiteX9" fmla="*/ 0 w 1263504"/>
              <a:gd name="connsiteY9" fmla="*/ 240074 h 788714"/>
              <a:gd name="connsiteX10" fmla="*/ 0 w 1263504"/>
              <a:gd name="connsiteY10" fmla="*/ 240074 h 78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3504" h="788714">
                <a:moveTo>
                  <a:pt x="1261110" y="788714"/>
                </a:moveTo>
                <a:cubicBezTo>
                  <a:pt x="1263650" y="739819"/>
                  <a:pt x="1266190" y="690924"/>
                  <a:pt x="1257300" y="640124"/>
                </a:cubicBezTo>
                <a:cubicBezTo>
                  <a:pt x="1248410" y="589324"/>
                  <a:pt x="1231900" y="537889"/>
                  <a:pt x="1207770" y="483914"/>
                </a:cubicBezTo>
                <a:cubicBezTo>
                  <a:pt x="1183640" y="429939"/>
                  <a:pt x="1154430" y="372154"/>
                  <a:pt x="1112520" y="316274"/>
                </a:cubicBezTo>
                <a:cubicBezTo>
                  <a:pt x="1070610" y="260394"/>
                  <a:pt x="1008380" y="192449"/>
                  <a:pt x="956310" y="148634"/>
                </a:cubicBezTo>
                <a:cubicBezTo>
                  <a:pt x="904240" y="104819"/>
                  <a:pt x="867410" y="78149"/>
                  <a:pt x="800100" y="53384"/>
                </a:cubicBezTo>
                <a:cubicBezTo>
                  <a:pt x="732790" y="28619"/>
                  <a:pt x="638175" y="1314"/>
                  <a:pt x="552450" y="44"/>
                </a:cubicBezTo>
                <a:cubicBezTo>
                  <a:pt x="466725" y="-1226"/>
                  <a:pt x="357505" y="24809"/>
                  <a:pt x="285750" y="45764"/>
                </a:cubicBezTo>
                <a:cubicBezTo>
                  <a:pt x="213995" y="66719"/>
                  <a:pt x="169545" y="93389"/>
                  <a:pt x="121920" y="125774"/>
                </a:cubicBezTo>
                <a:cubicBezTo>
                  <a:pt x="74295" y="158159"/>
                  <a:pt x="0" y="240074"/>
                  <a:pt x="0" y="240074"/>
                </a:cubicBezTo>
                <a:lnTo>
                  <a:pt x="0" y="240074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Block Arc 16"/>
          <p:cNvSpPr/>
          <p:nvPr/>
        </p:nvSpPr>
        <p:spPr>
          <a:xfrm rot="20469855">
            <a:off x="2346688" y="4312920"/>
            <a:ext cx="1576828" cy="1576828"/>
          </a:xfrm>
          <a:prstGeom prst="blockArc">
            <a:avLst>
              <a:gd name="adj1" fmla="val 14669623"/>
              <a:gd name="adj2" fmla="val 18416604"/>
              <a:gd name="adj3" fmla="val 14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lock Arc 1"/>
          <p:cNvSpPr/>
          <p:nvPr/>
        </p:nvSpPr>
        <p:spPr>
          <a:xfrm>
            <a:off x="2034540" y="3543344"/>
            <a:ext cx="1474468" cy="1474468"/>
          </a:xfrm>
          <a:prstGeom prst="blockArc">
            <a:avLst>
              <a:gd name="adj1" fmla="val 9358796"/>
              <a:gd name="adj2" fmla="val 17177818"/>
              <a:gd name="adj3" fmla="val 234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Block Arc 6"/>
          <p:cNvSpPr/>
          <p:nvPr/>
        </p:nvSpPr>
        <p:spPr>
          <a:xfrm>
            <a:off x="1329690" y="3611880"/>
            <a:ext cx="1485900" cy="1485900"/>
          </a:xfrm>
          <a:prstGeom prst="blockArc">
            <a:avLst>
              <a:gd name="adj1" fmla="val 16305893"/>
              <a:gd name="adj2" fmla="val 19562934"/>
              <a:gd name="adj3" fmla="val 317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H="1" flipV="1">
            <a:off x="2391508" y="2658794"/>
            <a:ext cx="1" cy="24337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183642" y="5128028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72640" y="2284188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7450" y="3644372"/>
            <a:ext cx="10508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PQ </a:t>
            </a:r>
            <a:r>
              <a:rPr lang="en-US" sz="4000" dirty="0" err="1" smtClean="0"/>
              <a:t>রেখার</a:t>
            </a:r>
            <a:r>
              <a:rPr lang="en-US" sz="4000" dirty="0" smtClean="0"/>
              <a:t> </a:t>
            </a:r>
            <a:r>
              <a:rPr lang="bn-BD" sz="4000" dirty="0" smtClean="0"/>
              <a:t>Q </a:t>
            </a:r>
            <a:r>
              <a:rPr lang="en-US" sz="4000" dirty="0" err="1" smtClean="0"/>
              <a:t>বিন্দুতে</a:t>
            </a:r>
            <a:r>
              <a:rPr lang="en-US" sz="4000" dirty="0" smtClean="0"/>
              <a:t> </a:t>
            </a:r>
            <a:r>
              <a:rPr lang="en-US" sz="4000" dirty="0" err="1" smtClean="0"/>
              <a:t>একটি</a:t>
            </a:r>
            <a:r>
              <a:rPr lang="en-US" sz="4000" dirty="0" smtClean="0"/>
              <a:t> </a:t>
            </a:r>
            <a:r>
              <a:rPr lang="en-US" sz="4000" dirty="0" err="1" smtClean="0"/>
              <a:t>লম্ব</a:t>
            </a:r>
            <a:r>
              <a:rPr lang="en-US" sz="4000" dirty="0" smtClean="0"/>
              <a:t> </a:t>
            </a:r>
            <a:r>
              <a:rPr lang="en-US" sz="4000" dirty="0" err="1" smtClean="0"/>
              <a:t>আঁক</a:t>
            </a:r>
            <a:endParaRPr lang="en-US" sz="4000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2142699" y="1596788"/>
            <a:ext cx="5254388" cy="4094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626359" y="1555844"/>
            <a:ext cx="7585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P                                      </a:t>
            </a:r>
            <a:r>
              <a:rPr lang="en-US" sz="4000" dirty="0" smtClean="0"/>
              <a:t>         </a:t>
            </a:r>
            <a:r>
              <a:rPr lang="bn-BD" sz="4000" dirty="0" smtClean="0"/>
              <a:t>Q</a:t>
            </a:r>
            <a:endParaRPr lang="en-US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212677" y="314292"/>
            <a:ext cx="115983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জোড়ায়  কাজ                                    সময় </a:t>
            </a:r>
            <a:r>
              <a:rPr lang="bn-BD" sz="4000" dirty="0"/>
              <a:t>৫</a:t>
            </a:r>
            <a:r>
              <a:rPr lang="bn-BD" sz="4000" dirty="0" smtClean="0"/>
              <a:t> মিনিট</a:t>
            </a:r>
          </a:p>
          <a:p>
            <a:r>
              <a:rPr lang="bn-BD" sz="4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861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2" grpId="0" animBg="1"/>
      <p:bldP spid="7" grpId="0" animBg="1"/>
      <p:bldP spid="8" grpId="0"/>
      <p:bldP spid="9" grpId="0"/>
      <p:bldP spid="10" grpId="0"/>
      <p:bldP spid="11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068" y="2254309"/>
            <a:ext cx="6383065" cy="99983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353840">
            <a:off x="656295" y="290277"/>
            <a:ext cx="1585097" cy="1859441"/>
          </a:xfrm>
          <a:prstGeom prst="rect">
            <a:avLst/>
          </a:prstGeom>
        </p:spPr>
      </p:pic>
      <p:cxnSp>
        <p:nvCxnSpPr>
          <p:cNvPr id="35" name="Straight Connector 34"/>
          <p:cNvCxnSpPr/>
          <p:nvPr/>
        </p:nvCxnSpPr>
        <p:spPr>
          <a:xfrm>
            <a:off x="1257300" y="2209800"/>
            <a:ext cx="1470532" cy="108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13605" y="1785239"/>
            <a:ext cx="56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257300" y="3843580"/>
            <a:ext cx="96690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মনে করি </a:t>
            </a:r>
            <a:r>
              <a:rPr lang="en-US" sz="4000" dirty="0" smtClean="0"/>
              <a:t>a=5cm </a:t>
            </a:r>
            <a:r>
              <a:rPr lang="bn-BD" sz="4000" dirty="0" smtClean="0"/>
              <a:t>কোনো বর্গের একটি বাহু। বর্গটি আকঁতে হবে</a:t>
            </a:r>
            <a:r>
              <a:rPr lang="bn-BD" sz="4000" dirty="0"/>
              <a:t>।</a:t>
            </a:r>
            <a:r>
              <a:rPr lang="bn-BD" sz="4000" dirty="0" smtClean="0"/>
              <a:t>   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1009511" y="1271294"/>
            <a:ext cx="11598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যে কোন রেখার সমান করে বর্গ অংকন</a:t>
            </a:r>
          </a:p>
        </p:txBody>
      </p:sp>
    </p:spTree>
    <p:extLst>
      <p:ext uri="{BB962C8B-B14F-4D97-AF65-F5344CB8AC3E}">
        <p14:creationId xmlns:p14="http://schemas.microsoft.com/office/powerpoint/2010/main" val="253568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2.22222E-6 L 0.11875 0.00046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7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068" y="5108189"/>
            <a:ext cx="6383065" cy="999831"/>
          </a:xfrm>
          <a:prstGeom prst="rect">
            <a:avLst/>
          </a:prstGeom>
        </p:spPr>
      </p:pic>
      <p:cxnSp>
        <p:nvCxnSpPr>
          <p:cNvPr id="35" name="Straight Connector 34"/>
          <p:cNvCxnSpPr/>
          <p:nvPr/>
        </p:nvCxnSpPr>
        <p:spPr>
          <a:xfrm>
            <a:off x="1257300" y="2209800"/>
            <a:ext cx="1470532" cy="108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353840">
            <a:off x="1793434" y="3185877"/>
            <a:ext cx="1585097" cy="1859441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183642" y="5128028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3605" y="1785239"/>
            <a:ext cx="56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3667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11022E-16 L 0.29401 -0.0069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01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-962706" y="33174"/>
            <a:ext cx="4462723" cy="4273362"/>
            <a:chOff x="3818374" y="904352"/>
            <a:chExt cx="4009292" cy="4009292"/>
          </a:xfrm>
          <a:noFill/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5738070" y="1044641"/>
              <a:ext cx="1546985" cy="1975275"/>
            </a:xfrm>
            <a:prstGeom prst="rect">
              <a:avLst/>
            </a:prstGeom>
            <a:grpFill/>
          </p:spPr>
        </p:pic>
        <p:sp>
          <p:nvSpPr>
            <p:cNvPr id="29" name="Oval 28"/>
            <p:cNvSpPr/>
            <p:nvPr/>
          </p:nvSpPr>
          <p:spPr>
            <a:xfrm>
              <a:off x="3818374" y="904352"/>
              <a:ext cx="4009292" cy="40092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5787851" y="2868805"/>
              <a:ext cx="70339" cy="80387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5" name="Straight Connector 34"/>
          <p:cNvCxnSpPr/>
          <p:nvPr/>
        </p:nvCxnSpPr>
        <p:spPr>
          <a:xfrm>
            <a:off x="1257300" y="2209800"/>
            <a:ext cx="1470532" cy="108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3605" y="1785239"/>
            <a:ext cx="56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2014921" y="505072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25873" y="1785239"/>
            <a:ext cx="58562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 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5071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81481E-6 L 0.09192 0.425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" y="2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ck Arc 1"/>
          <p:cNvSpPr/>
          <p:nvPr/>
        </p:nvSpPr>
        <p:spPr>
          <a:xfrm rot="1101096">
            <a:off x="1078734" y="3770634"/>
            <a:ext cx="2896366" cy="2665842"/>
          </a:xfrm>
          <a:prstGeom prst="blockArc">
            <a:avLst>
              <a:gd name="adj1" fmla="val 19290877"/>
              <a:gd name="adj2" fmla="val 21498546"/>
              <a:gd name="adj3" fmla="val 66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 rot="686470">
            <a:off x="167486" y="2963103"/>
            <a:ext cx="4593506" cy="4273362"/>
            <a:chOff x="3818395" y="904348"/>
            <a:chExt cx="4009314" cy="4009276"/>
          </a:xfrm>
          <a:noFill/>
        </p:grpSpPr>
        <p:sp>
          <p:nvSpPr>
            <p:cNvPr id="29" name="Oval 28"/>
            <p:cNvSpPr/>
            <p:nvPr/>
          </p:nvSpPr>
          <p:spPr>
            <a:xfrm>
              <a:off x="3818395" y="904348"/>
              <a:ext cx="4009314" cy="40092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5787851" y="2868805"/>
              <a:ext cx="70339" cy="80387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5646560" y="970903"/>
              <a:ext cx="1622826" cy="2072092"/>
            </a:xfrm>
            <a:prstGeom prst="rect">
              <a:avLst/>
            </a:prstGeom>
            <a:grpFill/>
            <a:ln>
              <a:noFill/>
            </a:ln>
          </p:spPr>
        </p:pic>
      </p:grpSp>
      <p:cxnSp>
        <p:nvCxnSpPr>
          <p:cNvPr id="35" name="Straight Connector 34"/>
          <p:cNvCxnSpPr/>
          <p:nvPr/>
        </p:nvCxnSpPr>
        <p:spPr>
          <a:xfrm>
            <a:off x="1257300" y="2209800"/>
            <a:ext cx="1470532" cy="108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3605" y="1785239"/>
            <a:ext cx="56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2014921" y="505072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96121" y="520312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825873" y="1785239"/>
            <a:ext cx="58562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যে কোনো </a:t>
            </a:r>
            <a:r>
              <a:rPr lang="en-US" sz="4000" dirty="0" smtClean="0"/>
              <a:t>BE</a:t>
            </a:r>
            <a:r>
              <a:rPr lang="bn-BD" sz="4000" dirty="0" smtClean="0"/>
              <a:t>রশ্মি থেকে </a:t>
            </a:r>
            <a:r>
              <a:rPr lang="en-US" sz="4000" dirty="0" smtClean="0"/>
              <a:t>BC</a:t>
            </a:r>
            <a:r>
              <a:rPr lang="bn-BD" sz="4000" dirty="0" smtClean="0"/>
              <a:t>=</a:t>
            </a:r>
            <a:r>
              <a:rPr lang="en-US" sz="4000" dirty="0"/>
              <a:t>a</a:t>
            </a:r>
            <a:r>
              <a:rPr lang="bn-BD" sz="4000" dirty="0" smtClean="0"/>
              <a:t> নিই  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4111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371791" y="3012850"/>
            <a:ext cx="4119824" cy="4119824"/>
            <a:chOff x="2532184" y="1718268"/>
            <a:chExt cx="4119824" cy="411982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4544502" y="1915024"/>
              <a:ext cx="899062" cy="1975275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6" name="Group 25"/>
            <p:cNvGrpSpPr/>
            <p:nvPr/>
          </p:nvGrpSpPr>
          <p:grpSpPr>
            <a:xfrm>
              <a:off x="2532184" y="1718268"/>
              <a:ext cx="4119824" cy="4119824"/>
              <a:chOff x="2532184" y="1718268"/>
              <a:chExt cx="4119824" cy="4119824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2532184" y="1718268"/>
                <a:ext cx="4119824" cy="4119824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/>
              <p:cNvSpPr/>
              <p:nvPr/>
            </p:nvSpPr>
            <p:spPr>
              <a:xfrm flipH="1">
                <a:off x="4536830" y="3722914"/>
                <a:ext cx="110532" cy="1105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35" name="Straight Connector 34"/>
          <p:cNvCxnSpPr/>
          <p:nvPr/>
        </p:nvCxnSpPr>
        <p:spPr>
          <a:xfrm>
            <a:off x="1257300" y="2209800"/>
            <a:ext cx="1470532" cy="108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/>
          <p:cNvSpPr/>
          <p:nvPr/>
        </p:nvSpPr>
        <p:spPr>
          <a:xfrm rot="737567">
            <a:off x="1986300" y="4286206"/>
            <a:ext cx="1263504" cy="788714"/>
          </a:xfrm>
          <a:custGeom>
            <a:avLst/>
            <a:gdLst>
              <a:gd name="connsiteX0" fmla="*/ 1261110 w 1263504"/>
              <a:gd name="connsiteY0" fmla="*/ 788714 h 788714"/>
              <a:gd name="connsiteX1" fmla="*/ 1257300 w 1263504"/>
              <a:gd name="connsiteY1" fmla="*/ 640124 h 788714"/>
              <a:gd name="connsiteX2" fmla="*/ 1207770 w 1263504"/>
              <a:gd name="connsiteY2" fmla="*/ 483914 h 788714"/>
              <a:gd name="connsiteX3" fmla="*/ 1112520 w 1263504"/>
              <a:gd name="connsiteY3" fmla="*/ 316274 h 788714"/>
              <a:gd name="connsiteX4" fmla="*/ 956310 w 1263504"/>
              <a:gd name="connsiteY4" fmla="*/ 148634 h 788714"/>
              <a:gd name="connsiteX5" fmla="*/ 800100 w 1263504"/>
              <a:gd name="connsiteY5" fmla="*/ 53384 h 788714"/>
              <a:gd name="connsiteX6" fmla="*/ 552450 w 1263504"/>
              <a:gd name="connsiteY6" fmla="*/ 44 h 788714"/>
              <a:gd name="connsiteX7" fmla="*/ 285750 w 1263504"/>
              <a:gd name="connsiteY7" fmla="*/ 45764 h 788714"/>
              <a:gd name="connsiteX8" fmla="*/ 121920 w 1263504"/>
              <a:gd name="connsiteY8" fmla="*/ 125774 h 788714"/>
              <a:gd name="connsiteX9" fmla="*/ 0 w 1263504"/>
              <a:gd name="connsiteY9" fmla="*/ 240074 h 788714"/>
              <a:gd name="connsiteX10" fmla="*/ 0 w 1263504"/>
              <a:gd name="connsiteY10" fmla="*/ 240074 h 78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3504" h="788714">
                <a:moveTo>
                  <a:pt x="1261110" y="788714"/>
                </a:moveTo>
                <a:cubicBezTo>
                  <a:pt x="1263650" y="739819"/>
                  <a:pt x="1266190" y="690924"/>
                  <a:pt x="1257300" y="640124"/>
                </a:cubicBezTo>
                <a:cubicBezTo>
                  <a:pt x="1248410" y="589324"/>
                  <a:pt x="1231900" y="537889"/>
                  <a:pt x="1207770" y="483914"/>
                </a:cubicBezTo>
                <a:cubicBezTo>
                  <a:pt x="1183640" y="429939"/>
                  <a:pt x="1154430" y="372154"/>
                  <a:pt x="1112520" y="316274"/>
                </a:cubicBezTo>
                <a:cubicBezTo>
                  <a:pt x="1070610" y="260394"/>
                  <a:pt x="1008380" y="192449"/>
                  <a:pt x="956310" y="148634"/>
                </a:cubicBezTo>
                <a:cubicBezTo>
                  <a:pt x="904240" y="104819"/>
                  <a:pt x="867410" y="78149"/>
                  <a:pt x="800100" y="53384"/>
                </a:cubicBezTo>
                <a:cubicBezTo>
                  <a:pt x="732790" y="28619"/>
                  <a:pt x="638175" y="1314"/>
                  <a:pt x="552450" y="44"/>
                </a:cubicBezTo>
                <a:cubicBezTo>
                  <a:pt x="466725" y="-1226"/>
                  <a:pt x="357505" y="24809"/>
                  <a:pt x="285750" y="45764"/>
                </a:cubicBezTo>
                <a:cubicBezTo>
                  <a:pt x="213995" y="66719"/>
                  <a:pt x="169545" y="93389"/>
                  <a:pt x="121920" y="125774"/>
                </a:cubicBezTo>
                <a:cubicBezTo>
                  <a:pt x="74295" y="158159"/>
                  <a:pt x="0" y="240074"/>
                  <a:pt x="0" y="240074"/>
                </a:cubicBezTo>
                <a:lnTo>
                  <a:pt x="0" y="240074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rc 1"/>
          <p:cNvSpPr/>
          <p:nvPr/>
        </p:nvSpPr>
        <p:spPr>
          <a:xfrm rot="2168481">
            <a:off x="2894121" y="4598269"/>
            <a:ext cx="917578" cy="1002535"/>
          </a:xfrm>
          <a:prstGeom prst="arc">
            <a:avLst>
              <a:gd name="adj1" fmla="val 17556602"/>
              <a:gd name="adj2" fmla="val 20803808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3605" y="1785239"/>
            <a:ext cx="56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2014921" y="505072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19702" y="511516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749409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7200000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 rot="17448822">
            <a:off x="1100211" y="2997351"/>
            <a:ext cx="4119824" cy="4119824"/>
            <a:chOff x="2532184" y="1718268"/>
            <a:chExt cx="4119824" cy="4119824"/>
          </a:xfrm>
          <a:noFill/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4544502" y="1915024"/>
              <a:ext cx="899062" cy="1975275"/>
            </a:xfrm>
            <a:prstGeom prst="rect">
              <a:avLst/>
            </a:prstGeom>
            <a:grpFill/>
            <a:ln>
              <a:noFill/>
            </a:ln>
          </p:spPr>
        </p:pic>
        <p:grpSp>
          <p:nvGrpSpPr>
            <p:cNvPr id="26" name="Group 25"/>
            <p:cNvGrpSpPr/>
            <p:nvPr/>
          </p:nvGrpSpPr>
          <p:grpSpPr>
            <a:xfrm>
              <a:off x="2532184" y="1718268"/>
              <a:ext cx="4119824" cy="4119824"/>
              <a:chOff x="2532184" y="1718268"/>
              <a:chExt cx="4119824" cy="4119824"/>
            </a:xfrm>
            <a:grpFill/>
          </p:grpSpPr>
          <p:sp>
            <p:nvSpPr>
              <p:cNvPr id="23" name="Oval 22"/>
              <p:cNvSpPr/>
              <p:nvPr/>
            </p:nvSpPr>
            <p:spPr>
              <a:xfrm>
                <a:off x="2532184" y="1718268"/>
                <a:ext cx="4119824" cy="4119824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/>
              <p:cNvSpPr/>
              <p:nvPr/>
            </p:nvSpPr>
            <p:spPr>
              <a:xfrm flipH="1">
                <a:off x="4536830" y="3722914"/>
                <a:ext cx="110532" cy="11053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35" name="Straight Connector 34"/>
          <p:cNvCxnSpPr/>
          <p:nvPr/>
        </p:nvCxnSpPr>
        <p:spPr>
          <a:xfrm>
            <a:off x="1257300" y="2209800"/>
            <a:ext cx="1470532" cy="108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/>
          <p:cNvSpPr/>
          <p:nvPr/>
        </p:nvSpPr>
        <p:spPr>
          <a:xfrm rot="737567">
            <a:off x="1986300" y="4286206"/>
            <a:ext cx="1263504" cy="788714"/>
          </a:xfrm>
          <a:custGeom>
            <a:avLst/>
            <a:gdLst>
              <a:gd name="connsiteX0" fmla="*/ 1261110 w 1263504"/>
              <a:gd name="connsiteY0" fmla="*/ 788714 h 788714"/>
              <a:gd name="connsiteX1" fmla="*/ 1257300 w 1263504"/>
              <a:gd name="connsiteY1" fmla="*/ 640124 h 788714"/>
              <a:gd name="connsiteX2" fmla="*/ 1207770 w 1263504"/>
              <a:gd name="connsiteY2" fmla="*/ 483914 h 788714"/>
              <a:gd name="connsiteX3" fmla="*/ 1112520 w 1263504"/>
              <a:gd name="connsiteY3" fmla="*/ 316274 h 788714"/>
              <a:gd name="connsiteX4" fmla="*/ 956310 w 1263504"/>
              <a:gd name="connsiteY4" fmla="*/ 148634 h 788714"/>
              <a:gd name="connsiteX5" fmla="*/ 800100 w 1263504"/>
              <a:gd name="connsiteY5" fmla="*/ 53384 h 788714"/>
              <a:gd name="connsiteX6" fmla="*/ 552450 w 1263504"/>
              <a:gd name="connsiteY6" fmla="*/ 44 h 788714"/>
              <a:gd name="connsiteX7" fmla="*/ 285750 w 1263504"/>
              <a:gd name="connsiteY7" fmla="*/ 45764 h 788714"/>
              <a:gd name="connsiteX8" fmla="*/ 121920 w 1263504"/>
              <a:gd name="connsiteY8" fmla="*/ 125774 h 788714"/>
              <a:gd name="connsiteX9" fmla="*/ 0 w 1263504"/>
              <a:gd name="connsiteY9" fmla="*/ 240074 h 788714"/>
              <a:gd name="connsiteX10" fmla="*/ 0 w 1263504"/>
              <a:gd name="connsiteY10" fmla="*/ 240074 h 78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3504" h="788714">
                <a:moveTo>
                  <a:pt x="1261110" y="788714"/>
                </a:moveTo>
                <a:cubicBezTo>
                  <a:pt x="1263650" y="739819"/>
                  <a:pt x="1266190" y="690924"/>
                  <a:pt x="1257300" y="640124"/>
                </a:cubicBezTo>
                <a:cubicBezTo>
                  <a:pt x="1248410" y="589324"/>
                  <a:pt x="1231900" y="537889"/>
                  <a:pt x="1207770" y="483914"/>
                </a:cubicBezTo>
                <a:cubicBezTo>
                  <a:pt x="1183640" y="429939"/>
                  <a:pt x="1154430" y="372154"/>
                  <a:pt x="1112520" y="316274"/>
                </a:cubicBezTo>
                <a:cubicBezTo>
                  <a:pt x="1070610" y="260394"/>
                  <a:pt x="1008380" y="192449"/>
                  <a:pt x="956310" y="148634"/>
                </a:cubicBezTo>
                <a:cubicBezTo>
                  <a:pt x="904240" y="104819"/>
                  <a:pt x="867410" y="78149"/>
                  <a:pt x="800100" y="53384"/>
                </a:cubicBezTo>
                <a:cubicBezTo>
                  <a:pt x="732790" y="28619"/>
                  <a:pt x="638175" y="1314"/>
                  <a:pt x="552450" y="44"/>
                </a:cubicBezTo>
                <a:cubicBezTo>
                  <a:pt x="466725" y="-1226"/>
                  <a:pt x="357505" y="24809"/>
                  <a:pt x="285750" y="45764"/>
                </a:cubicBezTo>
                <a:cubicBezTo>
                  <a:pt x="213995" y="66719"/>
                  <a:pt x="169545" y="93389"/>
                  <a:pt x="121920" y="125774"/>
                </a:cubicBezTo>
                <a:cubicBezTo>
                  <a:pt x="74295" y="158159"/>
                  <a:pt x="0" y="240074"/>
                  <a:pt x="0" y="240074"/>
                </a:cubicBezTo>
                <a:lnTo>
                  <a:pt x="0" y="240074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Block Arc 16"/>
          <p:cNvSpPr/>
          <p:nvPr/>
        </p:nvSpPr>
        <p:spPr>
          <a:xfrm rot="20469855">
            <a:off x="2346688" y="4312920"/>
            <a:ext cx="1576828" cy="1576828"/>
          </a:xfrm>
          <a:prstGeom prst="blockArc">
            <a:avLst>
              <a:gd name="adj1" fmla="val 14669623"/>
              <a:gd name="adj2" fmla="val 18416604"/>
              <a:gd name="adj3" fmla="val 14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1142" y="4854608"/>
            <a:ext cx="109738" cy="48162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3605" y="1785239"/>
            <a:ext cx="56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18" name="TextBox 17"/>
          <p:cNvSpPr txBox="1"/>
          <p:nvPr/>
        </p:nvSpPr>
        <p:spPr>
          <a:xfrm>
            <a:off x="2014921" y="505072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19702" y="511516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585508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 rot="20970220" flipH="1">
            <a:off x="708657" y="2289245"/>
            <a:ext cx="4263393" cy="4119824"/>
            <a:chOff x="2532184" y="1718268"/>
            <a:chExt cx="4119824" cy="411982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4544502" y="1915024"/>
              <a:ext cx="899062" cy="1975275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6" name="Group 25"/>
            <p:cNvGrpSpPr/>
            <p:nvPr/>
          </p:nvGrpSpPr>
          <p:grpSpPr>
            <a:xfrm>
              <a:off x="2532184" y="1718268"/>
              <a:ext cx="4119824" cy="4119824"/>
              <a:chOff x="2532184" y="1718268"/>
              <a:chExt cx="4119824" cy="4119824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2532184" y="1718268"/>
                <a:ext cx="4119824" cy="4119824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/>
              <p:cNvSpPr/>
              <p:nvPr/>
            </p:nvSpPr>
            <p:spPr>
              <a:xfrm flipH="1">
                <a:off x="4536830" y="3722914"/>
                <a:ext cx="110532" cy="110532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35" name="Straight Connector 34"/>
          <p:cNvCxnSpPr/>
          <p:nvPr/>
        </p:nvCxnSpPr>
        <p:spPr>
          <a:xfrm>
            <a:off x="1257300" y="2209800"/>
            <a:ext cx="1470532" cy="108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/>
          <p:cNvSpPr/>
          <p:nvPr/>
        </p:nvSpPr>
        <p:spPr>
          <a:xfrm rot="737567">
            <a:off x="1986300" y="4286206"/>
            <a:ext cx="1263504" cy="788714"/>
          </a:xfrm>
          <a:custGeom>
            <a:avLst/>
            <a:gdLst>
              <a:gd name="connsiteX0" fmla="*/ 1261110 w 1263504"/>
              <a:gd name="connsiteY0" fmla="*/ 788714 h 788714"/>
              <a:gd name="connsiteX1" fmla="*/ 1257300 w 1263504"/>
              <a:gd name="connsiteY1" fmla="*/ 640124 h 788714"/>
              <a:gd name="connsiteX2" fmla="*/ 1207770 w 1263504"/>
              <a:gd name="connsiteY2" fmla="*/ 483914 h 788714"/>
              <a:gd name="connsiteX3" fmla="*/ 1112520 w 1263504"/>
              <a:gd name="connsiteY3" fmla="*/ 316274 h 788714"/>
              <a:gd name="connsiteX4" fmla="*/ 956310 w 1263504"/>
              <a:gd name="connsiteY4" fmla="*/ 148634 h 788714"/>
              <a:gd name="connsiteX5" fmla="*/ 800100 w 1263504"/>
              <a:gd name="connsiteY5" fmla="*/ 53384 h 788714"/>
              <a:gd name="connsiteX6" fmla="*/ 552450 w 1263504"/>
              <a:gd name="connsiteY6" fmla="*/ 44 h 788714"/>
              <a:gd name="connsiteX7" fmla="*/ 285750 w 1263504"/>
              <a:gd name="connsiteY7" fmla="*/ 45764 h 788714"/>
              <a:gd name="connsiteX8" fmla="*/ 121920 w 1263504"/>
              <a:gd name="connsiteY8" fmla="*/ 125774 h 788714"/>
              <a:gd name="connsiteX9" fmla="*/ 0 w 1263504"/>
              <a:gd name="connsiteY9" fmla="*/ 240074 h 788714"/>
              <a:gd name="connsiteX10" fmla="*/ 0 w 1263504"/>
              <a:gd name="connsiteY10" fmla="*/ 240074 h 78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3504" h="788714">
                <a:moveTo>
                  <a:pt x="1261110" y="788714"/>
                </a:moveTo>
                <a:cubicBezTo>
                  <a:pt x="1263650" y="739819"/>
                  <a:pt x="1266190" y="690924"/>
                  <a:pt x="1257300" y="640124"/>
                </a:cubicBezTo>
                <a:cubicBezTo>
                  <a:pt x="1248410" y="589324"/>
                  <a:pt x="1231900" y="537889"/>
                  <a:pt x="1207770" y="483914"/>
                </a:cubicBezTo>
                <a:cubicBezTo>
                  <a:pt x="1183640" y="429939"/>
                  <a:pt x="1154430" y="372154"/>
                  <a:pt x="1112520" y="316274"/>
                </a:cubicBezTo>
                <a:cubicBezTo>
                  <a:pt x="1070610" y="260394"/>
                  <a:pt x="1008380" y="192449"/>
                  <a:pt x="956310" y="148634"/>
                </a:cubicBezTo>
                <a:cubicBezTo>
                  <a:pt x="904240" y="104819"/>
                  <a:pt x="867410" y="78149"/>
                  <a:pt x="800100" y="53384"/>
                </a:cubicBezTo>
                <a:cubicBezTo>
                  <a:pt x="732790" y="28619"/>
                  <a:pt x="638175" y="1314"/>
                  <a:pt x="552450" y="44"/>
                </a:cubicBezTo>
                <a:cubicBezTo>
                  <a:pt x="466725" y="-1226"/>
                  <a:pt x="357505" y="24809"/>
                  <a:pt x="285750" y="45764"/>
                </a:cubicBezTo>
                <a:cubicBezTo>
                  <a:pt x="213995" y="66719"/>
                  <a:pt x="169545" y="93389"/>
                  <a:pt x="121920" y="125774"/>
                </a:cubicBezTo>
                <a:cubicBezTo>
                  <a:pt x="74295" y="158159"/>
                  <a:pt x="0" y="240074"/>
                  <a:pt x="0" y="240074"/>
                </a:cubicBezTo>
                <a:lnTo>
                  <a:pt x="0" y="240074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Block Arc 16"/>
          <p:cNvSpPr/>
          <p:nvPr/>
        </p:nvSpPr>
        <p:spPr>
          <a:xfrm rot="20469855">
            <a:off x="2346688" y="4312920"/>
            <a:ext cx="1576828" cy="1576828"/>
          </a:xfrm>
          <a:prstGeom prst="blockArc">
            <a:avLst>
              <a:gd name="adj1" fmla="val 14669623"/>
              <a:gd name="adj2" fmla="val 18416604"/>
              <a:gd name="adj3" fmla="val 14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lock Arc 1"/>
          <p:cNvSpPr/>
          <p:nvPr/>
        </p:nvSpPr>
        <p:spPr>
          <a:xfrm>
            <a:off x="2034540" y="3543344"/>
            <a:ext cx="1474468" cy="1474468"/>
          </a:xfrm>
          <a:prstGeom prst="blockArc">
            <a:avLst>
              <a:gd name="adj1" fmla="val 9358796"/>
              <a:gd name="adj2" fmla="val 17177818"/>
              <a:gd name="adj3" fmla="val 234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67" y="4858725"/>
            <a:ext cx="109738" cy="48162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3605" y="1785239"/>
            <a:ext cx="56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19" name="TextBox 18"/>
          <p:cNvSpPr txBox="1"/>
          <p:nvPr/>
        </p:nvSpPr>
        <p:spPr>
          <a:xfrm>
            <a:off x="2014921" y="505072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19702" y="511516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8201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7200000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/>
          <p:cNvCxnSpPr/>
          <p:nvPr/>
        </p:nvCxnSpPr>
        <p:spPr>
          <a:xfrm>
            <a:off x="1257300" y="2209800"/>
            <a:ext cx="1470532" cy="108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/>
          <p:cNvSpPr/>
          <p:nvPr/>
        </p:nvSpPr>
        <p:spPr>
          <a:xfrm rot="737567">
            <a:off x="1986300" y="4286206"/>
            <a:ext cx="1263504" cy="788714"/>
          </a:xfrm>
          <a:custGeom>
            <a:avLst/>
            <a:gdLst>
              <a:gd name="connsiteX0" fmla="*/ 1261110 w 1263504"/>
              <a:gd name="connsiteY0" fmla="*/ 788714 h 788714"/>
              <a:gd name="connsiteX1" fmla="*/ 1257300 w 1263504"/>
              <a:gd name="connsiteY1" fmla="*/ 640124 h 788714"/>
              <a:gd name="connsiteX2" fmla="*/ 1207770 w 1263504"/>
              <a:gd name="connsiteY2" fmla="*/ 483914 h 788714"/>
              <a:gd name="connsiteX3" fmla="*/ 1112520 w 1263504"/>
              <a:gd name="connsiteY3" fmla="*/ 316274 h 788714"/>
              <a:gd name="connsiteX4" fmla="*/ 956310 w 1263504"/>
              <a:gd name="connsiteY4" fmla="*/ 148634 h 788714"/>
              <a:gd name="connsiteX5" fmla="*/ 800100 w 1263504"/>
              <a:gd name="connsiteY5" fmla="*/ 53384 h 788714"/>
              <a:gd name="connsiteX6" fmla="*/ 552450 w 1263504"/>
              <a:gd name="connsiteY6" fmla="*/ 44 h 788714"/>
              <a:gd name="connsiteX7" fmla="*/ 285750 w 1263504"/>
              <a:gd name="connsiteY7" fmla="*/ 45764 h 788714"/>
              <a:gd name="connsiteX8" fmla="*/ 121920 w 1263504"/>
              <a:gd name="connsiteY8" fmla="*/ 125774 h 788714"/>
              <a:gd name="connsiteX9" fmla="*/ 0 w 1263504"/>
              <a:gd name="connsiteY9" fmla="*/ 240074 h 788714"/>
              <a:gd name="connsiteX10" fmla="*/ 0 w 1263504"/>
              <a:gd name="connsiteY10" fmla="*/ 240074 h 78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3504" h="788714">
                <a:moveTo>
                  <a:pt x="1261110" y="788714"/>
                </a:moveTo>
                <a:cubicBezTo>
                  <a:pt x="1263650" y="739819"/>
                  <a:pt x="1266190" y="690924"/>
                  <a:pt x="1257300" y="640124"/>
                </a:cubicBezTo>
                <a:cubicBezTo>
                  <a:pt x="1248410" y="589324"/>
                  <a:pt x="1231900" y="537889"/>
                  <a:pt x="1207770" y="483914"/>
                </a:cubicBezTo>
                <a:cubicBezTo>
                  <a:pt x="1183640" y="429939"/>
                  <a:pt x="1154430" y="372154"/>
                  <a:pt x="1112520" y="316274"/>
                </a:cubicBezTo>
                <a:cubicBezTo>
                  <a:pt x="1070610" y="260394"/>
                  <a:pt x="1008380" y="192449"/>
                  <a:pt x="956310" y="148634"/>
                </a:cubicBezTo>
                <a:cubicBezTo>
                  <a:pt x="904240" y="104819"/>
                  <a:pt x="867410" y="78149"/>
                  <a:pt x="800100" y="53384"/>
                </a:cubicBezTo>
                <a:cubicBezTo>
                  <a:pt x="732790" y="28619"/>
                  <a:pt x="638175" y="1314"/>
                  <a:pt x="552450" y="44"/>
                </a:cubicBezTo>
                <a:cubicBezTo>
                  <a:pt x="466725" y="-1226"/>
                  <a:pt x="357505" y="24809"/>
                  <a:pt x="285750" y="45764"/>
                </a:cubicBezTo>
                <a:cubicBezTo>
                  <a:pt x="213995" y="66719"/>
                  <a:pt x="169545" y="93389"/>
                  <a:pt x="121920" y="125774"/>
                </a:cubicBezTo>
                <a:cubicBezTo>
                  <a:pt x="74295" y="158159"/>
                  <a:pt x="0" y="240074"/>
                  <a:pt x="0" y="240074"/>
                </a:cubicBezTo>
                <a:lnTo>
                  <a:pt x="0" y="240074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Block Arc 16"/>
          <p:cNvSpPr/>
          <p:nvPr/>
        </p:nvSpPr>
        <p:spPr>
          <a:xfrm rot="20469855">
            <a:off x="2346688" y="4312920"/>
            <a:ext cx="1576828" cy="1576828"/>
          </a:xfrm>
          <a:prstGeom prst="blockArc">
            <a:avLst>
              <a:gd name="adj1" fmla="val 14669623"/>
              <a:gd name="adj2" fmla="val 18416604"/>
              <a:gd name="adj3" fmla="val 14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lock Arc 1"/>
          <p:cNvSpPr/>
          <p:nvPr/>
        </p:nvSpPr>
        <p:spPr>
          <a:xfrm>
            <a:off x="2034540" y="3543344"/>
            <a:ext cx="1474468" cy="1474468"/>
          </a:xfrm>
          <a:prstGeom prst="blockArc">
            <a:avLst>
              <a:gd name="adj1" fmla="val 9358796"/>
              <a:gd name="adj2" fmla="val 17177818"/>
              <a:gd name="adj3" fmla="val 2348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91047">
            <a:off x="70688" y="2244659"/>
            <a:ext cx="4127350" cy="4127350"/>
          </a:xfrm>
          <a:prstGeom prst="rect">
            <a:avLst/>
          </a:prstGeom>
          <a:ln>
            <a:noFill/>
          </a:ln>
        </p:spPr>
      </p:pic>
      <p:sp>
        <p:nvSpPr>
          <p:cNvPr id="7" name="Block Arc 6"/>
          <p:cNvSpPr/>
          <p:nvPr/>
        </p:nvSpPr>
        <p:spPr>
          <a:xfrm rot="480000">
            <a:off x="1324666" y="3471202"/>
            <a:ext cx="1485900" cy="1485900"/>
          </a:xfrm>
          <a:prstGeom prst="blockArc">
            <a:avLst>
              <a:gd name="adj1" fmla="val 16434018"/>
              <a:gd name="adj2" fmla="val 19531881"/>
              <a:gd name="adj3" fmla="val 896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2470" y="4856967"/>
            <a:ext cx="109738" cy="48162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3605" y="1785239"/>
            <a:ext cx="56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2014921" y="505072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19702" y="511516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89391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/>
          <p:cNvCxnSpPr/>
          <p:nvPr/>
        </p:nvCxnSpPr>
        <p:spPr>
          <a:xfrm>
            <a:off x="1257300" y="2209800"/>
            <a:ext cx="1470532" cy="108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/>
          <p:cNvSpPr/>
          <p:nvPr/>
        </p:nvSpPr>
        <p:spPr>
          <a:xfrm rot="737567">
            <a:off x="1986300" y="4286206"/>
            <a:ext cx="1263504" cy="788714"/>
          </a:xfrm>
          <a:custGeom>
            <a:avLst/>
            <a:gdLst>
              <a:gd name="connsiteX0" fmla="*/ 1261110 w 1263504"/>
              <a:gd name="connsiteY0" fmla="*/ 788714 h 788714"/>
              <a:gd name="connsiteX1" fmla="*/ 1257300 w 1263504"/>
              <a:gd name="connsiteY1" fmla="*/ 640124 h 788714"/>
              <a:gd name="connsiteX2" fmla="*/ 1207770 w 1263504"/>
              <a:gd name="connsiteY2" fmla="*/ 483914 h 788714"/>
              <a:gd name="connsiteX3" fmla="*/ 1112520 w 1263504"/>
              <a:gd name="connsiteY3" fmla="*/ 316274 h 788714"/>
              <a:gd name="connsiteX4" fmla="*/ 956310 w 1263504"/>
              <a:gd name="connsiteY4" fmla="*/ 148634 h 788714"/>
              <a:gd name="connsiteX5" fmla="*/ 800100 w 1263504"/>
              <a:gd name="connsiteY5" fmla="*/ 53384 h 788714"/>
              <a:gd name="connsiteX6" fmla="*/ 552450 w 1263504"/>
              <a:gd name="connsiteY6" fmla="*/ 44 h 788714"/>
              <a:gd name="connsiteX7" fmla="*/ 285750 w 1263504"/>
              <a:gd name="connsiteY7" fmla="*/ 45764 h 788714"/>
              <a:gd name="connsiteX8" fmla="*/ 121920 w 1263504"/>
              <a:gd name="connsiteY8" fmla="*/ 125774 h 788714"/>
              <a:gd name="connsiteX9" fmla="*/ 0 w 1263504"/>
              <a:gd name="connsiteY9" fmla="*/ 240074 h 788714"/>
              <a:gd name="connsiteX10" fmla="*/ 0 w 1263504"/>
              <a:gd name="connsiteY10" fmla="*/ 240074 h 78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3504" h="788714">
                <a:moveTo>
                  <a:pt x="1261110" y="788714"/>
                </a:moveTo>
                <a:cubicBezTo>
                  <a:pt x="1263650" y="739819"/>
                  <a:pt x="1266190" y="690924"/>
                  <a:pt x="1257300" y="640124"/>
                </a:cubicBezTo>
                <a:cubicBezTo>
                  <a:pt x="1248410" y="589324"/>
                  <a:pt x="1231900" y="537889"/>
                  <a:pt x="1207770" y="483914"/>
                </a:cubicBezTo>
                <a:cubicBezTo>
                  <a:pt x="1183640" y="429939"/>
                  <a:pt x="1154430" y="372154"/>
                  <a:pt x="1112520" y="316274"/>
                </a:cubicBezTo>
                <a:cubicBezTo>
                  <a:pt x="1070610" y="260394"/>
                  <a:pt x="1008380" y="192449"/>
                  <a:pt x="956310" y="148634"/>
                </a:cubicBezTo>
                <a:cubicBezTo>
                  <a:pt x="904240" y="104819"/>
                  <a:pt x="867410" y="78149"/>
                  <a:pt x="800100" y="53384"/>
                </a:cubicBezTo>
                <a:cubicBezTo>
                  <a:pt x="732790" y="28619"/>
                  <a:pt x="638175" y="1314"/>
                  <a:pt x="552450" y="44"/>
                </a:cubicBezTo>
                <a:cubicBezTo>
                  <a:pt x="466725" y="-1226"/>
                  <a:pt x="357505" y="24809"/>
                  <a:pt x="285750" y="45764"/>
                </a:cubicBezTo>
                <a:cubicBezTo>
                  <a:pt x="213995" y="66719"/>
                  <a:pt x="169545" y="93389"/>
                  <a:pt x="121920" y="125774"/>
                </a:cubicBezTo>
                <a:cubicBezTo>
                  <a:pt x="74295" y="158159"/>
                  <a:pt x="0" y="240074"/>
                  <a:pt x="0" y="240074"/>
                </a:cubicBezTo>
                <a:lnTo>
                  <a:pt x="0" y="240074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Block Arc 16"/>
          <p:cNvSpPr/>
          <p:nvPr/>
        </p:nvSpPr>
        <p:spPr>
          <a:xfrm rot="20469855">
            <a:off x="2346688" y="4312920"/>
            <a:ext cx="1576828" cy="1576828"/>
          </a:xfrm>
          <a:prstGeom prst="blockArc">
            <a:avLst>
              <a:gd name="adj1" fmla="val 14669623"/>
              <a:gd name="adj2" fmla="val 18416604"/>
              <a:gd name="adj3" fmla="val 14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lock Arc 1"/>
          <p:cNvSpPr/>
          <p:nvPr/>
        </p:nvSpPr>
        <p:spPr>
          <a:xfrm>
            <a:off x="2034540" y="3543344"/>
            <a:ext cx="1474468" cy="1474468"/>
          </a:xfrm>
          <a:prstGeom prst="blockArc">
            <a:avLst>
              <a:gd name="adj1" fmla="val 9358796"/>
              <a:gd name="adj2" fmla="val 17177818"/>
              <a:gd name="adj3" fmla="val 234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Block Arc 6"/>
          <p:cNvSpPr/>
          <p:nvPr/>
        </p:nvSpPr>
        <p:spPr>
          <a:xfrm>
            <a:off x="1329690" y="3611880"/>
            <a:ext cx="1485900" cy="1485900"/>
          </a:xfrm>
          <a:prstGeom prst="blockArc">
            <a:avLst>
              <a:gd name="adj1" fmla="val 16305893"/>
              <a:gd name="adj2" fmla="val 19562934"/>
              <a:gd name="adj3" fmla="val 317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217" t="5462" b="-1"/>
          <a:stretch/>
        </p:blipFill>
        <p:spPr>
          <a:xfrm rot="5400000">
            <a:off x="-2612940" y="3006653"/>
            <a:ext cx="6305391" cy="945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20224">
            <a:off x="1873478" y="3064775"/>
            <a:ext cx="2395936" cy="24447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Straight Connector 19"/>
          <p:cNvCxnSpPr/>
          <p:nvPr/>
        </p:nvCxnSpPr>
        <p:spPr>
          <a:xfrm flipH="1" flipV="1">
            <a:off x="2391508" y="2658794"/>
            <a:ext cx="1" cy="24337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8292" y="4851693"/>
            <a:ext cx="109738" cy="48162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3605" y="1785239"/>
            <a:ext cx="56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18" name="TextBox 17"/>
          <p:cNvSpPr txBox="1"/>
          <p:nvPr/>
        </p:nvSpPr>
        <p:spPr>
          <a:xfrm>
            <a:off x="2014921" y="505072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52526" y="2493125"/>
            <a:ext cx="310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19702" y="511516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25873" y="1785239"/>
            <a:ext cx="58562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BE </a:t>
            </a:r>
            <a:r>
              <a:rPr lang="bn-BD" sz="4000" dirty="0" smtClean="0"/>
              <a:t>রেখার</a:t>
            </a:r>
            <a:r>
              <a:rPr lang="en-US" sz="4000" dirty="0" smtClean="0"/>
              <a:t> B</a:t>
            </a:r>
            <a:r>
              <a:rPr lang="bn-BD" sz="4000" dirty="0" smtClean="0"/>
              <a:t> বিন্দুতে </a:t>
            </a:r>
            <a:r>
              <a:rPr lang="en-US" sz="4000" dirty="0" smtClean="0"/>
              <a:t>BF </a:t>
            </a:r>
            <a:r>
              <a:rPr lang="bn-BD" sz="4000" dirty="0" smtClean="0"/>
              <a:t>লম্ব আঁকি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6793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7 4.07407E-6 L 0.10833 0.0622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52" y="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48148E-6 L 0.00013 -0.3527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63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-962706" y="33174"/>
            <a:ext cx="4462723" cy="4273362"/>
            <a:chOff x="3818374" y="904352"/>
            <a:chExt cx="4009292" cy="4009292"/>
          </a:xfrm>
          <a:noFill/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5738070" y="1044641"/>
              <a:ext cx="1546985" cy="1975275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29" name="Oval 28"/>
            <p:cNvSpPr/>
            <p:nvPr/>
          </p:nvSpPr>
          <p:spPr>
            <a:xfrm>
              <a:off x="3818374" y="904352"/>
              <a:ext cx="4009292" cy="40092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5787851" y="2868805"/>
              <a:ext cx="70339" cy="803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5" name="Straight Connector 34"/>
          <p:cNvCxnSpPr/>
          <p:nvPr/>
        </p:nvCxnSpPr>
        <p:spPr>
          <a:xfrm>
            <a:off x="1257300" y="2209800"/>
            <a:ext cx="1470532" cy="108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/>
          <p:cNvSpPr/>
          <p:nvPr/>
        </p:nvSpPr>
        <p:spPr>
          <a:xfrm rot="737567">
            <a:off x="1986300" y="4286206"/>
            <a:ext cx="1263504" cy="788714"/>
          </a:xfrm>
          <a:custGeom>
            <a:avLst/>
            <a:gdLst>
              <a:gd name="connsiteX0" fmla="*/ 1261110 w 1263504"/>
              <a:gd name="connsiteY0" fmla="*/ 788714 h 788714"/>
              <a:gd name="connsiteX1" fmla="*/ 1257300 w 1263504"/>
              <a:gd name="connsiteY1" fmla="*/ 640124 h 788714"/>
              <a:gd name="connsiteX2" fmla="*/ 1207770 w 1263504"/>
              <a:gd name="connsiteY2" fmla="*/ 483914 h 788714"/>
              <a:gd name="connsiteX3" fmla="*/ 1112520 w 1263504"/>
              <a:gd name="connsiteY3" fmla="*/ 316274 h 788714"/>
              <a:gd name="connsiteX4" fmla="*/ 956310 w 1263504"/>
              <a:gd name="connsiteY4" fmla="*/ 148634 h 788714"/>
              <a:gd name="connsiteX5" fmla="*/ 800100 w 1263504"/>
              <a:gd name="connsiteY5" fmla="*/ 53384 h 788714"/>
              <a:gd name="connsiteX6" fmla="*/ 552450 w 1263504"/>
              <a:gd name="connsiteY6" fmla="*/ 44 h 788714"/>
              <a:gd name="connsiteX7" fmla="*/ 285750 w 1263504"/>
              <a:gd name="connsiteY7" fmla="*/ 45764 h 788714"/>
              <a:gd name="connsiteX8" fmla="*/ 121920 w 1263504"/>
              <a:gd name="connsiteY8" fmla="*/ 125774 h 788714"/>
              <a:gd name="connsiteX9" fmla="*/ 0 w 1263504"/>
              <a:gd name="connsiteY9" fmla="*/ 240074 h 788714"/>
              <a:gd name="connsiteX10" fmla="*/ 0 w 1263504"/>
              <a:gd name="connsiteY10" fmla="*/ 240074 h 78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3504" h="788714">
                <a:moveTo>
                  <a:pt x="1261110" y="788714"/>
                </a:moveTo>
                <a:cubicBezTo>
                  <a:pt x="1263650" y="739819"/>
                  <a:pt x="1266190" y="690924"/>
                  <a:pt x="1257300" y="640124"/>
                </a:cubicBezTo>
                <a:cubicBezTo>
                  <a:pt x="1248410" y="589324"/>
                  <a:pt x="1231900" y="537889"/>
                  <a:pt x="1207770" y="483914"/>
                </a:cubicBezTo>
                <a:cubicBezTo>
                  <a:pt x="1183640" y="429939"/>
                  <a:pt x="1154430" y="372154"/>
                  <a:pt x="1112520" y="316274"/>
                </a:cubicBezTo>
                <a:cubicBezTo>
                  <a:pt x="1070610" y="260394"/>
                  <a:pt x="1008380" y="192449"/>
                  <a:pt x="956310" y="148634"/>
                </a:cubicBezTo>
                <a:cubicBezTo>
                  <a:pt x="904240" y="104819"/>
                  <a:pt x="867410" y="78149"/>
                  <a:pt x="800100" y="53384"/>
                </a:cubicBezTo>
                <a:cubicBezTo>
                  <a:pt x="732790" y="28619"/>
                  <a:pt x="638175" y="1314"/>
                  <a:pt x="552450" y="44"/>
                </a:cubicBezTo>
                <a:cubicBezTo>
                  <a:pt x="466725" y="-1226"/>
                  <a:pt x="357505" y="24809"/>
                  <a:pt x="285750" y="45764"/>
                </a:cubicBezTo>
                <a:cubicBezTo>
                  <a:pt x="213995" y="66719"/>
                  <a:pt x="169545" y="93389"/>
                  <a:pt x="121920" y="125774"/>
                </a:cubicBezTo>
                <a:cubicBezTo>
                  <a:pt x="74295" y="158159"/>
                  <a:pt x="0" y="240074"/>
                  <a:pt x="0" y="240074"/>
                </a:cubicBezTo>
                <a:lnTo>
                  <a:pt x="0" y="240074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Block Arc 16"/>
          <p:cNvSpPr/>
          <p:nvPr/>
        </p:nvSpPr>
        <p:spPr>
          <a:xfrm rot="20469855">
            <a:off x="2346688" y="4312920"/>
            <a:ext cx="1576828" cy="1576828"/>
          </a:xfrm>
          <a:prstGeom prst="blockArc">
            <a:avLst>
              <a:gd name="adj1" fmla="val 14669623"/>
              <a:gd name="adj2" fmla="val 18416604"/>
              <a:gd name="adj3" fmla="val 14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lock Arc 1"/>
          <p:cNvSpPr/>
          <p:nvPr/>
        </p:nvSpPr>
        <p:spPr>
          <a:xfrm>
            <a:off x="2034540" y="3543344"/>
            <a:ext cx="1474468" cy="1474468"/>
          </a:xfrm>
          <a:prstGeom prst="blockArc">
            <a:avLst>
              <a:gd name="adj1" fmla="val 9358796"/>
              <a:gd name="adj2" fmla="val 17177818"/>
              <a:gd name="adj3" fmla="val 234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Block Arc 6"/>
          <p:cNvSpPr/>
          <p:nvPr/>
        </p:nvSpPr>
        <p:spPr>
          <a:xfrm>
            <a:off x="1329690" y="3611880"/>
            <a:ext cx="1485900" cy="1485900"/>
          </a:xfrm>
          <a:prstGeom prst="blockArc">
            <a:avLst>
              <a:gd name="adj1" fmla="val 16305893"/>
              <a:gd name="adj2" fmla="val 19562934"/>
              <a:gd name="adj3" fmla="val 317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H="1" flipV="1">
            <a:off x="2391508" y="2658794"/>
            <a:ext cx="1" cy="24337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6676" y="4809771"/>
            <a:ext cx="109738" cy="48162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3605" y="1785239"/>
            <a:ext cx="56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22" name="TextBox 21"/>
          <p:cNvSpPr txBox="1"/>
          <p:nvPr/>
        </p:nvSpPr>
        <p:spPr>
          <a:xfrm>
            <a:off x="2014921" y="505072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28452" y="2531272"/>
            <a:ext cx="310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19702" y="511516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47892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/>
          <p:cNvCxnSpPr/>
          <p:nvPr/>
        </p:nvCxnSpPr>
        <p:spPr>
          <a:xfrm>
            <a:off x="1257300" y="2209800"/>
            <a:ext cx="1470532" cy="108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/>
          <p:cNvSpPr/>
          <p:nvPr/>
        </p:nvSpPr>
        <p:spPr>
          <a:xfrm rot="737567">
            <a:off x="1986300" y="4286206"/>
            <a:ext cx="1263504" cy="788714"/>
          </a:xfrm>
          <a:custGeom>
            <a:avLst/>
            <a:gdLst>
              <a:gd name="connsiteX0" fmla="*/ 1261110 w 1263504"/>
              <a:gd name="connsiteY0" fmla="*/ 788714 h 788714"/>
              <a:gd name="connsiteX1" fmla="*/ 1257300 w 1263504"/>
              <a:gd name="connsiteY1" fmla="*/ 640124 h 788714"/>
              <a:gd name="connsiteX2" fmla="*/ 1207770 w 1263504"/>
              <a:gd name="connsiteY2" fmla="*/ 483914 h 788714"/>
              <a:gd name="connsiteX3" fmla="*/ 1112520 w 1263504"/>
              <a:gd name="connsiteY3" fmla="*/ 316274 h 788714"/>
              <a:gd name="connsiteX4" fmla="*/ 956310 w 1263504"/>
              <a:gd name="connsiteY4" fmla="*/ 148634 h 788714"/>
              <a:gd name="connsiteX5" fmla="*/ 800100 w 1263504"/>
              <a:gd name="connsiteY5" fmla="*/ 53384 h 788714"/>
              <a:gd name="connsiteX6" fmla="*/ 552450 w 1263504"/>
              <a:gd name="connsiteY6" fmla="*/ 44 h 788714"/>
              <a:gd name="connsiteX7" fmla="*/ 285750 w 1263504"/>
              <a:gd name="connsiteY7" fmla="*/ 45764 h 788714"/>
              <a:gd name="connsiteX8" fmla="*/ 121920 w 1263504"/>
              <a:gd name="connsiteY8" fmla="*/ 125774 h 788714"/>
              <a:gd name="connsiteX9" fmla="*/ 0 w 1263504"/>
              <a:gd name="connsiteY9" fmla="*/ 240074 h 788714"/>
              <a:gd name="connsiteX10" fmla="*/ 0 w 1263504"/>
              <a:gd name="connsiteY10" fmla="*/ 240074 h 78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3504" h="788714">
                <a:moveTo>
                  <a:pt x="1261110" y="788714"/>
                </a:moveTo>
                <a:cubicBezTo>
                  <a:pt x="1263650" y="739819"/>
                  <a:pt x="1266190" y="690924"/>
                  <a:pt x="1257300" y="640124"/>
                </a:cubicBezTo>
                <a:cubicBezTo>
                  <a:pt x="1248410" y="589324"/>
                  <a:pt x="1231900" y="537889"/>
                  <a:pt x="1207770" y="483914"/>
                </a:cubicBezTo>
                <a:cubicBezTo>
                  <a:pt x="1183640" y="429939"/>
                  <a:pt x="1154430" y="372154"/>
                  <a:pt x="1112520" y="316274"/>
                </a:cubicBezTo>
                <a:cubicBezTo>
                  <a:pt x="1070610" y="260394"/>
                  <a:pt x="1008380" y="192449"/>
                  <a:pt x="956310" y="148634"/>
                </a:cubicBezTo>
                <a:cubicBezTo>
                  <a:pt x="904240" y="104819"/>
                  <a:pt x="867410" y="78149"/>
                  <a:pt x="800100" y="53384"/>
                </a:cubicBezTo>
                <a:cubicBezTo>
                  <a:pt x="732790" y="28619"/>
                  <a:pt x="638175" y="1314"/>
                  <a:pt x="552450" y="44"/>
                </a:cubicBezTo>
                <a:cubicBezTo>
                  <a:pt x="466725" y="-1226"/>
                  <a:pt x="357505" y="24809"/>
                  <a:pt x="285750" y="45764"/>
                </a:cubicBezTo>
                <a:cubicBezTo>
                  <a:pt x="213995" y="66719"/>
                  <a:pt x="169545" y="93389"/>
                  <a:pt x="121920" y="125774"/>
                </a:cubicBezTo>
                <a:cubicBezTo>
                  <a:pt x="74295" y="158159"/>
                  <a:pt x="0" y="240074"/>
                  <a:pt x="0" y="240074"/>
                </a:cubicBezTo>
                <a:lnTo>
                  <a:pt x="0" y="240074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Block Arc 16"/>
          <p:cNvSpPr/>
          <p:nvPr/>
        </p:nvSpPr>
        <p:spPr>
          <a:xfrm rot="20469855">
            <a:off x="2346688" y="4312920"/>
            <a:ext cx="1576828" cy="1576828"/>
          </a:xfrm>
          <a:prstGeom prst="blockArc">
            <a:avLst>
              <a:gd name="adj1" fmla="val 14669623"/>
              <a:gd name="adj2" fmla="val 18416604"/>
              <a:gd name="adj3" fmla="val 148"/>
            </a:avLst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Block Arc 1"/>
          <p:cNvSpPr/>
          <p:nvPr/>
        </p:nvSpPr>
        <p:spPr>
          <a:xfrm>
            <a:off x="2034540" y="3543344"/>
            <a:ext cx="1474468" cy="1474468"/>
          </a:xfrm>
          <a:prstGeom prst="blockArc">
            <a:avLst>
              <a:gd name="adj1" fmla="val 9358796"/>
              <a:gd name="adj2" fmla="val 17095936"/>
              <a:gd name="adj3" fmla="val 841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Block Arc 6"/>
          <p:cNvSpPr/>
          <p:nvPr/>
        </p:nvSpPr>
        <p:spPr>
          <a:xfrm>
            <a:off x="1329690" y="3611880"/>
            <a:ext cx="1485900" cy="1485900"/>
          </a:xfrm>
          <a:prstGeom prst="blockArc">
            <a:avLst>
              <a:gd name="adj1" fmla="val 16305893"/>
              <a:gd name="adj2" fmla="val 19768817"/>
              <a:gd name="adj3" fmla="val 125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12" y="5858169"/>
            <a:ext cx="6383065" cy="9998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Straight Connector 19"/>
          <p:cNvCxnSpPr/>
          <p:nvPr/>
        </p:nvCxnSpPr>
        <p:spPr>
          <a:xfrm flipH="1" flipV="1">
            <a:off x="2391508" y="2658794"/>
            <a:ext cx="1" cy="24337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ck Arc 20"/>
          <p:cNvSpPr/>
          <p:nvPr/>
        </p:nvSpPr>
        <p:spPr>
          <a:xfrm rot="20275630">
            <a:off x="1563338" y="3533132"/>
            <a:ext cx="1485900" cy="1485900"/>
          </a:xfrm>
          <a:prstGeom prst="blockArc">
            <a:avLst>
              <a:gd name="adj1" fmla="val 14929904"/>
              <a:gd name="adj2" fmla="val 19578788"/>
              <a:gd name="adj3" fmla="val 131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/>
          <p:cNvSpPr/>
          <p:nvPr/>
        </p:nvSpPr>
        <p:spPr>
          <a:xfrm rot="8595152">
            <a:off x="2822174" y="4490784"/>
            <a:ext cx="1092200" cy="1092200"/>
          </a:xfrm>
          <a:prstGeom prst="blockArc">
            <a:avLst>
              <a:gd name="adj1" fmla="val 11906148"/>
              <a:gd name="adj2" fmla="val 15214362"/>
              <a:gd name="adj3" fmla="val 116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 rot="16689749">
            <a:off x="152862" y="2904390"/>
            <a:ext cx="4462723" cy="4273362"/>
            <a:chOff x="3818374" y="904352"/>
            <a:chExt cx="4009292" cy="4009292"/>
          </a:xfrm>
          <a:noFill/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5738070" y="1044641"/>
              <a:ext cx="1546985" cy="1975275"/>
            </a:xfrm>
            <a:prstGeom prst="rect">
              <a:avLst/>
            </a:prstGeom>
            <a:grpFill/>
          </p:spPr>
        </p:pic>
        <p:sp>
          <p:nvSpPr>
            <p:cNvPr id="29" name="Oval 28"/>
            <p:cNvSpPr/>
            <p:nvPr/>
          </p:nvSpPr>
          <p:spPr>
            <a:xfrm>
              <a:off x="3818374" y="904352"/>
              <a:ext cx="4009292" cy="40092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5787851" y="2868805"/>
              <a:ext cx="70339" cy="80387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3605" y="1785239"/>
            <a:ext cx="56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22" name="TextBox 21"/>
          <p:cNvSpPr txBox="1"/>
          <p:nvPr/>
        </p:nvSpPr>
        <p:spPr>
          <a:xfrm>
            <a:off x="2003032" y="3220654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14921" y="505072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52526" y="2510039"/>
            <a:ext cx="310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19702" y="511516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25873" y="1785239"/>
            <a:ext cx="58562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BF</a:t>
            </a:r>
            <a:r>
              <a:rPr lang="bn-BD" sz="4000" dirty="0" smtClean="0"/>
              <a:t>থকে </a:t>
            </a:r>
            <a:r>
              <a:rPr lang="en-US" sz="4000" dirty="0" smtClean="0"/>
              <a:t>BA</a:t>
            </a:r>
            <a:r>
              <a:rPr lang="bn-BD" sz="4000" dirty="0" smtClean="0"/>
              <a:t>=</a:t>
            </a:r>
            <a:r>
              <a:rPr lang="en-US" sz="4000" dirty="0" smtClean="0"/>
              <a:t>a</a:t>
            </a:r>
            <a:r>
              <a:rPr lang="bn-BD" sz="4000" dirty="0" smtClean="0"/>
              <a:t> নিই  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3923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/>
          <p:cNvCxnSpPr/>
          <p:nvPr/>
        </p:nvCxnSpPr>
        <p:spPr>
          <a:xfrm>
            <a:off x="1257300" y="2209800"/>
            <a:ext cx="1470532" cy="108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/>
          <p:cNvSpPr/>
          <p:nvPr/>
        </p:nvSpPr>
        <p:spPr>
          <a:xfrm rot="737567">
            <a:off x="1986300" y="4286206"/>
            <a:ext cx="1263504" cy="788714"/>
          </a:xfrm>
          <a:custGeom>
            <a:avLst/>
            <a:gdLst>
              <a:gd name="connsiteX0" fmla="*/ 1261110 w 1263504"/>
              <a:gd name="connsiteY0" fmla="*/ 788714 h 788714"/>
              <a:gd name="connsiteX1" fmla="*/ 1257300 w 1263504"/>
              <a:gd name="connsiteY1" fmla="*/ 640124 h 788714"/>
              <a:gd name="connsiteX2" fmla="*/ 1207770 w 1263504"/>
              <a:gd name="connsiteY2" fmla="*/ 483914 h 788714"/>
              <a:gd name="connsiteX3" fmla="*/ 1112520 w 1263504"/>
              <a:gd name="connsiteY3" fmla="*/ 316274 h 788714"/>
              <a:gd name="connsiteX4" fmla="*/ 956310 w 1263504"/>
              <a:gd name="connsiteY4" fmla="*/ 148634 h 788714"/>
              <a:gd name="connsiteX5" fmla="*/ 800100 w 1263504"/>
              <a:gd name="connsiteY5" fmla="*/ 53384 h 788714"/>
              <a:gd name="connsiteX6" fmla="*/ 552450 w 1263504"/>
              <a:gd name="connsiteY6" fmla="*/ 44 h 788714"/>
              <a:gd name="connsiteX7" fmla="*/ 285750 w 1263504"/>
              <a:gd name="connsiteY7" fmla="*/ 45764 h 788714"/>
              <a:gd name="connsiteX8" fmla="*/ 121920 w 1263504"/>
              <a:gd name="connsiteY8" fmla="*/ 125774 h 788714"/>
              <a:gd name="connsiteX9" fmla="*/ 0 w 1263504"/>
              <a:gd name="connsiteY9" fmla="*/ 240074 h 788714"/>
              <a:gd name="connsiteX10" fmla="*/ 0 w 1263504"/>
              <a:gd name="connsiteY10" fmla="*/ 240074 h 78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3504" h="788714">
                <a:moveTo>
                  <a:pt x="1261110" y="788714"/>
                </a:moveTo>
                <a:cubicBezTo>
                  <a:pt x="1263650" y="739819"/>
                  <a:pt x="1266190" y="690924"/>
                  <a:pt x="1257300" y="640124"/>
                </a:cubicBezTo>
                <a:cubicBezTo>
                  <a:pt x="1248410" y="589324"/>
                  <a:pt x="1231900" y="537889"/>
                  <a:pt x="1207770" y="483914"/>
                </a:cubicBezTo>
                <a:cubicBezTo>
                  <a:pt x="1183640" y="429939"/>
                  <a:pt x="1154430" y="372154"/>
                  <a:pt x="1112520" y="316274"/>
                </a:cubicBezTo>
                <a:cubicBezTo>
                  <a:pt x="1070610" y="260394"/>
                  <a:pt x="1008380" y="192449"/>
                  <a:pt x="956310" y="148634"/>
                </a:cubicBezTo>
                <a:cubicBezTo>
                  <a:pt x="904240" y="104819"/>
                  <a:pt x="867410" y="78149"/>
                  <a:pt x="800100" y="53384"/>
                </a:cubicBezTo>
                <a:cubicBezTo>
                  <a:pt x="732790" y="28619"/>
                  <a:pt x="638175" y="1314"/>
                  <a:pt x="552450" y="44"/>
                </a:cubicBezTo>
                <a:cubicBezTo>
                  <a:pt x="466725" y="-1226"/>
                  <a:pt x="357505" y="24809"/>
                  <a:pt x="285750" y="45764"/>
                </a:cubicBezTo>
                <a:cubicBezTo>
                  <a:pt x="213995" y="66719"/>
                  <a:pt x="169545" y="93389"/>
                  <a:pt x="121920" y="125774"/>
                </a:cubicBezTo>
                <a:cubicBezTo>
                  <a:pt x="74295" y="158159"/>
                  <a:pt x="0" y="240074"/>
                  <a:pt x="0" y="240074"/>
                </a:cubicBezTo>
                <a:lnTo>
                  <a:pt x="0" y="240074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Block Arc 16"/>
          <p:cNvSpPr/>
          <p:nvPr/>
        </p:nvSpPr>
        <p:spPr>
          <a:xfrm rot="20469855">
            <a:off x="2346688" y="4312920"/>
            <a:ext cx="1576828" cy="1576828"/>
          </a:xfrm>
          <a:prstGeom prst="blockArc">
            <a:avLst>
              <a:gd name="adj1" fmla="val 14669623"/>
              <a:gd name="adj2" fmla="val 16954873"/>
              <a:gd name="adj3" fmla="val 0"/>
            </a:avLst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Block Arc 1"/>
          <p:cNvSpPr/>
          <p:nvPr/>
        </p:nvSpPr>
        <p:spPr>
          <a:xfrm>
            <a:off x="2034540" y="3543344"/>
            <a:ext cx="1474468" cy="1474468"/>
          </a:xfrm>
          <a:prstGeom prst="blockArc">
            <a:avLst>
              <a:gd name="adj1" fmla="val 13243412"/>
              <a:gd name="adj2" fmla="val 14911705"/>
              <a:gd name="adj3" fmla="val 253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Block Arc 6"/>
          <p:cNvSpPr/>
          <p:nvPr/>
        </p:nvSpPr>
        <p:spPr>
          <a:xfrm>
            <a:off x="1329690" y="3611880"/>
            <a:ext cx="1485900" cy="1485900"/>
          </a:xfrm>
          <a:prstGeom prst="blockArc">
            <a:avLst>
              <a:gd name="adj1" fmla="val 16894618"/>
              <a:gd name="adj2" fmla="val 18782829"/>
              <a:gd name="adj3" fmla="val 218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65" y="5566675"/>
            <a:ext cx="6383065" cy="9998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Straight Connector 19"/>
          <p:cNvCxnSpPr/>
          <p:nvPr/>
        </p:nvCxnSpPr>
        <p:spPr>
          <a:xfrm flipH="1" flipV="1">
            <a:off x="2391508" y="2658794"/>
            <a:ext cx="1" cy="24337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ck Arc 20"/>
          <p:cNvSpPr/>
          <p:nvPr/>
        </p:nvSpPr>
        <p:spPr>
          <a:xfrm rot="20034431">
            <a:off x="1683258" y="3563112"/>
            <a:ext cx="1485900" cy="1485900"/>
          </a:xfrm>
          <a:prstGeom prst="blockArc">
            <a:avLst>
              <a:gd name="adj1" fmla="val 16099958"/>
              <a:gd name="adj2" fmla="val 19578788"/>
              <a:gd name="adj3" fmla="val 131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/>
          <p:cNvSpPr/>
          <p:nvPr/>
        </p:nvSpPr>
        <p:spPr>
          <a:xfrm rot="8595152">
            <a:off x="2822174" y="4490784"/>
            <a:ext cx="1092200" cy="1092200"/>
          </a:xfrm>
          <a:prstGeom prst="blockArc">
            <a:avLst>
              <a:gd name="adj1" fmla="val 11906148"/>
              <a:gd name="adj2" fmla="val 14795094"/>
              <a:gd name="adj3" fmla="val 2021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62824" y="0"/>
            <a:ext cx="4462659" cy="427366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3605" y="1785239"/>
            <a:ext cx="56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18" name="TextBox 17"/>
          <p:cNvSpPr txBox="1"/>
          <p:nvPr/>
        </p:nvSpPr>
        <p:spPr>
          <a:xfrm>
            <a:off x="2003032" y="3220654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14921" y="505072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03032" y="2520504"/>
            <a:ext cx="310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19702" y="511516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99667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07407E-6 L 0.09244 0.205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22" y="1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ck Arc 4"/>
          <p:cNvSpPr/>
          <p:nvPr/>
        </p:nvSpPr>
        <p:spPr>
          <a:xfrm rot="725817">
            <a:off x="1286668" y="2231347"/>
            <a:ext cx="2607059" cy="2293034"/>
          </a:xfrm>
          <a:prstGeom prst="blockArc">
            <a:avLst>
              <a:gd name="adj1" fmla="val 19257579"/>
              <a:gd name="adj2" fmla="val 21467294"/>
              <a:gd name="adj3" fmla="val 82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1246790" y="2199289"/>
            <a:ext cx="1470532" cy="108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383929" y="5089027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/>
          <p:cNvSpPr/>
          <p:nvPr/>
        </p:nvSpPr>
        <p:spPr>
          <a:xfrm rot="737567">
            <a:off x="1975790" y="4275695"/>
            <a:ext cx="1263504" cy="788714"/>
          </a:xfrm>
          <a:custGeom>
            <a:avLst/>
            <a:gdLst>
              <a:gd name="connsiteX0" fmla="*/ 1261110 w 1263504"/>
              <a:gd name="connsiteY0" fmla="*/ 788714 h 788714"/>
              <a:gd name="connsiteX1" fmla="*/ 1257300 w 1263504"/>
              <a:gd name="connsiteY1" fmla="*/ 640124 h 788714"/>
              <a:gd name="connsiteX2" fmla="*/ 1207770 w 1263504"/>
              <a:gd name="connsiteY2" fmla="*/ 483914 h 788714"/>
              <a:gd name="connsiteX3" fmla="*/ 1112520 w 1263504"/>
              <a:gd name="connsiteY3" fmla="*/ 316274 h 788714"/>
              <a:gd name="connsiteX4" fmla="*/ 956310 w 1263504"/>
              <a:gd name="connsiteY4" fmla="*/ 148634 h 788714"/>
              <a:gd name="connsiteX5" fmla="*/ 800100 w 1263504"/>
              <a:gd name="connsiteY5" fmla="*/ 53384 h 788714"/>
              <a:gd name="connsiteX6" fmla="*/ 552450 w 1263504"/>
              <a:gd name="connsiteY6" fmla="*/ 44 h 788714"/>
              <a:gd name="connsiteX7" fmla="*/ 285750 w 1263504"/>
              <a:gd name="connsiteY7" fmla="*/ 45764 h 788714"/>
              <a:gd name="connsiteX8" fmla="*/ 121920 w 1263504"/>
              <a:gd name="connsiteY8" fmla="*/ 125774 h 788714"/>
              <a:gd name="connsiteX9" fmla="*/ 0 w 1263504"/>
              <a:gd name="connsiteY9" fmla="*/ 240074 h 788714"/>
              <a:gd name="connsiteX10" fmla="*/ 0 w 1263504"/>
              <a:gd name="connsiteY10" fmla="*/ 240074 h 78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3504" h="788714">
                <a:moveTo>
                  <a:pt x="1261110" y="788714"/>
                </a:moveTo>
                <a:cubicBezTo>
                  <a:pt x="1263650" y="739819"/>
                  <a:pt x="1266190" y="690924"/>
                  <a:pt x="1257300" y="640124"/>
                </a:cubicBezTo>
                <a:cubicBezTo>
                  <a:pt x="1248410" y="589324"/>
                  <a:pt x="1231900" y="537889"/>
                  <a:pt x="1207770" y="483914"/>
                </a:cubicBezTo>
                <a:cubicBezTo>
                  <a:pt x="1183640" y="429939"/>
                  <a:pt x="1154430" y="372154"/>
                  <a:pt x="1112520" y="316274"/>
                </a:cubicBezTo>
                <a:cubicBezTo>
                  <a:pt x="1070610" y="260394"/>
                  <a:pt x="1008380" y="192449"/>
                  <a:pt x="956310" y="148634"/>
                </a:cubicBezTo>
                <a:cubicBezTo>
                  <a:pt x="904240" y="104819"/>
                  <a:pt x="867410" y="78149"/>
                  <a:pt x="800100" y="53384"/>
                </a:cubicBezTo>
                <a:cubicBezTo>
                  <a:pt x="732790" y="28619"/>
                  <a:pt x="638175" y="1314"/>
                  <a:pt x="552450" y="44"/>
                </a:cubicBezTo>
                <a:cubicBezTo>
                  <a:pt x="466725" y="-1226"/>
                  <a:pt x="357505" y="24809"/>
                  <a:pt x="285750" y="45764"/>
                </a:cubicBezTo>
                <a:cubicBezTo>
                  <a:pt x="213995" y="66719"/>
                  <a:pt x="169545" y="93389"/>
                  <a:pt x="121920" y="125774"/>
                </a:cubicBezTo>
                <a:cubicBezTo>
                  <a:pt x="74295" y="158159"/>
                  <a:pt x="0" y="240074"/>
                  <a:pt x="0" y="240074"/>
                </a:cubicBezTo>
                <a:lnTo>
                  <a:pt x="0" y="240074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Block Arc 16"/>
          <p:cNvSpPr/>
          <p:nvPr/>
        </p:nvSpPr>
        <p:spPr>
          <a:xfrm rot="20469855">
            <a:off x="2336178" y="4302409"/>
            <a:ext cx="1576828" cy="1576828"/>
          </a:xfrm>
          <a:prstGeom prst="blockArc">
            <a:avLst>
              <a:gd name="adj1" fmla="val 14669623"/>
              <a:gd name="adj2" fmla="val 16954873"/>
              <a:gd name="adj3" fmla="val 0"/>
            </a:avLst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Block Arc 1"/>
          <p:cNvSpPr/>
          <p:nvPr/>
        </p:nvSpPr>
        <p:spPr>
          <a:xfrm>
            <a:off x="2024030" y="3532833"/>
            <a:ext cx="1474468" cy="1474468"/>
          </a:xfrm>
          <a:prstGeom prst="blockArc">
            <a:avLst>
              <a:gd name="adj1" fmla="val 13243412"/>
              <a:gd name="adj2" fmla="val 14911705"/>
              <a:gd name="adj3" fmla="val 253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Block Arc 6"/>
          <p:cNvSpPr/>
          <p:nvPr/>
        </p:nvSpPr>
        <p:spPr>
          <a:xfrm>
            <a:off x="1319180" y="3601369"/>
            <a:ext cx="1485900" cy="1485900"/>
          </a:xfrm>
          <a:prstGeom prst="blockArc">
            <a:avLst>
              <a:gd name="adj1" fmla="val 16894618"/>
              <a:gd name="adj2" fmla="val 18782829"/>
              <a:gd name="adj3" fmla="val 218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857" y="5534361"/>
            <a:ext cx="6383065" cy="9998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Straight Connector 19"/>
          <p:cNvCxnSpPr/>
          <p:nvPr/>
        </p:nvCxnSpPr>
        <p:spPr>
          <a:xfrm flipH="1" flipV="1">
            <a:off x="2380998" y="2648283"/>
            <a:ext cx="1" cy="24337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ck Arc 20"/>
          <p:cNvSpPr/>
          <p:nvPr/>
        </p:nvSpPr>
        <p:spPr>
          <a:xfrm rot="20034431">
            <a:off x="1672748" y="3552601"/>
            <a:ext cx="1485900" cy="1485900"/>
          </a:xfrm>
          <a:prstGeom prst="blockArc">
            <a:avLst>
              <a:gd name="adj1" fmla="val 16099958"/>
              <a:gd name="adj2" fmla="val 19578788"/>
              <a:gd name="adj3" fmla="val 131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/>
          <p:cNvSpPr/>
          <p:nvPr/>
        </p:nvSpPr>
        <p:spPr>
          <a:xfrm rot="8595152">
            <a:off x="2811664" y="4480273"/>
            <a:ext cx="1092200" cy="1092200"/>
          </a:xfrm>
          <a:prstGeom prst="blockArc">
            <a:avLst>
              <a:gd name="adj1" fmla="val 11906148"/>
              <a:gd name="adj2" fmla="val 14795094"/>
              <a:gd name="adj3" fmla="val 2021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36" y="1389654"/>
            <a:ext cx="4462659" cy="427366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3605" y="1785239"/>
            <a:ext cx="56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19" name="TextBox 18"/>
          <p:cNvSpPr txBox="1"/>
          <p:nvPr/>
        </p:nvSpPr>
        <p:spPr>
          <a:xfrm>
            <a:off x="2003032" y="3220654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14921" y="505072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62995" y="2572696"/>
            <a:ext cx="310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19702" y="511516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2171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ck Arc 4"/>
          <p:cNvSpPr/>
          <p:nvPr/>
        </p:nvSpPr>
        <p:spPr>
          <a:xfrm>
            <a:off x="1376586" y="2776571"/>
            <a:ext cx="2607059" cy="2293034"/>
          </a:xfrm>
          <a:prstGeom prst="blockArc">
            <a:avLst>
              <a:gd name="adj1" fmla="val 19092307"/>
              <a:gd name="adj2" fmla="val 450204"/>
              <a:gd name="adj3" fmla="val 125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1257300" y="2209800"/>
            <a:ext cx="1470532" cy="108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/>
          <p:cNvSpPr/>
          <p:nvPr/>
        </p:nvSpPr>
        <p:spPr>
          <a:xfrm rot="737567">
            <a:off x="1986300" y="4286206"/>
            <a:ext cx="1263504" cy="788714"/>
          </a:xfrm>
          <a:custGeom>
            <a:avLst/>
            <a:gdLst>
              <a:gd name="connsiteX0" fmla="*/ 1261110 w 1263504"/>
              <a:gd name="connsiteY0" fmla="*/ 788714 h 788714"/>
              <a:gd name="connsiteX1" fmla="*/ 1257300 w 1263504"/>
              <a:gd name="connsiteY1" fmla="*/ 640124 h 788714"/>
              <a:gd name="connsiteX2" fmla="*/ 1207770 w 1263504"/>
              <a:gd name="connsiteY2" fmla="*/ 483914 h 788714"/>
              <a:gd name="connsiteX3" fmla="*/ 1112520 w 1263504"/>
              <a:gd name="connsiteY3" fmla="*/ 316274 h 788714"/>
              <a:gd name="connsiteX4" fmla="*/ 956310 w 1263504"/>
              <a:gd name="connsiteY4" fmla="*/ 148634 h 788714"/>
              <a:gd name="connsiteX5" fmla="*/ 800100 w 1263504"/>
              <a:gd name="connsiteY5" fmla="*/ 53384 h 788714"/>
              <a:gd name="connsiteX6" fmla="*/ 552450 w 1263504"/>
              <a:gd name="connsiteY6" fmla="*/ 44 h 788714"/>
              <a:gd name="connsiteX7" fmla="*/ 285750 w 1263504"/>
              <a:gd name="connsiteY7" fmla="*/ 45764 h 788714"/>
              <a:gd name="connsiteX8" fmla="*/ 121920 w 1263504"/>
              <a:gd name="connsiteY8" fmla="*/ 125774 h 788714"/>
              <a:gd name="connsiteX9" fmla="*/ 0 w 1263504"/>
              <a:gd name="connsiteY9" fmla="*/ 240074 h 788714"/>
              <a:gd name="connsiteX10" fmla="*/ 0 w 1263504"/>
              <a:gd name="connsiteY10" fmla="*/ 240074 h 78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3504" h="788714">
                <a:moveTo>
                  <a:pt x="1261110" y="788714"/>
                </a:moveTo>
                <a:cubicBezTo>
                  <a:pt x="1263650" y="739819"/>
                  <a:pt x="1266190" y="690924"/>
                  <a:pt x="1257300" y="640124"/>
                </a:cubicBezTo>
                <a:cubicBezTo>
                  <a:pt x="1248410" y="589324"/>
                  <a:pt x="1231900" y="537889"/>
                  <a:pt x="1207770" y="483914"/>
                </a:cubicBezTo>
                <a:cubicBezTo>
                  <a:pt x="1183640" y="429939"/>
                  <a:pt x="1154430" y="372154"/>
                  <a:pt x="1112520" y="316274"/>
                </a:cubicBezTo>
                <a:cubicBezTo>
                  <a:pt x="1070610" y="260394"/>
                  <a:pt x="1008380" y="192449"/>
                  <a:pt x="956310" y="148634"/>
                </a:cubicBezTo>
                <a:cubicBezTo>
                  <a:pt x="904240" y="104819"/>
                  <a:pt x="867410" y="78149"/>
                  <a:pt x="800100" y="53384"/>
                </a:cubicBezTo>
                <a:cubicBezTo>
                  <a:pt x="732790" y="28619"/>
                  <a:pt x="638175" y="1314"/>
                  <a:pt x="552450" y="44"/>
                </a:cubicBezTo>
                <a:cubicBezTo>
                  <a:pt x="466725" y="-1226"/>
                  <a:pt x="357505" y="24809"/>
                  <a:pt x="285750" y="45764"/>
                </a:cubicBezTo>
                <a:cubicBezTo>
                  <a:pt x="213995" y="66719"/>
                  <a:pt x="169545" y="93389"/>
                  <a:pt x="121920" y="125774"/>
                </a:cubicBezTo>
                <a:cubicBezTo>
                  <a:pt x="74295" y="158159"/>
                  <a:pt x="0" y="240074"/>
                  <a:pt x="0" y="240074"/>
                </a:cubicBezTo>
                <a:lnTo>
                  <a:pt x="0" y="240074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Block Arc 16"/>
          <p:cNvSpPr/>
          <p:nvPr/>
        </p:nvSpPr>
        <p:spPr>
          <a:xfrm rot="20469855">
            <a:off x="2346688" y="4312920"/>
            <a:ext cx="1576828" cy="1576828"/>
          </a:xfrm>
          <a:prstGeom prst="blockArc">
            <a:avLst>
              <a:gd name="adj1" fmla="val 14669623"/>
              <a:gd name="adj2" fmla="val 16954873"/>
              <a:gd name="adj3" fmla="val 0"/>
            </a:avLst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Block Arc 1"/>
          <p:cNvSpPr/>
          <p:nvPr/>
        </p:nvSpPr>
        <p:spPr>
          <a:xfrm>
            <a:off x="2034540" y="3543344"/>
            <a:ext cx="1474468" cy="1474468"/>
          </a:xfrm>
          <a:prstGeom prst="blockArc">
            <a:avLst>
              <a:gd name="adj1" fmla="val 13243412"/>
              <a:gd name="adj2" fmla="val 14911705"/>
              <a:gd name="adj3" fmla="val 253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Block Arc 6"/>
          <p:cNvSpPr/>
          <p:nvPr/>
        </p:nvSpPr>
        <p:spPr>
          <a:xfrm>
            <a:off x="1329690" y="3611880"/>
            <a:ext cx="1485900" cy="1485900"/>
          </a:xfrm>
          <a:prstGeom prst="blockArc">
            <a:avLst>
              <a:gd name="adj1" fmla="val 16894618"/>
              <a:gd name="adj2" fmla="val 18782829"/>
              <a:gd name="adj3" fmla="val 218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97" y="5758676"/>
            <a:ext cx="6383065" cy="9998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Straight Connector 19"/>
          <p:cNvCxnSpPr/>
          <p:nvPr/>
        </p:nvCxnSpPr>
        <p:spPr>
          <a:xfrm flipH="1" flipV="1">
            <a:off x="2391508" y="2658794"/>
            <a:ext cx="1" cy="24337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ck Arc 20"/>
          <p:cNvSpPr/>
          <p:nvPr/>
        </p:nvSpPr>
        <p:spPr>
          <a:xfrm rot="20034431">
            <a:off x="1683258" y="3563112"/>
            <a:ext cx="1485900" cy="1485900"/>
          </a:xfrm>
          <a:prstGeom prst="blockArc">
            <a:avLst>
              <a:gd name="adj1" fmla="val 16099958"/>
              <a:gd name="adj2" fmla="val 19578788"/>
              <a:gd name="adj3" fmla="val 131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/>
          <p:cNvSpPr/>
          <p:nvPr/>
        </p:nvSpPr>
        <p:spPr>
          <a:xfrm rot="8595152">
            <a:off x="2822174" y="4490784"/>
            <a:ext cx="1092200" cy="1092200"/>
          </a:xfrm>
          <a:prstGeom prst="blockArc">
            <a:avLst>
              <a:gd name="adj1" fmla="val 11906148"/>
              <a:gd name="adj2" fmla="val 14795094"/>
              <a:gd name="adj3" fmla="val 2021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lock Arc 13"/>
          <p:cNvSpPr/>
          <p:nvPr/>
        </p:nvSpPr>
        <p:spPr>
          <a:xfrm rot="17562026">
            <a:off x="2531310" y="3724419"/>
            <a:ext cx="2607059" cy="2293034"/>
          </a:xfrm>
          <a:prstGeom prst="blockArc">
            <a:avLst>
              <a:gd name="adj1" fmla="val 19092307"/>
              <a:gd name="adj2" fmla="val 450204"/>
              <a:gd name="adj3" fmla="val 125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295963">
            <a:off x="1680960" y="2926593"/>
            <a:ext cx="4462659" cy="427366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3605" y="1785239"/>
            <a:ext cx="56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22" name="TextBox 21"/>
          <p:cNvSpPr txBox="1"/>
          <p:nvPr/>
        </p:nvSpPr>
        <p:spPr>
          <a:xfrm>
            <a:off x="2003032" y="3220654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14921" y="505072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01230" y="3084129"/>
            <a:ext cx="310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19702" y="511516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62900" y="2461247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825873" y="1785239"/>
                <a:ext cx="5856293" cy="317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 smtClean="0"/>
                  <a:t>A</a:t>
                </a:r>
                <a:r>
                  <a:rPr lang="bn-BD" sz="4000" dirty="0" smtClean="0"/>
                  <a:t>ও </a:t>
                </a:r>
                <a:r>
                  <a:rPr lang="en-US" sz="4000" dirty="0" smtClean="0"/>
                  <a:t>C </a:t>
                </a:r>
                <a:r>
                  <a:rPr lang="bn-BD" sz="4000" dirty="0" smtClean="0"/>
                  <a:t>কে কেন্দ্র করে  </a:t>
                </a:r>
                <a:r>
                  <a:rPr lang="en-US" sz="4000" dirty="0" smtClean="0"/>
                  <a:t>a</a:t>
                </a:r>
                <a:r>
                  <a:rPr lang="bn-BD" sz="4000" dirty="0" smtClean="0"/>
                  <a:t> এর সমান ব্যাসার্ধ নিয়ে </a:t>
                </a:r>
                <a14:m>
                  <m:oMath xmlns:m="http://schemas.openxmlformats.org/officeDocument/2006/math">
                    <m:r>
                      <a:rPr lang="bn-BD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sz="4000" dirty="0" smtClean="0"/>
                  <a:t>ABC</a:t>
                </a:r>
                <a:r>
                  <a:rPr lang="bn-BD" sz="4000" dirty="0" smtClean="0"/>
                  <a:t> এর অভ্যন্তরে দুটি বৃত্তচাপ আঁকি বৃত্তচাপদ্বয় </a:t>
                </a:r>
                <a:r>
                  <a:rPr lang="en-US" sz="4000" dirty="0" smtClean="0"/>
                  <a:t>D</a:t>
                </a:r>
                <a:r>
                  <a:rPr lang="bn-BD" sz="4000" dirty="0" smtClean="0"/>
                  <a:t>বিন্দুতে ছেদ করে  </a:t>
                </a:r>
                <a:endParaRPr lang="en-US" sz="40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5873" y="1785239"/>
                <a:ext cx="5856293" cy="3170099"/>
              </a:xfrm>
              <a:prstGeom prst="rect">
                <a:avLst/>
              </a:prstGeom>
              <a:blipFill>
                <a:blip r:embed="rId4"/>
                <a:stretch>
                  <a:fillRect l="-3750" t="-3846" r="-4063" b="-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890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" grpId="0"/>
      <p:bldP spid="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ck Arc 4"/>
          <p:cNvSpPr/>
          <p:nvPr/>
        </p:nvSpPr>
        <p:spPr>
          <a:xfrm>
            <a:off x="1376586" y="2776571"/>
            <a:ext cx="2607059" cy="2293034"/>
          </a:xfrm>
          <a:prstGeom prst="blockArc">
            <a:avLst>
              <a:gd name="adj1" fmla="val 19092307"/>
              <a:gd name="adj2" fmla="val 450204"/>
              <a:gd name="adj3" fmla="val 125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1257300" y="2209800"/>
            <a:ext cx="1470532" cy="108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/>
          <p:cNvSpPr/>
          <p:nvPr/>
        </p:nvSpPr>
        <p:spPr>
          <a:xfrm rot="737567">
            <a:off x="1986300" y="4286206"/>
            <a:ext cx="1263504" cy="788714"/>
          </a:xfrm>
          <a:custGeom>
            <a:avLst/>
            <a:gdLst>
              <a:gd name="connsiteX0" fmla="*/ 1261110 w 1263504"/>
              <a:gd name="connsiteY0" fmla="*/ 788714 h 788714"/>
              <a:gd name="connsiteX1" fmla="*/ 1257300 w 1263504"/>
              <a:gd name="connsiteY1" fmla="*/ 640124 h 788714"/>
              <a:gd name="connsiteX2" fmla="*/ 1207770 w 1263504"/>
              <a:gd name="connsiteY2" fmla="*/ 483914 h 788714"/>
              <a:gd name="connsiteX3" fmla="*/ 1112520 w 1263504"/>
              <a:gd name="connsiteY3" fmla="*/ 316274 h 788714"/>
              <a:gd name="connsiteX4" fmla="*/ 956310 w 1263504"/>
              <a:gd name="connsiteY4" fmla="*/ 148634 h 788714"/>
              <a:gd name="connsiteX5" fmla="*/ 800100 w 1263504"/>
              <a:gd name="connsiteY5" fmla="*/ 53384 h 788714"/>
              <a:gd name="connsiteX6" fmla="*/ 552450 w 1263504"/>
              <a:gd name="connsiteY6" fmla="*/ 44 h 788714"/>
              <a:gd name="connsiteX7" fmla="*/ 285750 w 1263504"/>
              <a:gd name="connsiteY7" fmla="*/ 45764 h 788714"/>
              <a:gd name="connsiteX8" fmla="*/ 121920 w 1263504"/>
              <a:gd name="connsiteY8" fmla="*/ 125774 h 788714"/>
              <a:gd name="connsiteX9" fmla="*/ 0 w 1263504"/>
              <a:gd name="connsiteY9" fmla="*/ 240074 h 788714"/>
              <a:gd name="connsiteX10" fmla="*/ 0 w 1263504"/>
              <a:gd name="connsiteY10" fmla="*/ 240074 h 78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3504" h="788714">
                <a:moveTo>
                  <a:pt x="1261110" y="788714"/>
                </a:moveTo>
                <a:cubicBezTo>
                  <a:pt x="1263650" y="739819"/>
                  <a:pt x="1266190" y="690924"/>
                  <a:pt x="1257300" y="640124"/>
                </a:cubicBezTo>
                <a:cubicBezTo>
                  <a:pt x="1248410" y="589324"/>
                  <a:pt x="1231900" y="537889"/>
                  <a:pt x="1207770" y="483914"/>
                </a:cubicBezTo>
                <a:cubicBezTo>
                  <a:pt x="1183640" y="429939"/>
                  <a:pt x="1154430" y="372154"/>
                  <a:pt x="1112520" y="316274"/>
                </a:cubicBezTo>
                <a:cubicBezTo>
                  <a:pt x="1070610" y="260394"/>
                  <a:pt x="1008380" y="192449"/>
                  <a:pt x="956310" y="148634"/>
                </a:cubicBezTo>
                <a:cubicBezTo>
                  <a:pt x="904240" y="104819"/>
                  <a:pt x="867410" y="78149"/>
                  <a:pt x="800100" y="53384"/>
                </a:cubicBezTo>
                <a:cubicBezTo>
                  <a:pt x="732790" y="28619"/>
                  <a:pt x="638175" y="1314"/>
                  <a:pt x="552450" y="44"/>
                </a:cubicBezTo>
                <a:cubicBezTo>
                  <a:pt x="466725" y="-1226"/>
                  <a:pt x="357505" y="24809"/>
                  <a:pt x="285750" y="45764"/>
                </a:cubicBezTo>
                <a:cubicBezTo>
                  <a:pt x="213995" y="66719"/>
                  <a:pt x="169545" y="93389"/>
                  <a:pt x="121920" y="125774"/>
                </a:cubicBezTo>
                <a:cubicBezTo>
                  <a:pt x="74295" y="158159"/>
                  <a:pt x="0" y="240074"/>
                  <a:pt x="0" y="240074"/>
                </a:cubicBezTo>
                <a:lnTo>
                  <a:pt x="0" y="240074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Block Arc 16"/>
          <p:cNvSpPr/>
          <p:nvPr/>
        </p:nvSpPr>
        <p:spPr>
          <a:xfrm rot="20469855">
            <a:off x="2346688" y="4312920"/>
            <a:ext cx="1576828" cy="1576828"/>
          </a:xfrm>
          <a:prstGeom prst="blockArc">
            <a:avLst>
              <a:gd name="adj1" fmla="val 14669623"/>
              <a:gd name="adj2" fmla="val 16954873"/>
              <a:gd name="adj3" fmla="val 0"/>
            </a:avLst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Block Arc 1"/>
          <p:cNvSpPr/>
          <p:nvPr/>
        </p:nvSpPr>
        <p:spPr>
          <a:xfrm>
            <a:off x="2034540" y="3543344"/>
            <a:ext cx="1474468" cy="1474468"/>
          </a:xfrm>
          <a:prstGeom prst="blockArc">
            <a:avLst>
              <a:gd name="adj1" fmla="val 13243412"/>
              <a:gd name="adj2" fmla="val 14911705"/>
              <a:gd name="adj3" fmla="val 253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Block Arc 6"/>
          <p:cNvSpPr/>
          <p:nvPr/>
        </p:nvSpPr>
        <p:spPr>
          <a:xfrm>
            <a:off x="1329690" y="3611880"/>
            <a:ext cx="1485900" cy="1485900"/>
          </a:xfrm>
          <a:prstGeom prst="blockArc">
            <a:avLst>
              <a:gd name="adj1" fmla="val 16894618"/>
              <a:gd name="adj2" fmla="val 18782829"/>
              <a:gd name="adj3" fmla="val 218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584" y="2516823"/>
            <a:ext cx="6383065" cy="9998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Straight Connector 19"/>
          <p:cNvCxnSpPr/>
          <p:nvPr/>
        </p:nvCxnSpPr>
        <p:spPr>
          <a:xfrm flipH="1" flipV="1">
            <a:off x="2391508" y="2658794"/>
            <a:ext cx="1" cy="24337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ck Arc 20"/>
          <p:cNvSpPr/>
          <p:nvPr/>
        </p:nvSpPr>
        <p:spPr>
          <a:xfrm rot="20034431">
            <a:off x="1683258" y="3563112"/>
            <a:ext cx="1485900" cy="1485900"/>
          </a:xfrm>
          <a:prstGeom prst="blockArc">
            <a:avLst>
              <a:gd name="adj1" fmla="val 16099958"/>
              <a:gd name="adj2" fmla="val 19578788"/>
              <a:gd name="adj3" fmla="val 131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/>
          <p:cNvSpPr/>
          <p:nvPr/>
        </p:nvSpPr>
        <p:spPr>
          <a:xfrm rot="8595152">
            <a:off x="2822174" y="4490784"/>
            <a:ext cx="1092200" cy="1092200"/>
          </a:xfrm>
          <a:prstGeom prst="blockArc">
            <a:avLst>
              <a:gd name="adj1" fmla="val 11906148"/>
              <a:gd name="adj2" fmla="val 14795094"/>
              <a:gd name="adj3" fmla="val 2021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lock Arc 13"/>
          <p:cNvSpPr/>
          <p:nvPr/>
        </p:nvSpPr>
        <p:spPr>
          <a:xfrm rot="17562026">
            <a:off x="2531310" y="3724419"/>
            <a:ext cx="2607059" cy="2293034"/>
          </a:xfrm>
          <a:prstGeom prst="blockArc">
            <a:avLst>
              <a:gd name="adj1" fmla="val 19092307"/>
              <a:gd name="adj2" fmla="val 450204"/>
              <a:gd name="adj3" fmla="val 125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524" y="1309830"/>
            <a:ext cx="2395936" cy="2444708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2373923" y="3569678"/>
            <a:ext cx="302455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3605" y="1785239"/>
            <a:ext cx="56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22" name="TextBox 21"/>
          <p:cNvSpPr txBox="1"/>
          <p:nvPr/>
        </p:nvSpPr>
        <p:spPr>
          <a:xfrm>
            <a:off x="2003032" y="3220654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14921" y="505072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01230" y="3084129"/>
            <a:ext cx="310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919702" y="511516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81128" y="2436164"/>
            <a:ext cx="310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8912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96296E-6 L 0.24856 0.0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22" y="25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ck Arc 4"/>
          <p:cNvSpPr/>
          <p:nvPr/>
        </p:nvSpPr>
        <p:spPr>
          <a:xfrm>
            <a:off x="1376586" y="2776571"/>
            <a:ext cx="2607059" cy="2293034"/>
          </a:xfrm>
          <a:prstGeom prst="blockArc">
            <a:avLst>
              <a:gd name="adj1" fmla="val 19092307"/>
              <a:gd name="adj2" fmla="val 450204"/>
              <a:gd name="adj3" fmla="val 125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1257300" y="2209800"/>
            <a:ext cx="1470532" cy="108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/>
          <p:cNvSpPr/>
          <p:nvPr/>
        </p:nvSpPr>
        <p:spPr>
          <a:xfrm rot="737567">
            <a:off x="1986300" y="4286206"/>
            <a:ext cx="1263504" cy="788714"/>
          </a:xfrm>
          <a:custGeom>
            <a:avLst/>
            <a:gdLst>
              <a:gd name="connsiteX0" fmla="*/ 1261110 w 1263504"/>
              <a:gd name="connsiteY0" fmla="*/ 788714 h 788714"/>
              <a:gd name="connsiteX1" fmla="*/ 1257300 w 1263504"/>
              <a:gd name="connsiteY1" fmla="*/ 640124 h 788714"/>
              <a:gd name="connsiteX2" fmla="*/ 1207770 w 1263504"/>
              <a:gd name="connsiteY2" fmla="*/ 483914 h 788714"/>
              <a:gd name="connsiteX3" fmla="*/ 1112520 w 1263504"/>
              <a:gd name="connsiteY3" fmla="*/ 316274 h 788714"/>
              <a:gd name="connsiteX4" fmla="*/ 956310 w 1263504"/>
              <a:gd name="connsiteY4" fmla="*/ 148634 h 788714"/>
              <a:gd name="connsiteX5" fmla="*/ 800100 w 1263504"/>
              <a:gd name="connsiteY5" fmla="*/ 53384 h 788714"/>
              <a:gd name="connsiteX6" fmla="*/ 552450 w 1263504"/>
              <a:gd name="connsiteY6" fmla="*/ 44 h 788714"/>
              <a:gd name="connsiteX7" fmla="*/ 285750 w 1263504"/>
              <a:gd name="connsiteY7" fmla="*/ 45764 h 788714"/>
              <a:gd name="connsiteX8" fmla="*/ 121920 w 1263504"/>
              <a:gd name="connsiteY8" fmla="*/ 125774 h 788714"/>
              <a:gd name="connsiteX9" fmla="*/ 0 w 1263504"/>
              <a:gd name="connsiteY9" fmla="*/ 240074 h 788714"/>
              <a:gd name="connsiteX10" fmla="*/ 0 w 1263504"/>
              <a:gd name="connsiteY10" fmla="*/ 240074 h 78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3504" h="788714">
                <a:moveTo>
                  <a:pt x="1261110" y="788714"/>
                </a:moveTo>
                <a:cubicBezTo>
                  <a:pt x="1263650" y="739819"/>
                  <a:pt x="1266190" y="690924"/>
                  <a:pt x="1257300" y="640124"/>
                </a:cubicBezTo>
                <a:cubicBezTo>
                  <a:pt x="1248410" y="589324"/>
                  <a:pt x="1231900" y="537889"/>
                  <a:pt x="1207770" y="483914"/>
                </a:cubicBezTo>
                <a:cubicBezTo>
                  <a:pt x="1183640" y="429939"/>
                  <a:pt x="1154430" y="372154"/>
                  <a:pt x="1112520" y="316274"/>
                </a:cubicBezTo>
                <a:cubicBezTo>
                  <a:pt x="1070610" y="260394"/>
                  <a:pt x="1008380" y="192449"/>
                  <a:pt x="956310" y="148634"/>
                </a:cubicBezTo>
                <a:cubicBezTo>
                  <a:pt x="904240" y="104819"/>
                  <a:pt x="867410" y="78149"/>
                  <a:pt x="800100" y="53384"/>
                </a:cubicBezTo>
                <a:cubicBezTo>
                  <a:pt x="732790" y="28619"/>
                  <a:pt x="638175" y="1314"/>
                  <a:pt x="552450" y="44"/>
                </a:cubicBezTo>
                <a:cubicBezTo>
                  <a:pt x="466725" y="-1226"/>
                  <a:pt x="357505" y="24809"/>
                  <a:pt x="285750" y="45764"/>
                </a:cubicBezTo>
                <a:cubicBezTo>
                  <a:pt x="213995" y="66719"/>
                  <a:pt x="169545" y="93389"/>
                  <a:pt x="121920" y="125774"/>
                </a:cubicBezTo>
                <a:cubicBezTo>
                  <a:pt x="74295" y="158159"/>
                  <a:pt x="0" y="240074"/>
                  <a:pt x="0" y="240074"/>
                </a:cubicBezTo>
                <a:lnTo>
                  <a:pt x="0" y="240074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Block Arc 16"/>
          <p:cNvSpPr/>
          <p:nvPr/>
        </p:nvSpPr>
        <p:spPr>
          <a:xfrm rot="20469855">
            <a:off x="2346688" y="4312920"/>
            <a:ext cx="1576828" cy="1576828"/>
          </a:xfrm>
          <a:prstGeom prst="blockArc">
            <a:avLst>
              <a:gd name="adj1" fmla="val 14669623"/>
              <a:gd name="adj2" fmla="val 16954873"/>
              <a:gd name="adj3" fmla="val 0"/>
            </a:avLst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Block Arc 1"/>
          <p:cNvSpPr/>
          <p:nvPr/>
        </p:nvSpPr>
        <p:spPr>
          <a:xfrm>
            <a:off x="2034540" y="3543344"/>
            <a:ext cx="1474468" cy="1474468"/>
          </a:xfrm>
          <a:prstGeom prst="blockArc">
            <a:avLst>
              <a:gd name="adj1" fmla="val 13243412"/>
              <a:gd name="adj2" fmla="val 14911705"/>
              <a:gd name="adj3" fmla="val 253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Block Arc 6"/>
          <p:cNvSpPr/>
          <p:nvPr/>
        </p:nvSpPr>
        <p:spPr>
          <a:xfrm>
            <a:off x="1329690" y="3611880"/>
            <a:ext cx="1485900" cy="1485900"/>
          </a:xfrm>
          <a:prstGeom prst="blockArc">
            <a:avLst>
              <a:gd name="adj1" fmla="val 16894618"/>
              <a:gd name="adj2" fmla="val 18782829"/>
              <a:gd name="adj3" fmla="val 218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281049" y="3782915"/>
            <a:ext cx="6383065" cy="9998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Straight Connector 19"/>
          <p:cNvCxnSpPr/>
          <p:nvPr/>
        </p:nvCxnSpPr>
        <p:spPr>
          <a:xfrm flipH="1" flipV="1">
            <a:off x="2391508" y="2658794"/>
            <a:ext cx="1" cy="24337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ck Arc 20"/>
          <p:cNvSpPr/>
          <p:nvPr/>
        </p:nvSpPr>
        <p:spPr>
          <a:xfrm rot="20034431">
            <a:off x="1683258" y="3563112"/>
            <a:ext cx="1485900" cy="1485900"/>
          </a:xfrm>
          <a:prstGeom prst="blockArc">
            <a:avLst>
              <a:gd name="adj1" fmla="val 16099958"/>
              <a:gd name="adj2" fmla="val 19578788"/>
              <a:gd name="adj3" fmla="val 131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/>
          <p:cNvSpPr/>
          <p:nvPr/>
        </p:nvSpPr>
        <p:spPr>
          <a:xfrm rot="8595152">
            <a:off x="2822174" y="4490784"/>
            <a:ext cx="1092200" cy="1092200"/>
          </a:xfrm>
          <a:prstGeom prst="blockArc">
            <a:avLst>
              <a:gd name="adj1" fmla="val 11906148"/>
              <a:gd name="adj2" fmla="val 14795094"/>
              <a:gd name="adj3" fmla="val 2021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lock Arc 13"/>
          <p:cNvSpPr/>
          <p:nvPr/>
        </p:nvSpPr>
        <p:spPr>
          <a:xfrm rot="17562026">
            <a:off x="2531310" y="3724419"/>
            <a:ext cx="2607059" cy="2293034"/>
          </a:xfrm>
          <a:prstGeom prst="blockArc">
            <a:avLst>
              <a:gd name="adj1" fmla="val 19092307"/>
              <a:gd name="adj2" fmla="val 450204"/>
              <a:gd name="adj3" fmla="val 125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928" y="2876626"/>
            <a:ext cx="2395936" cy="2444708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2373923" y="3569678"/>
            <a:ext cx="302455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925078" y="2445309"/>
            <a:ext cx="13876" cy="26770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3605" y="1785239"/>
            <a:ext cx="56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24" name="TextBox 23"/>
          <p:cNvSpPr txBox="1"/>
          <p:nvPr/>
        </p:nvSpPr>
        <p:spPr>
          <a:xfrm>
            <a:off x="2003032" y="3220654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4921" y="505072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01230" y="3084129"/>
            <a:ext cx="310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19702" y="511516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40637" y="2540473"/>
            <a:ext cx="310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25873" y="1785239"/>
            <a:ext cx="58562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AD </a:t>
            </a:r>
            <a:r>
              <a:rPr lang="bn-BD" sz="4000" dirty="0" smtClean="0"/>
              <a:t>ও</a:t>
            </a:r>
            <a:r>
              <a:rPr lang="en-US" sz="4000" dirty="0" smtClean="0"/>
              <a:t> CD</a:t>
            </a:r>
            <a:r>
              <a:rPr lang="bn-BD" sz="4000" dirty="0" smtClean="0"/>
              <a:t> যোগ করি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1736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-0.0013 -0.390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1953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ck Arc 4"/>
          <p:cNvSpPr/>
          <p:nvPr/>
        </p:nvSpPr>
        <p:spPr>
          <a:xfrm>
            <a:off x="1376586" y="2776571"/>
            <a:ext cx="2607059" cy="2293034"/>
          </a:xfrm>
          <a:prstGeom prst="blockArc">
            <a:avLst>
              <a:gd name="adj1" fmla="val 19092307"/>
              <a:gd name="adj2" fmla="val 450204"/>
              <a:gd name="adj3" fmla="val 125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1257300" y="2209800"/>
            <a:ext cx="1470532" cy="108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394439" y="5099538"/>
            <a:ext cx="3601915" cy="5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/>
          <p:cNvSpPr/>
          <p:nvPr/>
        </p:nvSpPr>
        <p:spPr>
          <a:xfrm rot="737567">
            <a:off x="1986300" y="4286206"/>
            <a:ext cx="1263504" cy="788714"/>
          </a:xfrm>
          <a:custGeom>
            <a:avLst/>
            <a:gdLst>
              <a:gd name="connsiteX0" fmla="*/ 1261110 w 1263504"/>
              <a:gd name="connsiteY0" fmla="*/ 788714 h 788714"/>
              <a:gd name="connsiteX1" fmla="*/ 1257300 w 1263504"/>
              <a:gd name="connsiteY1" fmla="*/ 640124 h 788714"/>
              <a:gd name="connsiteX2" fmla="*/ 1207770 w 1263504"/>
              <a:gd name="connsiteY2" fmla="*/ 483914 h 788714"/>
              <a:gd name="connsiteX3" fmla="*/ 1112520 w 1263504"/>
              <a:gd name="connsiteY3" fmla="*/ 316274 h 788714"/>
              <a:gd name="connsiteX4" fmla="*/ 956310 w 1263504"/>
              <a:gd name="connsiteY4" fmla="*/ 148634 h 788714"/>
              <a:gd name="connsiteX5" fmla="*/ 800100 w 1263504"/>
              <a:gd name="connsiteY5" fmla="*/ 53384 h 788714"/>
              <a:gd name="connsiteX6" fmla="*/ 552450 w 1263504"/>
              <a:gd name="connsiteY6" fmla="*/ 44 h 788714"/>
              <a:gd name="connsiteX7" fmla="*/ 285750 w 1263504"/>
              <a:gd name="connsiteY7" fmla="*/ 45764 h 788714"/>
              <a:gd name="connsiteX8" fmla="*/ 121920 w 1263504"/>
              <a:gd name="connsiteY8" fmla="*/ 125774 h 788714"/>
              <a:gd name="connsiteX9" fmla="*/ 0 w 1263504"/>
              <a:gd name="connsiteY9" fmla="*/ 240074 h 788714"/>
              <a:gd name="connsiteX10" fmla="*/ 0 w 1263504"/>
              <a:gd name="connsiteY10" fmla="*/ 240074 h 788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63504" h="788714">
                <a:moveTo>
                  <a:pt x="1261110" y="788714"/>
                </a:moveTo>
                <a:cubicBezTo>
                  <a:pt x="1263650" y="739819"/>
                  <a:pt x="1266190" y="690924"/>
                  <a:pt x="1257300" y="640124"/>
                </a:cubicBezTo>
                <a:cubicBezTo>
                  <a:pt x="1248410" y="589324"/>
                  <a:pt x="1231900" y="537889"/>
                  <a:pt x="1207770" y="483914"/>
                </a:cubicBezTo>
                <a:cubicBezTo>
                  <a:pt x="1183640" y="429939"/>
                  <a:pt x="1154430" y="372154"/>
                  <a:pt x="1112520" y="316274"/>
                </a:cubicBezTo>
                <a:cubicBezTo>
                  <a:pt x="1070610" y="260394"/>
                  <a:pt x="1008380" y="192449"/>
                  <a:pt x="956310" y="148634"/>
                </a:cubicBezTo>
                <a:cubicBezTo>
                  <a:pt x="904240" y="104819"/>
                  <a:pt x="867410" y="78149"/>
                  <a:pt x="800100" y="53384"/>
                </a:cubicBezTo>
                <a:cubicBezTo>
                  <a:pt x="732790" y="28619"/>
                  <a:pt x="638175" y="1314"/>
                  <a:pt x="552450" y="44"/>
                </a:cubicBezTo>
                <a:cubicBezTo>
                  <a:pt x="466725" y="-1226"/>
                  <a:pt x="357505" y="24809"/>
                  <a:pt x="285750" y="45764"/>
                </a:cubicBezTo>
                <a:cubicBezTo>
                  <a:pt x="213995" y="66719"/>
                  <a:pt x="169545" y="93389"/>
                  <a:pt x="121920" y="125774"/>
                </a:cubicBezTo>
                <a:cubicBezTo>
                  <a:pt x="74295" y="158159"/>
                  <a:pt x="0" y="240074"/>
                  <a:pt x="0" y="240074"/>
                </a:cubicBezTo>
                <a:lnTo>
                  <a:pt x="0" y="240074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Block Arc 16"/>
          <p:cNvSpPr/>
          <p:nvPr/>
        </p:nvSpPr>
        <p:spPr>
          <a:xfrm rot="20469855">
            <a:off x="2346688" y="4312920"/>
            <a:ext cx="1576828" cy="1576828"/>
          </a:xfrm>
          <a:prstGeom prst="blockArc">
            <a:avLst>
              <a:gd name="adj1" fmla="val 14669623"/>
              <a:gd name="adj2" fmla="val 16954873"/>
              <a:gd name="adj3" fmla="val 0"/>
            </a:avLst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Block Arc 1"/>
          <p:cNvSpPr/>
          <p:nvPr/>
        </p:nvSpPr>
        <p:spPr>
          <a:xfrm>
            <a:off x="2034540" y="3543344"/>
            <a:ext cx="1474468" cy="1474468"/>
          </a:xfrm>
          <a:prstGeom prst="blockArc">
            <a:avLst>
              <a:gd name="adj1" fmla="val 13243412"/>
              <a:gd name="adj2" fmla="val 14911705"/>
              <a:gd name="adj3" fmla="val 253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Block Arc 6"/>
          <p:cNvSpPr/>
          <p:nvPr/>
        </p:nvSpPr>
        <p:spPr>
          <a:xfrm>
            <a:off x="1329690" y="3611880"/>
            <a:ext cx="1485900" cy="1485900"/>
          </a:xfrm>
          <a:prstGeom prst="blockArc">
            <a:avLst>
              <a:gd name="adj1" fmla="val 16894618"/>
              <a:gd name="adj2" fmla="val 18782829"/>
              <a:gd name="adj3" fmla="val 218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H="1" flipV="1">
            <a:off x="2391508" y="2658794"/>
            <a:ext cx="1" cy="24337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lock Arc 20"/>
          <p:cNvSpPr/>
          <p:nvPr/>
        </p:nvSpPr>
        <p:spPr>
          <a:xfrm rot="20034431">
            <a:off x="1683258" y="3563112"/>
            <a:ext cx="1485900" cy="1485900"/>
          </a:xfrm>
          <a:prstGeom prst="blockArc">
            <a:avLst>
              <a:gd name="adj1" fmla="val 16099958"/>
              <a:gd name="adj2" fmla="val 19578788"/>
              <a:gd name="adj3" fmla="val 131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/>
          <p:cNvSpPr/>
          <p:nvPr/>
        </p:nvSpPr>
        <p:spPr>
          <a:xfrm rot="8595152">
            <a:off x="2822174" y="4490784"/>
            <a:ext cx="1092200" cy="1092200"/>
          </a:xfrm>
          <a:prstGeom prst="blockArc">
            <a:avLst>
              <a:gd name="adj1" fmla="val 11906148"/>
              <a:gd name="adj2" fmla="val 14795094"/>
              <a:gd name="adj3" fmla="val 2021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lock Arc 13"/>
          <p:cNvSpPr/>
          <p:nvPr/>
        </p:nvSpPr>
        <p:spPr>
          <a:xfrm rot="17562026">
            <a:off x="2531310" y="3724419"/>
            <a:ext cx="2607059" cy="2293034"/>
          </a:xfrm>
          <a:prstGeom prst="blockArc">
            <a:avLst>
              <a:gd name="adj1" fmla="val 19092307"/>
              <a:gd name="adj2" fmla="val 450204"/>
              <a:gd name="adj3" fmla="val 125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373923" y="3569678"/>
            <a:ext cx="302455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925078" y="2415859"/>
            <a:ext cx="13876" cy="26770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003032" y="3220654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81563" y="501749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3605" y="1785239"/>
            <a:ext cx="56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23" name="TextBox 22"/>
          <p:cNvSpPr txBox="1"/>
          <p:nvPr/>
        </p:nvSpPr>
        <p:spPr>
          <a:xfrm>
            <a:off x="2014921" y="505072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01230" y="3084129"/>
            <a:ext cx="310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19702" y="5115166"/>
            <a:ext cx="385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32169" y="2510052"/>
            <a:ext cx="310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41279" y="1785239"/>
            <a:ext cx="65408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তাহলে </a:t>
            </a:r>
            <a:r>
              <a:rPr lang="en-US" sz="4000" dirty="0" smtClean="0"/>
              <a:t>ABCD </a:t>
            </a:r>
            <a:r>
              <a:rPr lang="bn-BD" sz="4000" dirty="0" smtClean="0"/>
              <a:t>ই উদ্দিষ্ট বর্গ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212677" y="722654"/>
            <a:ext cx="38528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বাড়ীর  কাজ</a:t>
            </a:r>
          </a:p>
          <a:p>
            <a:r>
              <a:rPr lang="bn-BD" sz="4000" dirty="0" smtClean="0"/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2677" y="2385353"/>
            <a:ext cx="11544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একটি বর্গের এক বাহুর দৈর্ঘ্য 4সেমি হলে বর্গটি অংকন কর (অঙ্কনের বিবরণ সহ)  ।</a:t>
            </a:r>
          </a:p>
          <a:p>
            <a:r>
              <a:rPr lang="bn-BD" sz="4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156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17" grpId="0" animBg="1"/>
      <p:bldP spid="2" grpId="0" animBg="1"/>
      <p:bldP spid="7" grpId="0" animBg="1"/>
      <p:bldP spid="21" grpId="0" animBg="1"/>
      <p:bldP spid="11" grpId="0" animBg="1"/>
      <p:bldP spid="14" grpId="0" animBg="1"/>
      <p:bldP spid="16" grpId="0"/>
      <p:bldP spid="19" grpId="0"/>
      <p:bldP spid="22" grpId="0"/>
      <p:bldP spid="23" grpId="0"/>
      <p:bldP spid="24" grpId="0"/>
      <p:bldP spid="25" grpId="0"/>
      <p:bldP spid="26" grpId="0"/>
      <p:bldP spid="27" grpId="0"/>
      <p:bldP spid="27" grpId="1"/>
      <p:bldP spid="28" grpId="0"/>
      <p:bldP spid="2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Rectangle 220"/>
          <p:cNvSpPr/>
          <p:nvPr/>
        </p:nvSpPr>
        <p:spPr>
          <a:xfrm>
            <a:off x="1525638" y="1447801"/>
            <a:ext cx="8989962" cy="3170099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BD" sz="20000" b="1" cap="all" dirty="0">
                <a:ln w="0">
                  <a:solidFill>
                    <a:srgbClr val="4F81BD">
                      <a:lumMod val="75000"/>
                    </a:srgbClr>
                  </a:solidFill>
                </a:ln>
                <a:solidFill>
                  <a:srgbClr val="00B0F0"/>
                </a:solidFill>
                <a:effectLst>
                  <a:reflection blurRad="12700" stA="50000" endPos="50000" dist="5000" dir="5400000" sy="-100000" rotWithShape="0"/>
                </a:effectLst>
                <a:latin typeface="Calibri"/>
              </a:rPr>
              <a:t>ধন্যবাদ</a:t>
            </a:r>
            <a:endParaRPr lang="en-US" sz="20000" b="1" cap="all" dirty="0">
              <a:ln w="0">
                <a:solidFill>
                  <a:srgbClr val="4F81BD">
                    <a:lumMod val="75000"/>
                  </a:srgbClr>
                </a:solidFill>
              </a:ln>
              <a:solidFill>
                <a:srgbClr val="00B0F0"/>
              </a:solidFill>
              <a:effectLst>
                <a:reflection blurRad="12700" stA="50000" endPos="50000" dist="5000" dir="5400000" sy="-100000" rotWithShape="0"/>
              </a:effectLst>
              <a:latin typeface="Calibri"/>
            </a:endParaRPr>
          </a:p>
        </p:txBody>
      </p:sp>
      <p:sp>
        <p:nvSpPr>
          <p:cNvPr id="97" name="5-Point Star 96"/>
          <p:cNvSpPr/>
          <p:nvPr/>
        </p:nvSpPr>
        <p:spPr>
          <a:xfrm>
            <a:off x="3962400" y="7162800"/>
            <a:ext cx="381000" cy="4572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1" name="5-Point Star 100"/>
          <p:cNvSpPr/>
          <p:nvPr/>
        </p:nvSpPr>
        <p:spPr>
          <a:xfrm>
            <a:off x="9525000" y="8153400"/>
            <a:ext cx="381000" cy="457200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2" name="5-Point Star 101"/>
          <p:cNvSpPr/>
          <p:nvPr/>
        </p:nvSpPr>
        <p:spPr>
          <a:xfrm>
            <a:off x="7848600" y="6858000"/>
            <a:ext cx="381000" cy="457200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3" name="5-Point Star 102"/>
          <p:cNvSpPr/>
          <p:nvPr/>
        </p:nvSpPr>
        <p:spPr>
          <a:xfrm>
            <a:off x="3124200" y="9982200"/>
            <a:ext cx="381000" cy="457200"/>
          </a:xfrm>
          <a:prstGeom prst="star5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5" name="5-Point Star 104"/>
          <p:cNvSpPr/>
          <p:nvPr/>
        </p:nvSpPr>
        <p:spPr>
          <a:xfrm>
            <a:off x="6324600" y="9448800"/>
            <a:ext cx="381000" cy="457200"/>
          </a:xfrm>
          <a:prstGeom prst="star5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6" name="5-Point Star 105"/>
          <p:cNvSpPr/>
          <p:nvPr/>
        </p:nvSpPr>
        <p:spPr>
          <a:xfrm>
            <a:off x="5486400" y="7086600"/>
            <a:ext cx="381000" cy="457200"/>
          </a:xfrm>
          <a:prstGeom prst="star5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7" name="5-Point Star 106"/>
          <p:cNvSpPr/>
          <p:nvPr/>
        </p:nvSpPr>
        <p:spPr>
          <a:xfrm>
            <a:off x="8305800" y="9220200"/>
            <a:ext cx="381000" cy="457200"/>
          </a:xfrm>
          <a:prstGeom prst="star5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9" name="5-Point Star 108"/>
          <p:cNvSpPr/>
          <p:nvPr/>
        </p:nvSpPr>
        <p:spPr>
          <a:xfrm>
            <a:off x="3810000" y="8686800"/>
            <a:ext cx="381000" cy="457200"/>
          </a:xfrm>
          <a:prstGeom prst="star5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4" name="5-Point Star 113"/>
          <p:cNvSpPr/>
          <p:nvPr/>
        </p:nvSpPr>
        <p:spPr>
          <a:xfrm>
            <a:off x="7239000" y="7848600"/>
            <a:ext cx="381000" cy="457200"/>
          </a:xfrm>
          <a:prstGeom prst="star5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0" name="5-Point Star 129"/>
          <p:cNvSpPr/>
          <p:nvPr/>
        </p:nvSpPr>
        <p:spPr>
          <a:xfrm>
            <a:off x="4572000" y="10668000"/>
            <a:ext cx="381000" cy="457200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1" name="5-Point Star 200"/>
          <p:cNvSpPr/>
          <p:nvPr/>
        </p:nvSpPr>
        <p:spPr>
          <a:xfrm>
            <a:off x="3733800" y="2895600"/>
            <a:ext cx="381000" cy="45720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2" name="5-Point Star 201"/>
          <p:cNvSpPr/>
          <p:nvPr/>
        </p:nvSpPr>
        <p:spPr>
          <a:xfrm>
            <a:off x="9296400" y="3886200"/>
            <a:ext cx="381000" cy="457200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3" name="5-Point Star 202"/>
          <p:cNvSpPr/>
          <p:nvPr/>
        </p:nvSpPr>
        <p:spPr>
          <a:xfrm>
            <a:off x="7620000" y="2590800"/>
            <a:ext cx="381000" cy="4572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4" name="5-Point Star 203"/>
          <p:cNvSpPr/>
          <p:nvPr/>
        </p:nvSpPr>
        <p:spPr>
          <a:xfrm>
            <a:off x="2895600" y="5715000"/>
            <a:ext cx="381000" cy="4572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5" name="5-Point Star 204"/>
          <p:cNvSpPr/>
          <p:nvPr/>
        </p:nvSpPr>
        <p:spPr>
          <a:xfrm>
            <a:off x="6096000" y="5181600"/>
            <a:ext cx="381000" cy="4572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6" name="5-Point Star 205"/>
          <p:cNvSpPr/>
          <p:nvPr/>
        </p:nvSpPr>
        <p:spPr>
          <a:xfrm>
            <a:off x="5257800" y="2819400"/>
            <a:ext cx="381000" cy="457200"/>
          </a:xfrm>
          <a:prstGeom prst="star5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7" name="5-Point Star 206"/>
          <p:cNvSpPr/>
          <p:nvPr/>
        </p:nvSpPr>
        <p:spPr>
          <a:xfrm>
            <a:off x="8077200" y="4953000"/>
            <a:ext cx="381000" cy="457200"/>
          </a:xfrm>
          <a:prstGeom prst="star5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8" name="5-Point Star 207"/>
          <p:cNvSpPr/>
          <p:nvPr/>
        </p:nvSpPr>
        <p:spPr>
          <a:xfrm>
            <a:off x="3581400" y="4419600"/>
            <a:ext cx="381000" cy="4572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9" name="5-Point Star 208"/>
          <p:cNvSpPr/>
          <p:nvPr/>
        </p:nvSpPr>
        <p:spPr>
          <a:xfrm>
            <a:off x="7010400" y="3581400"/>
            <a:ext cx="381000" cy="457200"/>
          </a:xfrm>
          <a:prstGeom prst="star5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0" name="5-Point Star 209"/>
          <p:cNvSpPr/>
          <p:nvPr/>
        </p:nvSpPr>
        <p:spPr>
          <a:xfrm>
            <a:off x="4343400" y="6400800"/>
            <a:ext cx="381000" cy="457200"/>
          </a:xfrm>
          <a:prstGeom prst="star5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800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indefinite" accel="50000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repeatCount="indefinite" ac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repeatCount="indefinite" ac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repeatCount="indefinite" ac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repeatCount="indefinite" ac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repeatCount="indefinite" ac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repeatCount="indefinite" ac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repeatCount="indefinite" ac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repeatCount="indefinite" ac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repeatCount="indefinite" ac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repeatCount="indefinite" ac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" grpId="0"/>
      <p:bldP spid="97" grpId="0" animBg="1"/>
      <p:bldP spid="101" grpId="0" animBg="1"/>
      <p:bldP spid="102" grpId="0" animBg="1"/>
      <p:bldP spid="103" grpId="0" animBg="1"/>
      <p:bldP spid="105" grpId="0" animBg="1"/>
      <p:bldP spid="106" grpId="0" animBg="1"/>
      <p:bldP spid="107" grpId="0" animBg="1"/>
      <p:bldP spid="109" grpId="0" animBg="1"/>
      <p:bldP spid="114" grpId="0" animBg="1"/>
      <p:bldP spid="13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</TotalTime>
  <Words>427</Words>
  <Application>Microsoft Office PowerPoint</Application>
  <PresentationFormat>Widescreen</PresentationFormat>
  <Paragraphs>177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Cambria Math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SHAHADAT HUSSAIN</dc:creator>
  <cp:lastModifiedBy>SHAHADAT HUSSAIN</cp:lastModifiedBy>
  <cp:revision>19</cp:revision>
  <dcterms:created xsi:type="dcterms:W3CDTF">2019-10-17T16:06:32Z</dcterms:created>
  <dcterms:modified xsi:type="dcterms:W3CDTF">2019-10-23T13:36:51Z</dcterms:modified>
</cp:coreProperties>
</file>