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67" r:id="rId2"/>
    <p:sldId id="266" r:id="rId3"/>
    <p:sldId id="289" r:id="rId4"/>
    <p:sldId id="279" r:id="rId5"/>
    <p:sldId id="280" r:id="rId6"/>
    <p:sldId id="281" r:id="rId7"/>
    <p:sldId id="282" r:id="rId8"/>
    <p:sldId id="283" r:id="rId9"/>
    <p:sldId id="274" r:id="rId10"/>
    <p:sldId id="284" r:id="rId11"/>
    <p:sldId id="285" r:id="rId12"/>
    <p:sldId id="286" r:id="rId13"/>
    <p:sldId id="287" r:id="rId14"/>
    <p:sldId id="288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3333CC"/>
    <a:srgbClr val="FF5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5F4551C-5634-4EB2-AB7C-B1C85FCD7311}" type="datetimeFigureOut">
              <a:rPr lang="en-US" smtClean="0"/>
              <a:pPr/>
              <a:t>10/23/2019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6ABCA819-92A2-4AF6-9BD7-F8A7C799A6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-152400"/>
            <a:ext cx="7851648" cy="2286000"/>
          </a:xfrm>
        </p:spPr>
        <p:txBody>
          <a:bodyPr>
            <a:normAutofit/>
          </a:bodyPr>
          <a:lstStyle/>
          <a:p>
            <a:pPr algn="ctr"/>
            <a:r>
              <a:rPr lang="en-US" sz="9600" dirty="0" smtClean="0"/>
              <a:t>Welcome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6800" y="2133600"/>
            <a:ext cx="6781800" cy="460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9718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3505200"/>
            <a:ext cx="8610600" cy="3352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b="1" dirty="0" err="1" smtClean="0">
                <a:solidFill>
                  <a:srgbClr val="00B050"/>
                </a:solidFill>
              </a:rPr>
              <a:t>Shubhashish</a:t>
            </a:r>
            <a:r>
              <a:rPr lang="en-US" sz="4400" b="1" dirty="0" smtClean="0">
                <a:solidFill>
                  <a:srgbClr val="00B050"/>
                </a:solidFill>
              </a:rPr>
              <a:t> Das</a:t>
            </a:r>
          </a:p>
          <a:p>
            <a:r>
              <a:rPr lang="en-US" sz="2800" dirty="0" smtClean="0">
                <a:solidFill>
                  <a:srgbClr val="00B050"/>
                </a:solidFill>
              </a:rPr>
              <a:t>Lecturer in English</a:t>
            </a:r>
          </a:p>
          <a:p>
            <a:r>
              <a:rPr lang="en-US" sz="4400" dirty="0" smtClean="0">
                <a:solidFill>
                  <a:srgbClr val="7030A0"/>
                </a:solidFill>
              </a:rPr>
              <a:t>Govt. </a:t>
            </a:r>
            <a:r>
              <a:rPr lang="en-US" sz="4400" dirty="0" err="1" smtClean="0">
                <a:solidFill>
                  <a:srgbClr val="7030A0"/>
                </a:solidFill>
              </a:rPr>
              <a:t>Iqbal</a:t>
            </a:r>
            <a:r>
              <a:rPr lang="en-US" sz="4400" dirty="0" smtClean="0">
                <a:solidFill>
                  <a:srgbClr val="7030A0"/>
                </a:solidFill>
              </a:rPr>
              <a:t> Memorial College,</a:t>
            </a:r>
          </a:p>
          <a:p>
            <a:r>
              <a:rPr lang="en-US" sz="2800" dirty="0" err="1" smtClean="0">
                <a:solidFill>
                  <a:srgbClr val="7030A0"/>
                </a:solidFill>
              </a:rPr>
              <a:t>Dagonbhuiyan,Feni</a:t>
            </a:r>
            <a:r>
              <a:rPr lang="en-US" sz="3600" dirty="0">
                <a:solidFill>
                  <a:srgbClr val="7030A0"/>
                </a:solidFill>
              </a:rPr>
              <a:t/>
            </a:r>
            <a:br>
              <a:rPr lang="en-US" sz="3600" dirty="0">
                <a:solidFill>
                  <a:srgbClr val="7030A0"/>
                </a:solidFill>
              </a:rPr>
            </a:b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990600"/>
            <a:ext cx="8153400" cy="1828800"/>
          </a:xfrm>
        </p:spPr>
        <p:txBody>
          <a:bodyPr>
            <a:normAutofit fontScale="90000"/>
          </a:bodyPr>
          <a:lstStyle/>
          <a:p>
            <a:pPr marL="0" indent="0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/>
              <a:t/>
            </a:r>
            <a:br>
              <a:rPr lang="en-US" u="sng" dirty="0"/>
            </a:br>
            <a:r>
              <a:rPr u="sng" smtClean="0"/>
              <a:t>Special Class </a:t>
            </a:r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sz="5300" dirty="0" smtClean="0"/>
              <a:t>English Second Paper</a:t>
            </a:r>
            <a:br>
              <a:rPr lang="en-US" sz="5300" dirty="0" smtClean="0"/>
            </a:br>
            <a:r>
              <a:rPr sz="3300" smtClean="0">
                <a:solidFill>
                  <a:srgbClr val="FFFF00"/>
                </a:solidFill>
              </a:rPr>
              <a:t>Model answers of grammatical  </a:t>
            </a:r>
            <a:r>
              <a:rPr sz="3300" smtClean="0">
                <a:solidFill>
                  <a:srgbClr val="FFFF00"/>
                </a:solidFill>
              </a:rPr>
              <a:t>items</a:t>
            </a:r>
            <a:endParaRPr lang="en-US" sz="3300" dirty="0">
              <a:solidFill>
                <a:srgbClr val="FFFF00"/>
              </a:solidFill>
            </a:endParaRPr>
          </a:p>
        </p:txBody>
      </p:sp>
      <p:pic>
        <p:nvPicPr>
          <p:cNvPr id="4" name="Picture 3" descr="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458200" y="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12564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rgbClr val="FFFF00"/>
                </a:solidFill>
              </a:rPr>
              <a:t>Articles</a:t>
            </a:r>
            <a:br>
              <a:rPr sz="4800" smtClean="0">
                <a:solidFill>
                  <a:srgbClr val="FFFF00"/>
                </a:solidFill>
              </a:rPr>
            </a:br>
            <a:r>
              <a:rPr sz="4800" smtClean="0">
                <a:solidFill>
                  <a:srgbClr val="FFFF00"/>
                </a:solidFill>
              </a:rPr>
              <a:t>Answer to the Question No: 1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/>
            </a:pPr>
            <a:r>
              <a:rPr lang="en-US" sz="4000" dirty="0" smtClean="0"/>
              <a:t>a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/>
              <a:t>an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/>
              <a:t>x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/>
              <a:t>an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/>
              <a:t>a</a:t>
            </a:r>
          </a:p>
          <a:p>
            <a:pPr marL="514350" lvl="0" indent="-514350">
              <a:buFont typeface="+mj-lt"/>
              <a:buAutoNum type="alphaLcParenR"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an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the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the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the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x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/>
              <a:t>Preposition</a:t>
            </a:r>
            <a:br>
              <a:rPr sz="4800" smtClean="0"/>
            </a:br>
            <a:r>
              <a:rPr sz="4800" smtClean="0"/>
              <a:t>Answer: 2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/>
            </a:pPr>
            <a:r>
              <a:rPr lang="en-US" sz="4000" dirty="0" smtClean="0"/>
              <a:t>with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4000" dirty="0" smtClean="0"/>
              <a:t>to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4000" dirty="0" smtClean="0"/>
              <a:t>off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4000" dirty="0" smtClean="0"/>
              <a:t>for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4000" dirty="0" smtClean="0"/>
              <a:t>out</a:t>
            </a:r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lphaLcParenR" startAt="6"/>
            </a:pPr>
            <a:r>
              <a:rPr lang="en-US" sz="4000" dirty="0" smtClean="0"/>
              <a:t>to</a:t>
            </a:r>
          </a:p>
          <a:p>
            <a:pPr marL="514350" lvl="0" indent="-514350">
              <a:buFont typeface="+mj-lt"/>
              <a:buAutoNum type="alphaLcParenR" startAt="6"/>
            </a:pPr>
            <a:r>
              <a:rPr lang="en-US" sz="4000" dirty="0" smtClean="0"/>
              <a:t>with</a:t>
            </a:r>
          </a:p>
          <a:p>
            <a:pPr marL="514350" lvl="0" indent="-514350">
              <a:buFont typeface="+mj-lt"/>
              <a:buAutoNum type="alphaLcParenR" startAt="6"/>
            </a:pPr>
            <a:r>
              <a:rPr lang="en-US" sz="4000" dirty="0" smtClean="0"/>
              <a:t>of</a:t>
            </a:r>
          </a:p>
          <a:p>
            <a:pPr marL="514350" lvl="0" indent="-514350">
              <a:buFont typeface="+mj-lt"/>
              <a:buAutoNum type="alphaLcParenR" startAt="6"/>
            </a:pPr>
            <a:r>
              <a:rPr lang="en-US" sz="4000" dirty="0" smtClean="0"/>
              <a:t>below</a:t>
            </a:r>
          </a:p>
          <a:p>
            <a:pPr marL="514350" lvl="0" indent="-514350">
              <a:buFont typeface="+mj-lt"/>
              <a:buAutoNum type="alphaLcParenR" startAt="6"/>
            </a:pPr>
            <a:r>
              <a:rPr lang="en-US" sz="4000" dirty="0" smtClean="0"/>
              <a:t>after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chemeClr val="accent4">
                    <a:lumMod val="50000"/>
                  </a:schemeClr>
                </a:solidFill>
              </a:rPr>
              <a:t>Special use of words / phrases</a:t>
            </a:r>
            <a:br>
              <a:rPr sz="480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sz="4800" smtClean="0">
                <a:solidFill>
                  <a:schemeClr val="accent4">
                    <a:lumMod val="50000"/>
                  </a:schemeClr>
                </a:solidFill>
              </a:rPr>
              <a:t>Answer: 3</a:t>
            </a:r>
            <a:endParaRPr lang="en-US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FFFF00"/>
                </a:solidFill>
              </a:rPr>
              <a:t>have to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FFFF00"/>
                </a:solidFill>
              </a:rPr>
              <a:t>There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FFFF00"/>
                </a:solidFill>
              </a:rPr>
              <a:t>let alone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FFFF00"/>
                </a:solidFill>
              </a:rPr>
              <a:t>as long as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FFFF00"/>
                </a:solidFill>
              </a:rPr>
              <a:t>as soon as</a:t>
            </a:r>
          </a:p>
          <a:p>
            <a:pPr marL="514350" lvl="0" indent="-514350">
              <a:buFont typeface="+mj-lt"/>
              <a:buAutoNum type="alphaLcParenR"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FFFF00"/>
                </a:solidFill>
              </a:rPr>
              <a:t>as if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FFFF00"/>
                </a:solidFill>
              </a:rPr>
              <a:t>would rather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FFFF00"/>
                </a:solidFill>
              </a:rPr>
              <a:t>had better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FFFF00"/>
                </a:solidFill>
              </a:rPr>
              <a:t>was born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FFFF00"/>
                </a:solidFill>
              </a:rPr>
              <a:t>What’s it like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 fontScale="92500" lnSpcReduction="20000"/>
          </a:bodyPr>
          <a:lstStyle/>
          <a:p>
            <a:pPr marL="514350" lvl="0" indent="-514350">
              <a:buFont typeface="+mj-lt"/>
              <a:buAutoNum type="alphaLcParenR"/>
            </a:pP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</a:rPr>
              <a:t>______ </a:t>
            </a:r>
            <a:r>
              <a:rPr lang="en-US" sz="3900" dirty="0" smtClean="0">
                <a:solidFill>
                  <a:schemeClr val="tx2">
                    <a:lumMod val="75000"/>
                  </a:schemeClr>
                </a:solidFill>
              </a:rPr>
              <a:t>than it started raining.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>
                <a:solidFill>
                  <a:schemeClr val="tx2">
                    <a:lumMod val="75000"/>
                  </a:schemeClr>
                </a:solidFill>
              </a:rPr>
              <a:t>______ may become sick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>
                <a:solidFill>
                  <a:schemeClr val="tx2">
                    <a:lumMod val="75000"/>
                  </a:schemeClr>
                </a:solidFill>
              </a:rPr>
              <a:t>If he had studied seriously, _____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>
                <a:solidFill>
                  <a:schemeClr val="tx2">
                    <a:lumMod val="75000"/>
                  </a:schemeClr>
                </a:solidFill>
              </a:rPr>
              <a:t>_____ crossing the river.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>
                <a:solidFill>
                  <a:schemeClr val="tx2">
                    <a:lumMod val="75000"/>
                  </a:schemeClr>
                </a:solidFill>
              </a:rPr>
              <a:t>______  she could eat her meal.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/>
              <a:t>__ it was so bad _____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/>
              <a:t>__ for us to sit together.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/>
              <a:t>___ enough to carry it.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/>
              <a:t>____ It was long ____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900" dirty="0" smtClean="0"/>
              <a:t>___ it was raining.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smtClean="0"/>
              <a:t>Completing Sentences</a:t>
            </a:r>
            <a:br>
              <a:rPr smtClean="0"/>
            </a:br>
            <a:r>
              <a:rPr smtClean="0"/>
              <a:t>Answer: 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chemeClr val="accent4">
                    <a:lumMod val="50000"/>
                  </a:schemeClr>
                </a:solidFill>
              </a:rPr>
              <a:t>Special use of words / phrases</a:t>
            </a:r>
            <a:br>
              <a:rPr sz="4800" smtClean="0">
                <a:solidFill>
                  <a:schemeClr val="accent4">
                    <a:lumMod val="50000"/>
                  </a:schemeClr>
                </a:solidFill>
              </a:rPr>
            </a:br>
            <a:r>
              <a:rPr sz="4800" smtClean="0">
                <a:solidFill>
                  <a:schemeClr val="accent4">
                    <a:lumMod val="50000"/>
                  </a:schemeClr>
                </a:solidFill>
              </a:rPr>
              <a:t>Answer: 5</a:t>
            </a:r>
            <a:endParaRPr lang="en-US" sz="4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002060"/>
                </a:solidFill>
              </a:rPr>
              <a:t>are considered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002060"/>
                </a:solidFill>
              </a:rPr>
              <a:t>is born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002060"/>
                </a:solidFill>
              </a:rPr>
              <a:t>know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002060"/>
                </a:solidFill>
              </a:rPr>
              <a:t>thinking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002060"/>
                </a:solidFill>
              </a:rPr>
              <a:t>bringing</a:t>
            </a:r>
          </a:p>
          <a:p>
            <a:pPr marL="514350" lvl="0" indent="-514350">
              <a:buFont typeface="+mj-lt"/>
              <a:buAutoNum type="alphaLcParenR"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remains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taking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becomes/is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is not cared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should never offend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lphaLcParenR"/>
            </a:pPr>
            <a:r>
              <a:rPr lang="en-US" sz="3600" dirty="0" smtClean="0"/>
              <a:t>No other leader of South Africa was as great as Nelson Mandela.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600" dirty="0" smtClean="0">
                <a:solidFill>
                  <a:srgbClr val="FFFF00"/>
                </a:solidFill>
              </a:rPr>
              <a:t>There was apartheid and he struggled against it all his life.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600" dirty="0" smtClean="0">
                <a:solidFill>
                  <a:srgbClr val="92D050"/>
                </a:solidFill>
              </a:rPr>
              <a:t>The blacks weren’t treated kindly.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600" dirty="0" smtClean="0">
                <a:solidFill>
                  <a:srgbClr val="002060"/>
                </a:solidFill>
              </a:rPr>
              <a:t>The people who were black, were subjected to all sorts of indignities.</a:t>
            </a:r>
          </a:p>
          <a:p>
            <a:pPr marL="514350" lvl="0" indent="-514350">
              <a:buFont typeface="+mj-lt"/>
              <a:buAutoNum type="alphaLcParenR"/>
            </a:pPr>
            <a:r>
              <a:rPr lang="en-US" sz="3600" dirty="0" smtClean="0"/>
              <a:t>But, the South African people made him the president of South Africa.</a:t>
            </a:r>
          </a:p>
          <a:p>
            <a:pPr marL="514350" lvl="0" indent="-51435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smtClean="0"/>
              <a:t>Transformation of Sentences</a:t>
            </a:r>
            <a:br>
              <a:rPr smtClean="0"/>
            </a:br>
            <a:r>
              <a:rPr smtClean="0"/>
              <a:t>Answer: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6000" dirty="0" smtClean="0"/>
              <a:t>Narration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smtClean="0"/>
              <a:t>Answer: 7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1676401"/>
            <a:ext cx="8686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smtClean="0"/>
              <a:t>She told me that she never ate more than one thing for luncheon. I promptly answered that I also didn’t eat. As though I had not spoken, she proceeded that she ate nothing except white wine and added that those French white wines were very light and they were wonderful for digestion. </a:t>
            </a:r>
          </a:p>
          <a:p>
            <a:pPr marL="342900" indent="-342900"/>
            <a:endParaRPr lang="en-US" sz="3600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67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FF00"/>
                </a:solidFill>
              </a:rPr>
              <a:t>It= the club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FF00"/>
                </a:solidFill>
              </a:rPr>
              <a:t>Your= our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FF00"/>
                </a:solidFill>
              </a:rPr>
              <a:t>This= This discussion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FF00"/>
                </a:solidFill>
              </a:rPr>
              <a:t>It=  English dailies</a:t>
            </a:r>
          </a:p>
          <a:p>
            <a:pPr>
              <a:buFont typeface="Wingdings" pitchFamily="2" charset="2"/>
              <a:buChar char="Ø"/>
            </a:pPr>
            <a:r>
              <a:rPr lang="en-US" sz="4400" dirty="0" smtClean="0">
                <a:solidFill>
                  <a:srgbClr val="FFFF00"/>
                </a:solidFill>
              </a:rPr>
              <a:t>It= Language club</a:t>
            </a:r>
          </a:p>
          <a:p>
            <a:pPr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(You have to write the full passage of this pronoun reference.)</a:t>
            </a: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mtClean="0"/>
              <a:t>Pronoun Reference</a:t>
            </a:r>
            <a:br>
              <a:rPr smtClean="0"/>
            </a:br>
            <a:r>
              <a:rPr smtClean="0"/>
              <a:t>Answer: 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chemeClr val="tx2">
                    <a:lumMod val="10000"/>
                  </a:schemeClr>
                </a:solidFill>
              </a:rPr>
              <a:t>Modifiers</a:t>
            </a:r>
            <a:br>
              <a:rPr sz="4800" smtClean="0">
                <a:solidFill>
                  <a:schemeClr val="tx2">
                    <a:lumMod val="10000"/>
                  </a:schemeClr>
                </a:solidFill>
              </a:rPr>
            </a:br>
            <a:r>
              <a:rPr sz="4800" smtClean="0">
                <a:solidFill>
                  <a:schemeClr val="tx2">
                    <a:lumMod val="10000"/>
                  </a:schemeClr>
                </a:solidFill>
              </a:rPr>
              <a:t>Answer: 9</a:t>
            </a:r>
            <a:endParaRPr lang="en-US" sz="48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66FF33"/>
                </a:solidFill>
              </a:rPr>
              <a:t>best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66FF33"/>
                </a:solidFill>
              </a:rPr>
              <a:t>to gain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66FF33"/>
                </a:solidFill>
              </a:rPr>
              <a:t>Reading books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66FF33"/>
                </a:solidFill>
              </a:rPr>
              <a:t>right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4000" dirty="0" smtClean="0">
                <a:solidFill>
                  <a:srgbClr val="66FF33"/>
                </a:solidFill>
              </a:rPr>
              <a:t>our</a:t>
            </a:r>
          </a:p>
          <a:p>
            <a:pPr marL="514350" lvl="0" indent="-514350">
              <a:buFont typeface="+mj-lt"/>
              <a:buAutoNum type="alphaLcParenR"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3333CC"/>
                </a:solidFill>
              </a:rPr>
              <a:t>giving information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3333CC"/>
                </a:solidFill>
              </a:rPr>
              <a:t>great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3333CC"/>
                </a:solidFill>
              </a:rPr>
              <a:t>really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3333CC"/>
                </a:solidFill>
              </a:rPr>
              <a:t>to solve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>
                <a:solidFill>
                  <a:srgbClr val="3333CC"/>
                </a:solidFill>
              </a:rPr>
              <a:t>easily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rgbClr val="66FF33"/>
                </a:solidFill>
              </a:rPr>
              <a:t>Connectors</a:t>
            </a:r>
            <a:br>
              <a:rPr sz="4800" smtClean="0">
                <a:solidFill>
                  <a:srgbClr val="66FF33"/>
                </a:solidFill>
              </a:rPr>
            </a:br>
            <a:r>
              <a:rPr sz="4800" smtClean="0">
                <a:solidFill>
                  <a:srgbClr val="66FF33"/>
                </a:solidFill>
              </a:rPr>
              <a:t>Answer: 10</a:t>
            </a:r>
            <a:endParaRPr lang="en-US" sz="4800" dirty="0">
              <a:solidFill>
                <a:srgbClr val="66FF3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742950" lvl="0" indent="-742950">
              <a:buClr>
                <a:schemeClr val="tx1"/>
              </a:buClr>
              <a:buFont typeface="+mj-lt"/>
              <a:buAutoNum type="alphaLcParenR"/>
            </a:pPr>
            <a:r>
              <a:rPr lang="en-US" sz="4000" dirty="0" smtClean="0"/>
              <a:t>that</a:t>
            </a:r>
          </a:p>
          <a:p>
            <a:pPr marL="742950" lvl="0" indent="-742950">
              <a:buClr>
                <a:schemeClr val="tx1"/>
              </a:buClr>
              <a:buFont typeface="+mj-lt"/>
              <a:buAutoNum type="alphaLcParenR"/>
            </a:pPr>
            <a:r>
              <a:rPr lang="en-US" sz="4000" dirty="0" smtClean="0"/>
              <a:t>because</a:t>
            </a:r>
          </a:p>
          <a:p>
            <a:pPr marL="742950" lvl="0" indent="-742950">
              <a:buClr>
                <a:schemeClr val="tx1"/>
              </a:buClr>
              <a:buFont typeface="+mj-lt"/>
              <a:buAutoNum type="alphaLcParenR"/>
            </a:pPr>
            <a:r>
              <a:rPr lang="en-US" sz="4000" dirty="0" smtClean="0"/>
              <a:t>as</a:t>
            </a:r>
          </a:p>
          <a:p>
            <a:pPr marL="742950" lvl="0" indent="-742950">
              <a:buClr>
                <a:schemeClr val="tx1"/>
              </a:buClr>
              <a:buFont typeface="+mj-lt"/>
              <a:buAutoNum type="alphaLcParenR"/>
            </a:pPr>
            <a:r>
              <a:rPr lang="en-US" sz="4000" dirty="0" smtClean="0"/>
              <a:t>who</a:t>
            </a:r>
          </a:p>
          <a:p>
            <a:pPr marL="742950" lvl="0" indent="-742950">
              <a:buClr>
                <a:schemeClr val="tx1"/>
              </a:buClr>
              <a:buFont typeface="+mj-lt"/>
              <a:buAutoNum type="alphaLcParenR"/>
            </a:pPr>
            <a:r>
              <a:rPr lang="en-US" sz="4000" dirty="0" smtClean="0"/>
              <a:t>when</a:t>
            </a:r>
          </a:p>
          <a:p>
            <a:pPr marL="514350" lvl="0" indent="-514350">
              <a:buNone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742950" lvl="0" indent="-742950">
              <a:buNone/>
            </a:pPr>
            <a:r>
              <a:rPr lang="en-US" sz="4000" dirty="0" smtClean="0"/>
              <a:t>f) and</a:t>
            </a:r>
          </a:p>
          <a:p>
            <a:pPr marL="742950" lvl="0" indent="-742950">
              <a:buNone/>
            </a:pPr>
            <a:r>
              <a:rPr lang="en-US" sz="4000" dirty="0" smtClean="0"/>
              <a:t>g) which</a:t>
            </a:r>
          </a:p>
          <a:p>
            <a:pPr marL="742950" lvl="0" indent="-742950">
              <a:buNone/>
            </a:pPr>
            <a:r>
              <a:rPr lang="en-US" sz="4000" dirty="0" smtClean="0"/>
              <a:t>h) eventually / ultimately</a:t>
            </a:r>
          </a:p>
          <a:p>
            <a:pPr marL="742950" lvl="0" indent="-742950">
              <a:buNone/>
            </a:pPr>
            <a:r>
              <a:rPr lang="en-US" sz="4000" dirty="0" err="1" smtClean="0"/>
              <a:t>i</a:t>
            </a:r>
            <a:r>
              <a:rPr lang="en-US" sz="4000" dirty="0" smtClean="0"/>
              <a:t>) that/ which</a:t>
            </a:r>
          </a:p>
          <a:p>
            <a:pPr marL="742950" lvl="0" indent="-742950">
              <a:buNone/>
            </a:pPr>
            <a:r>
              <a:rPr lang="en-US" sz="4000" dirty="0" smtClean="0"/>
              <a:t>j) Unless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4800" smtClean="0">
                <a:solidFill>
                  <a:schemeClr val="tx2">
                    <a:lumMod val="10000"/>
                  </a:schemeClr>
                </a:solidFill>
              </a:rPr>
              <a:t>Synonyms/ Antonyms</a:t>
            </a:r>
            <a:br>
              <a:rPr sz="4800" smtClean="0">
                <a:solidFill>
                  <a:schemeClr val="tx2">
                    <a:lumMod val="10000"/>
                  </a:schemeClr>
                </a:solidFill>
              </a:rPr>
            </a:br>
            <a:r>
              <a:rPr sz="4800" smtClean="0">
                <a:solidFill>
                  <a:schemeClr val="tx2">
                    <a:lumMod val="10000"/>
                  </a:schemeClr>
                </a:solidFill>
              </a:rPr>
              <a:t>Answer: 11</a:t>
            </a:r>
            <a:endParaRPr lang="en-US" sz="4800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742950" lvl="0" indent="-742950">
              <a:buFont typeface="+mj-lt"/>
              <a:buAutoNum type="alphaLcParenR"/>
            </a:pPr>
            <a:r>
              <a:rPr lang="en-US" sz="3600" dirty="0" smtClean="0"/>
              <a:t>Weaker (a) = stronger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dirty="0" smtClean="0"/>
              <a:t>Discourage (s) = dishearten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dirty="0" smtClean="0"/>
              <a:t>Frustrating (a) = encouraging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dirty="0" smtClean="0"/>
              <a:t>Find (s) = get</a:t>
            </a:r>
          </a:p>
          <a:p>
            <a:pPr marL="742950" lvl="0" indent="-742950">
              <a:buFont typeface="+mj-lt"/>
              <a:buAutoNum type="alphaLcParenR"/>
            </a:pPr>
            <a:r>
              <a:rPr lang="en-US" sz="3600" dirty="0" smtClean="0"/>
              <a:t>Ability (s) = capability</a:t>
            </a:r>
          </a:p>
          <a:p>
            <a:pPr marL="514350" lvl="0" indent="-514350">
              <a:buFont typeface="+mj-lt"/>
              <a:buAutoNum type="alphaLcParenR"/>
            </a:pPr>
            <a:endParaRPr lang="en-US" sz="4000" dirty="0" smtClean="0"/>
          </a:p>
          <a:p>
            <a:pPr marL="514350" indent="-514350">
              <a:buFont typeface="+mj-lt"/>
              <a:buAutoNum type="alphaLcParenR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Dream (s) = aim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Best (a) = worst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Success (a) = failure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Achieve (s) = gain</a:t>
            </a:r>
          </a:p>
          <a:p>
            <a:pPr marL="742950" lvl="0" indent="-742950">
              <a:buFont typeface="+mj-lt"/>
              <a:buAutoNum type="alphaLcParenR" startAt="6"/>
            </a:pPr>
            <a:r>
              <a:rPr lang="en-US" sz="4000" dirty="0" smtClean="0"/>
              <a:t>Latent (a) = open</a:t>
            </a:r>
          </a:p>
          <a:p>
            <a:pPr marL="514350" indent="-514350">
              <a:buFont typeface="+mj-lt"/>
              <a:buAutoNum type="alphaLcParenR" startAt="6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572000"/>
          </a:xfrm>
        </p:spPr>
        <p:txBody>
          <a:bodyPr/>
          <a:lstStyle/>
          <a:p>
            <a:pPr>
              <a:buNone/>
            </a:pPr>
            <a:r>
              <a:rPr lang="en-US" sz="3600" dirty="0" smtClean="0"/>
              <a:t>Jerry: I can chop some wood </a:t>
            </a:r>
            <a:r>
              <a:rPr lang="en-US" sz="3600" u="sng" dirty="0" smtClean="0"/>
              <a:t>today.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Writer: </a:t>
            </a:r>
            <a:r>
              <a:rPr lang="en-US" sz="3600" u="sng" dirty="0" smtClean="0"/>
              <a:t>But, I</a:t>
            </a:r>
            <a:r>
              <a:rPr lang="en-US" sz="3600" dirty="0" smtClean="0"/>
              <a:t> have a boy coming from        the </a:t>
            </a:r>
            <a:r>
              <a:rPr lang="en-US" sz="3600" u="sng" dirty="0" smtClean="0"/>
              <a:t>orphanage.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Jerry: </a:t>
            </a:r>
            <a:r>
              <a:rPr lang="en-US" sz="3600" u="sng" dirty="0" smtClean="0"/>
              <a:t>I’m</a:t>
            </a:r>
            <a:r>
              <a:rPr lang="en-US" sz="3600" dirty="0" smtClean="0"/>
              <a:t> the boy</a:t>
            </a:r>
            <a:r>
              <a:rPr lang="en-US" sz="3600" u="sng" dirty="0" smtClean="0"/>
              <a:t>.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Writer: </a:t>
            </a:r>
            <a:r>
              <a:rPr lang="en-US" sz="3600" u="sng" dirty="0" smtClean="0"/>
              <a:t>You! But, you’re small.</a:t>
            </a:r>
            <a:endParaRPr lang="en-US" sz="3600" dirty="0" smtClean="0"/>
          </a:p>
          <a:p>
            <a:pPr>
              <a:buNone/>
            </a:pPr>
            <a:r>
              <a:rPr lang="en-US" sz="3600" dirty="0" smtClean="0"/>
              <a:t>Jerry: Size </a:t>
            </a:r>
            <a:r>
              <a:rPr lang="en-US" sz="3600" u="sng" dirty="0" smtClean="0"/>
              <a:t>doesn’t </a:t>
            </a:r>
            <a:r>
              <a:rPr lang="en-US" sz="3600" dirty="0" smtClean="0"/>
              <a:t>matter chopping </a:t>
            </a:r>
            <a:r>
              <a:rPr lang="en-US" sz="3600" u="sng" dirty="0" smtClean="0"/>
              <a:t>wood.</a:t>
            </a:r>
            <a:endParaRPr lang="en-US" sz="36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b="1" smtClean="0">
                <a:solidFill>
                  <a:schemeClr val="tx2">
                    <a:lumMod val="75000"/>
                  </a:schemeClr>
                </a:solidFill>
              </a:rPr>
              <a:t>Punctuation</a:t>
            </a:r>
            <a:br>
              <a:rPr b="1" smtClean="0">
                <a:solidFill>
                  <a:schemeClr val="tx2">
                    <a:lumMod val="75000"/>
                  </a:schemeClr>
                </a:solidFill>
              </a:rPr>
            </a:br>
            <a:r>
              <a:rPr b="1" smtClean="0">
                <a:solidFill>
                  <a:schemeClr val="tx2">
                    <a:lumMod val="75000"/>
                  </a:schemeClr>
                </a:solidFill>
              </a:rPr>
              <a:t>Answer: 12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1752600"/>
            <a:ext cx="7315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smtClean="0">
                <a:solidFill>
                  <a:srgbClr val="FF0000"/>
                </a:solidFill>
                <a:latin typeface="Bauhaus 93" pitchFamily="82" charset="0"/>
              </a:rPr>
              <a:t>Thank you</a:t>
            </a:r>
          </a:p>
          <a:p>
            <a:pPr algn="ctr"/>
            <a:endParaRPr lang="en-US" sz="3600" dirty="0" smtClean="0">
              <a:solidFill>
                <a:srgbClr val="FF0000"/>
              </a:solidFill>
              <a:latin typeface="Bauhaus 93" pitchFamily="82" charset="0"/>
            </a:endParaRPr>
          </a:p>
          <a:p>
            <a:pPr algn="ctr"/>
            <a:r>
              <a:rPr lang="en-US" sz="8800" dirty="0" smtClean="0">
                <a:solidFill>
                  <a:schemeClr val="tx2">
                    <a:lumMod val="75000"/>
                  </a:schemeClr>
                </a:solidFill>
                <a:latin typeface="Bauhaus 93" pitchFamily="82" charset="0"/>
              </a:rPr>
              <a:t>Good bye.</a:t>
            </a:r>
            <a:endParaRPr lang="en-US" sz="8800" dirty="0">
              <a:solidFill>
                <a:schemeClr val="tx2">
                  <a:lumMod val="75000"/>
                </a:schemeClr>
              </a:solidFill>
              <a:latin typeface="Bauhaus 93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9855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414</TotalTime>
  <Words>452</Words>
  <Application>Microsoft Office PowerPoint</Application>
  <PresentationFormat>On-screen Show (4:3)</PresentationFormat>
  <Paragraphs>118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Paper</vt:lpstr>
      <vt:lpstr>Welcome </vt:lpstr>
      <vt:lpstr>    Special Class  English Second Paper Model answers of grammatical  items</vt:lpstr>
      <vt:lpstr>Articles Answer to the Question No: 1</vt:lpstr>
      <vt:lpstr>Preposition Answer: 2</vt:lpstr>
      <vt:lpstr>Special use of words / phrases Answer: 3</vt:lpstr>
      <vt:lpstr>Completing Sentences Answer: 4</vt:lpstr>
      <vt:lpstr>Special use of words / phrases Answer: 5</vt:lpstr>
      <vt:lpstr>Transformation of Sentences Answer: 6</vt:lpstr>
      <vt:lpstr>Narration Answer: 7</vt:lpstr>
      <vt:lpstr>Pronoun Reference Answer: 8</vt:lpstr>
      <vt:lpstr>Modifiers Answer: 9</vt:lpstr>
      <vt:lpstr>Connectors Answer: 10</vt:lpstr>
      <vt:lpstr>Synonyms/ Antonyms Answer: 11</vt:lpstr>
      <vt:lpstr>Punctuation Answer: 12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My.PC</cp:lastModifiedBy>
  <cp:revision>151</cp:revision>
  <dcterms:created xsi:type="dcterms:W3CDTF">2017-04-24T16:00:08Z</dcterms:created>
  <dcterms:modified xsi:type="dcterms:W3CDTF">2019-10-22T18:33:52Z</dcterms:modified>
</cp:coreProperties>
</file>