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media/image21.jpg" ContentType="image/png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5" r:id="rId2"/>
    <p:sldId id="256" r:id="rId3"/>
    <p:sldId id="277" r:id="rId4"/>
    <p:sldId id="264" r:id="rId5"/>
    <p:sldId id="263" r:id="rId6"/>
    <p:sldId id="262" r:id="rId7"/>
    <p:sldId id="273" r:id="rId8"/>
    <p:sldId id="267" r:id="rId9"/>
    <p:sldId id="266" r:id="rId10"/>
    <p:sldId id="265" r:id="rId11"/>
    <p:sldId id="258" r:id="rId12"/>
    <p:sldId id="261" r:id="rId13"/>
    <p:sldId id="260" r:id="rId14"/>
    <p:sldId id="259" r:id="rId15"/>
    <p:sldId id="268" r:id="rId16"/>
    <p:sldId id="270" r:id="rId17"/>
    <p:sldId id="269" r:id="rId18"/>
    <p:sldId id="274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9900"/>
    <a:srgbClr val="666699"/>
    <a:srgbClr val="008080"/>
    <a:srgbClr val="CC00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01B13E-BAD4-42E2-9714-18D183CDF2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C0C464-43D0-48F9-80F2-C00BA14E8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D239B-11F8-406E-B7D2-A006C14ECCE9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C0EF57-DB52-4B3F-87EA-3945526A75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bn-BD"/>
              <a:t>শাহরিণা বিণ সুইটি, সহকারী শিক্ষক, চরমোনাই মাদ্রাসা সরকারি প্রাথমিক বিদ্যালয়, বরিশাল সদর, বরিশাল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5CCE3-FB5C-408C-805F-E4BF8D3F3B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E36A0-3772-40BD-9B2B-B61408781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4135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74CBA-DEA3-4148-9035-4D1A011ECC05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bn-BD"/>
              <a:t>শাহরিণা বিণ সুইটি, সহকারী শিক্ষক, চরমোনাই মাদ্রাসা সরকারি প্রাথমিক বিদ্যালয়, বরিশাল সদর, বরিশাল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31BCD-823F-4798-BB70-AEB8562FD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3654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46E90-B705-4488-8A34-1F5C5E239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86C51-C970-4D46-AC38-2545404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E6972-A1CE-4EE4-A5B0-313FA3613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249F-48AF-4E10-891F-DCE50688324E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4018D-6148-4F82-99EF-473927FCF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767EF-00FA-40DD-BD8A-40874B33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7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52E92-7E1C-48C7-B1A8-6BAFA63B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F3510-C452-4582-B8F6-61395B181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30F1-82D1-4174-87CD-3A4104CA3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3842-5352-473D-A871-37F844855639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4DD21-E0D2-486E-9598-497D64BA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70B3D-5557-4945-A1C9-5C0B9E93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5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9DB98-BD13-4CDE-AC99-EE096FC6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FC0A3-0AC4-4C07-A5D2-6282A329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6E5C7-6765-478B-957A-04ADB45D7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80643-9899-4434-8C53-842B70A3A406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1B815-6F27-472E-90E3-351BFBD6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7968E-C111-4CD1-AF94-FD2EF8A2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6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6614-5A14-4733-841F-D237C80F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75738-C20A-49CE-A94E-42CB7BE6F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282A6-08CD-4C80-8666-0FB093199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FA907-1DA5-4443-925B-69CC2DEEE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C87B-93D8-480A-9FDD-6C6E0BBFA463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A49C0-A955-4D08-8CDE-A7A09F04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F547C-63CA-488A-9AB0-8ED7B103D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4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730FB-0705-494D-9703-94FE39B3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5B87A-722F-421F-BAF2-DF9029676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16496-8A8B-45C8-927E-C78983108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11134-3A8B-4264-8FCD-13175FAE2B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2EEC13-2B03-4356-9897-E0BA7AA68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E2E86-4D03-443D-AC75-E7D1CF764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9CE4-7B4E-44D5-8D2E-1F359C835FDF}" type="datetime1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DBF85-4CA7-4A5A-9DA6-B78FAB558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C9B031-1383-4C71-A031-349B1E641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1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3715-2307-4097-8FD8-B943A1D9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15931D-F89E-437B-82D2-A1CE6CA8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C238E-13C8-43E5-BBD4-2F525A54F69D}" type="datetime1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0F04E5-DCDF-47F0-B26A-ADAD7EB97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97BB0-E6AF-4DC1-A0D2-A41A2B05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9A9B07-2FF2-47E8-85EF-79314263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1889C-7F68-41B9-9248-25BE540A23B8}" type="datetime1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0C951B-0327-400C-A5C4-13612C7B2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A9F64-2518-4BE5-A0EF-0709B231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6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5805C-70AF-4426-AE5B-35E32519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DAD96-4C77-44C9-82E2-48F1A9BA9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58D3F-01E7-487D-891D-6CF0BD8B1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71F20-5A7D-4B6E-80B7-9A6CD512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6597-819E-4503-BC1B-158388521DB2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91DF3-0E6E-417A-A578-8190DC87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62A30-6005-4B83-BA3C-8C031742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7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8B1A-839C-440F-80CA-330EAD59A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30E613-9BAE-485A-ADA1-9457E366B4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6704C-54B3-4FC1-A573-B56A33BA7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70000-7726-4F0C-8323-85A334F7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64F87-C385-429C-AB37-B5B398C98CA0}" type="datetime1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DDBA7-0C6A-4B88-9FB9-977C41DB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65C77-6DF3-4DA9-8E96-582A4412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8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59FA-E32B-49A9-BFA5-6E49F91B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13AD7-E922-4A87-84A7-3341B2126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BA6F0-32AD-46A8-807F-827A47B2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CA16B-0A84-4025-A3DC-C905DD71E953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17B86-04C9-4876-A8E5-E75CDB5E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B8D07-CC11-4E7F-AF96-C4A1D88D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8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F1357A-DDE3-4527-AEF4-ED0BFF279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8444C-0CDA-48CB-921D-034573F54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BA251-13D5-420A-A031-5FC24408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307E0-5FE1-477F-9DAB-3C95787E809E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4AC29-68BC-4404-927E-8F4C8B19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0B6A2-2066-406D-A07A-4575D5C9A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5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0BB0E-7926-471E-B7FC-585A0633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5897D-7B9B-435D-B1A0-22AEF0D04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B2523-5147-4848-A96E-8FA4A1D1C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C200F-BB14-4CAF-AC5D-F04BF5F8A9A7}" type="datetime1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44C58-3109-4DEB-A224-3B0886FC8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EE60A-96B3-4F6D-8C40-0A0ECE72F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FC7FA-AE64-4ACD-A6B8-BE426D41B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1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4.jfif"/><Relationship Id="rId5" Type="http://schemas.openxmlformats.org/officeDocument/2006/relationships/image" Target="../media/image13.jfif"/><Relationship Id="rId4" Type="http://schemas.openxmlformats.org/officeDocument/2006/relationships/image" Target="../media/image1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17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7" Type="http://schemas.openxmlformats.org/officeDocument/2006/relationships/image" Target="../media/image33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32.jfif"/><Relationship Id="rId5" Type="http://schemas.openxmlformats.org/officeDocument/2006/relationships/image" Target="../media/image31.jfif"/><Relationship Id="rId4" Type="http://schemas.openxmlformats.org/officeDocument/2006/relationships/image" Target="../media/image30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42.jfif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5" y="418011"/>
            <a:ext cx="5496334" cy="5812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229" y="418011"/>
            <a:ext cx="5508171" cy="581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09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52000">
              <a:schemeClr val="accent1">
                <a:lumMod val="45000"/>
                <a:lumOff val="5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29AF9E-E3D9-4B2D-957D-A0C2E8642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173" y="699172"/>
            <a:ext cx="5168347" cy="5522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5CA6B1-F077-41AB-9E44-9797DC1FFDD8}"/>
              </a:ext>
            </a:extLst>
          </p:cNvPr>
          <p:cNvSpPr txBox="1"/>
          <p:nvPr/>
        </p:nvSpPr>
        <p:spPr>
          <a:xfrm>
            <a:off x="705625" y="1880067"/>
            <a:ext cx="4164853" cy="3416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BD1B-F65C-4054-917F-DC71EE1BD1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r="3974" b="8318"/>
          <a:stretch/>
        </p:blipFill>
        <p:spPr>
          <a:xfrm>
            <a:off x="271974" y="466289"/>
            <a:ext cx="1689348" cy="1213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810D86-FA0C-4670-A022-21D231E4FD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r="3974" b="8318"/>
          <a:stretch/>
        </p:blipFill>
        <p:spPr>
          <a:xfrm>
            <a:off x="271974" y="5340348"/>
            <a:ext cx="1689348" cy="1213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DCED7A-5BCA-4D7B-816F-5DDBABB0CF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r="3974" b="8318"/>
          <a:stretch/>
        </p:blipFill>
        <p:spPr>
          <a:xfrm>
            <a:off x="10230676" y="348174"/>
            <a:ext cx="1689348" cy="1213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C949D1-5172-4422-B0FF-AB8531EF66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r="3974" b="8318"/>
          <a:stretch/>
        </p:blipFill>
        <p:spPr>
          <a:xfrm>
            <a:off x="10194385" y="5327829"/>
            <a:ext cx="1689348" cy="1213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6274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517609-5749-41BB-A112-8142A44E6CFD}"/>
              </a:ext>
            </a:extLst>
          </p:cNvPr>
          <p:cNvSpPr txBox="1"/>
          <p:nvPr/>
        </p:nvSpPr>
        <p:spPr>
          <a:xfrm>
            <a:off x="4013571" y="892193"/>
            <a:ext cx="4164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48FC9-A4E7-4F10-BCDD-61ACD5C78F08}"/>
              </a:ext>
            </a:extLst>
          </p:cNvPr>
          <p:cNvSpPr txBox="1"/>
          <p:nvPr/>
        </p:nvSpPr>
        <p:spPr>
          <a:xfrm>
            <a:off x="2058574" y="1907856"/>
            <a:ext cx="807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শাহরিণা বিণ সুইটি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চরমোনাই মাদ্রাসা সরকারি প্রাথমিক বিদ্যালয়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বরিশাল সদর,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বরিশাল।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35AD1E-E55F-4876-AF60-47A425F22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843" y="3107617"/>
            <a:ext cx="1240860" cy="3255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C9193-0BB0-4DE4-A911-0D219C97E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6297" y="3107617"/>
            <a:ext cx="1240860" cy="3255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7EFDDB-4190-47E9-B1B3-59455BDE3C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76" y="3763617"/>
            <a:ext cx="11495954" cy="26728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5082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2B7D0-F859-4318-854F-EFCBA2468152}"/>
              </a:ext>
            </a:extLst>
          </p:cNvPr>
          <p:cNvSpPr txBox="1"/>
          <p:nvPr/>
        </p:nvSpPr>
        <p:spPr>
          <a:xfrm>
            <a:off x="3654541" y="640147"/>
            <a:ext cx="5134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576BA-2FA3-4C30-906B-576CE834352A}"/>
              </a:ext>
            </a:extLst>
          </p:cNvPr>
          <p:cNvSpPr txBox="1"/>
          <p:nvPr/>
        </p:nvSpPr>
        <p:spPr>
          <a:xfrm>
            <a:off x="1424067" y="1855989"/>
            <a:ext cx="983046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 : প্রথম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বিষয় : বাংলা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 : ৫৫ মুক্তিযোদ্ধাদের কথা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 : পাকিস্তানি সেনারা ছিল দানবের মতো......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: ৭১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: 1৫.০৯.২০১৯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2C51A7-179C-4C6A-B984-06B005200C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588" y="4908667"/>
            <a:ext cx="1524000" cy="152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66D4E5-5D3C-4863-B869-382F4CE4E9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65" y="5487043"/>
            <a:ext cx="844445" cy="8400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496D3D-FE63-4DDD-877E-19D5F9DE91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61" y="4843231"/>
            <a:ext cx="1524000" cy="152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45504F-576E-4260-8925-F9C2FDA161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0" y="5447972"/>
            <a:ext cx="785642" cy="77586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ECE8742-1C9F-439F-BE68-9D21F7FC6072}"/>
              </a:ext>
            </a:extLst>
          </p:cNvPr>
          <p:cNvGrpSpPr/>
          <p:nvPr/>
        </p:nvGrpSpPr>
        <p:grpSpPr>
          <a:xfrm>
            <a:off x="650089" y="607571"/>
            <a:ext cx="2428406" cy="2588674"/>
            <a:chOff x="1424067" y="840326"/>
            <a:chExt cx="2428406" cy="25886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07368B-0B89-4628-98F0-B8C40370636E}"/>
                </a:ext>
              </a:extLst>
            </p:cNvPr>
            <p:cNvSpPr/>
            <p:nvPr/>
          </p:nvSpPr>
          <p:spPr>
            <a:xfrm>
              <a:off x="1424067" y="840326"/>
              <a:ext cx="2428406" cy="2588674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3596321-C0EC-4995-8E76-19F1EC186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4567" y="1042785"/>
              <a:ext cx="1993692" cy="2197996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87673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702431-A693-4DEB-B26D-4E0542BED819}"/>
              </a:ext>
            </a:extLst>
          </p:cNvPr>
          <p:cNvSpPr txBox="1"/>
          <p:nvPr/>
        </p:nvSpPr>
        <p:spPr>
          <a:xfrm>
            <a:off x="4603209" y="409314"/>
            <a:ext cx="2475913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E6CC1A-508A-4826-BB53-85B186ED36CF}"/>
              </a:ext>
            </a:extLst>
          </p:cNvPr>
          <p:cNvSpPr txBox="1"/>
          <p:nvPr/>
        </p:nvSpPr>
        <p:spPr>
          <a:xfrm>
            <a:off x="792478" y="1239894"/>
            <a:ext cx="10607040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শোনা :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১.১.২ ব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াক্য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্ণের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রাখবে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২.২.১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৩.১.২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বলা :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১.১.২ ব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াক্য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্ণের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স্পষ্ট ও শুদ্ধভাবে বলতে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২.৪.১ গল্পকথা বলতে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৪.১.১ সহজ বিষয়ে অনুভূতি ব্যক্ত করতে পারবে।</a:t>
            </a:r>
          </a:p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পড়া :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১.৩.১ যুক্তব্যঞ্জনের সঙ্গে ব্যঞ্জনবর্ণ যুক্ত করে পড়তে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১.৫.১ দাঁড়ি বিরামচিহ্নটি চিনে বাক্য পড়তে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২.৪.১ গল্পকথা পড়তে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২.৫.২ বর্ণনা পড়তে পারবে।</a:t>
            </a:r>
          </a:p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লেখা :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১.৪.১ নির্বাচিত যুক্তব্যঞ্জন ভেঙে লিখতে পারবে।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১.৬.১ বিরাম চিহ্ন দাঁড়ি ব্যবহার করে বাক্য লিখতে পারবে।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E4C3C2-0820-4AE6-AAEF-74C3855F76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t="2740" r="3219" b="5112"/>
          <a:stretch/>
        </p:blipFill>
        <p:spPr>
          <a:xfrm>
            <a:off x="9123590" y="3675731"/>
            <a:ext cx="2275928" cy="270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0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A53F6-4D01-49C6-94A4-77C425867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0" t="2242" r="24909" b="2691"/>
          <a:stretch/>
        </p:blipFill>
        <p:spPr>
          <a:xfrm>
            <a:off x="3263705" y="520505"/>
            <a:ext cx="4375051" cy="4178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A4F80-B286-4DA5-9057-DE2BFE3A3BBA}"/>
              </a:ext>
            </a:extLst>
          </p:cNvPr>
          <p:cNvSpPr txBox="1"/>
          <p:nvPr/>
        </p:nvSpPr>
        <p:spPr>
          <a:xfrm>
            <a:off x="412652" y="5249395"/>
            <a:ext cx="11268221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গতকাল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পড়েছি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5F8AB8-08D8-4AE0-92B1-E018A9152C3E}"/>
              </a:ext>
            </a:extLst>
          </p:cNvPr>
          <p:cNvSpPr txBox="1"/>
          <p:nvPr/>
        </p:nvSpPr>
        <p:spPr>
          <a:xfrm>
            <a:off x="2845190" y="5172410"/>
            <a:ext cx="5212080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 রহমান।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0C8F4-66EB-4127-8E14-F9A56A7B0AFF}"/>
              </a:ext>
            </a:extLst>
          </p:cNvPr>
          <p:cNvSpPr txBox="1"/>
          <p:nvPr/>
        </p:nvSpPr>
        <p:spPr>
          <a:xfrm>
            <a:off x="3064353" y="5120772"/>
            <a:ext cx="5355217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তাঁকে বঙ্গবন্ধু বলা হয় কেন ?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0B8D6F-1CD6-49D6-B528-7F477B272A6E}"/>
              </a:ext>
            </a:extLst>
          </p:cNvPr>
          <p:cNvSpPr txBox="1"/>
          <p:nvPr/>
        </p:nvSpPr>
        <p:spPr>
          <a:xfrm>
            <a:off x="412653" y="4833855"/>
            <a:ext cx="11268220" cy="14465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তিনি এ দেশের মানুষের জন্য কাজ করেছেন, দেশের জন্য সংগ্রাম করেছেন। তাই দেশের মানুষ ভালোব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সে তাঁকে বঙ্গবন্ধু বলে।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5033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8DC201-07C6-4412-AD35-B1DAED551111}"/>
              </a:ext>
            </a:extLst>
          </p:cNvPr>
          <p:cNvSpPr txBox="1"/>
          <p:nvPr/>
        </p:nvSpPr>
        <p:spPr>
          <a:xfrm>
            <a:off x="450574" y="581306"/>
            <a:ext cx="238539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79AA79-3366-47D4-B810-27ACC79C16D3}"/>
              </a:ext>
            </a:extLst>
          </p:cNvPr>
          <p:cNvGrpSpPr/>
          <p:nvPr/>
        </p:nvGrpSpPr>
        <p:grpSpPr>
          <a:xfrm>
            <a:off x="4107976" y="788487"/>
            <a:ext cx="5236183" cy="5182698"/>
            <a:chOff x="4107976" y="788487"/>
            <a:chExt cx="5236183" cy="518269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BB829D-BFD1-4BB9-B30D-9450D0EC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444" y="788487"/>
              <a:ext cx="5022573" cy="434010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4E596A-3229-45A8-BAE1-8E2D19F16E14}"/>
                </a:ext>
              </a:extLst>
            </p:cNvPr>
            <p:cNvSpPr txBox="1"/>
            <p:nvPr/>
          </p:nvSpPr>
          <p:spPr>
            <a:xfrm>
              <a:off x="4107976" y="5263299"/>
              <a:ext cx="5236183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ং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r>
                <a:rPr lang="bn-BD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শ।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C50A84-DE08-44CB-85AB-38288332AC8E}"/>
              </a:ext>
            </a:extLst>
          </p:cNvPr>
          <p:cNvGrpSpPr/>
          <p:nvPr/>
        </p:nvGrpSpPr>
        <p:grpSpPr>
          <a:xfrm>
            <a:off x="2468071" y="795802"/>
            <a:ext cx="7885044" cy="5179599"/>
            <a:chOff x="2468071" y="795802"/>
            <a:chExt cx="7885044" cy="51795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EF61-F0A3-4801-B982-2EF1CE661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780" y="795802"/>
              <a:ext cx="5022573" cy="434010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CDBA73-D4D7-45F1-AFEE-52AADA226A02}"/>
                </a:ext>
              </a:extLst>
            </p:cNvPr>
            <p:cNvSpPr txBox="1"/>
            <p:nvPr/>
          </p:nvSpPr>
          <p:spPr>
            <a:xfrm>
              <a:off x="2468071" y="5267515"/>
              <a:ext cx="7885044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পাকিস্তানি সেনারা আমাদের ওপর হামলা করল।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5202F0-5109-4D26-B2B9-9B14C4034D99}"/>
              </a:ext>
            </a:extLst>
          </p:cNvPr>
          <p:cNvGrpSpPr/>
          <p:nvPr/>
        </p:nvGrpSpPr>
        <p:grpSpPr>
          <a:xfrm>
            <a:off x="3706446" y="826873"/>
            <a:ext cx="5797826" cy="5235325"/>
            <a:chOff x="3706446" y="826873"/>
            <a:chExt cx="5797826" cy="523532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F96C85-6D76-42D1-9DCA-29848F1C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7708" y="826873"/>
              <a:ext cx="5116716" cy="4443741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8841B-676F-4396-9D90-2C89F07FEE29}"/>
                </a:ext>
              </a:extLst>
            </p:cNvPr>
            <p:cNvSpPr txBox="1"/>
            <p:nvPr/>
          </p:nvSpPr>
          <p:spPr>
            <a:xfrm>
              <a:off x="3706446" y="5354312"/>
              <a:ext cx="5797826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বঙ্গবন্ধু মুক্তিযুদ্ধের ডাক দিলেন।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408576E-E91C-4863-834C-85600E83D5EA}"/>
              </a:ext>
            </a:extLst>
          </p:cNvPr>
          <p:cNvGrpSpPr/>
          <p:nvPr/>
        </p:nvGrpSpPr>
        <p:grpSpPr>
          <a:xfrm>
            <a:off x="4107976" y="822657"/>
            <a:ext cx="5236183" cy="5232226"/>
            <a:chOff x="4107976" y="822657"/>
            <a:chExt cx="5236183" cy="523222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AC98525-2FD3-4A96-BC24-22F88EAC9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116" y="822657"/>
              <a:ext cx="5022573" cy="434010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6CA377-D6A8-40EC-874E-B51B6F493E5C}"/>
                </a:ext>
              </a:extLst>
            </p:cNvPr>
            <p:cNvSpPr txBox="1"/>
            <p:nvPr/>
          </p:nvSpPr>
          <p:spPr>
            <a:xfrm>
              <a:off x="4107976" y="5346997"/>
              <a:ext cx="5236183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মুক্তিযুদ্ধ শুরু হলো।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425B0E0-6192-4EE4-BEED-916985B24C13}"/>
              </a:ext>
            </a:extLst>
          </p:cNvPr>
          <p:cNvGrpSpPr/>
          <p:nvPr/>
        </p:nvGrpSpPr>
        <p:grpSpPr>
          <a:xfrm>
            <a:off x="3402648" y="788487"/>
            <a:ext cx="6405421" cy="5138574"/>
            <a:chOff x="6239930" y="620150"/>
            <a:chExt cx="6405421" cy="513857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F33D96C-5189-4D59-BB86-3C57CC065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4533" y="620150"/>
              <a:ext cx="5104051" cy="436695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BFC59D-932B-4EC0-A11F-3B69281F3959}"/>
                </a:ext>
              </a:extLst>
            </p:cNvPr>
            <p:cNvSpPr txBox="1"/>
            <p:nvPr/>
          </p:nvSpPr>
          <p:spPr>
            <a:xfrm>
              <a:off x="6239930" y="5050838"/>
              <a:ext cx="6405421" cy="70788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পাকিস্তানি সেনারা ছিল দানবের মতো।</a:t>
              </a: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71979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A0523-5FEC-4745-AA82-308ECEE54846}"/>
              </a:ext>
            </a:extLst>
          </p:cNvPr>
          <p:cNvSpPr txBox="1"/>
          <p:nvPr/>
        </p:nvSpPr>
        <p:spPr>
          <a:xfrm>
            <a:off x="2827606" y="2017655"/>
            <a:ext cx="6246056" cy="2862322"/>
          </a:xfrm>
          <a:prstGeom prst="rect">
            <a:avLst/>
          </a:prstGeom>
          <a:solidFill>
            <a:schemeClr val="bg2">
              <a:lumMod val="90000"/>
            </a:schemeClr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bn-IN" sz="6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  <a:p>
            <a:pPr algn="ctr"/>
            <a:endParaRPr lang="bn-IN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মুক্তিযোদ্ধাদের কথা</a:t>
            </a:r>
            <a:endParaRPr lang="en-US" sz="60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BD14A1-DF0B-418B-B3AA-90AF271C13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0" y="715618"/>
            <a:ext cx="1043608" cy="1043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8A9594-810C-423E-A4C9-469D736D0D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0" y="5098775"/>
            <a:ext cx="1043608" cy="1043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4D3B09-3F53-4625-BC69-71F3F0A037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682" y="636106"/>
            <a:ext cx="1043608" cy="1043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14DDBD-AB3D-4974-8C85-F64E7D0B23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682" y="5178286"/>
            <a:ext cx="1043608" cy="1043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5975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B2E53B-CFC9-4FCC-B4D1-C79A93320A69}"/>
              </a:ext>
            </a:extLst>
          </p:cNvPr>
          <p:cNvSpPr txBox="1"/>
          <p:nvPr/>
        </p:nvSpPr>
        <p:spPr>
          <a:xfrm>
            <a:off x="2424840" y="681681"/>
            <a:ext cx="6877878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৭১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খোলো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9CAFC187-382F-4007-B078-5AF9BBCA23C3}"/>
              </a:ext>
            </a:extLst>
          </p:cNvPr>
          <p:cNvSpPr/>
          <p:nvPr/>
        </p:nvSpPr>
        <p:spPr>
          <a:xfrm>
            <a:off x="490330" y="1722783"/>
            <a:ext cx="4214192" cy="4572000"/>
          </a:xfrm>
          <a:prstGeom prst="bevel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56F69C-D43C-4B9F-B878-B40A79778A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65" y="2252870"/>
            <a:ext cx="3167270" cy="35118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B4D655-4590-4CC1-AB1C-A11C5ECE0902}"/>
              </a:ext>
            </a:extLst>
          </p:cNvPr>
          <p:cNvSpPr txBox="1"/>
          <p:nvPr/>
        </p:nvSpPr>
        <p:spPr>
          <a:xfrm>
            <a:off x="5678249" y="3586917"/>
            <a:ext cx="4923491" cy="76944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 পড়ি, তোমরা শোন ।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5EB8EF-C0CC-43FD-AB8D-D9306E7C23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257"/>
          <a:stretch/>
        </p:blipFill>
        <p:spPr>
          <a:xfrm rot="16200000">
            <a:off x="10120449" y="4647300"/>
            <a:ext cx="1673623" cy="16213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11C8B0-5BA3-4E31-A647-11E8E0F2FF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8" r="10412"/>
          <a:stretch/>
        </p:blipFill>
        <p:spPr>
          <a:xfrm>
            <a:off x="10146589" y="4744277"/>
            <a:ext cx="1038246" cy="861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717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99684" y="237339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7F7FA1-6349-4DA5-B4E2-AF87211CE7AC}"/>
              </a:ext>
            </a:extLst>
          </p:cNvPr>
          <p:cNvSpPr txBox="1"/>
          <p:nvPr/>
        </p:nvSpPr>
        <p:spPr>
          <a:xfrm>
            <a:off x="3601280" y="531892"/>
            <a:ext cx="38431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বুঝে নেই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CA52B-2462-492C-A253-E988257686C8}"/>
              </a:ext>
            </a:extLst>
          </p:cNvPr>
          <p:cNvSpPr txBox="1"/>
          <p:nvPr/>
        </p:nvSpPr>
        <p:spPr>
          <a:xfrm>
            <a:off x="2252872" y="2118367"/>
            <a:ext cx="120594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সেনা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76EEF2-8F38-409C-9DB3-1526DA21EA1A}"/>
              </a:ext>
            </a:extLst>
          </p:cNvPr>
          <p:cNvSpPr txBox="1"/>
          <p:nvPr/>
        </p:nvSpPr>
        <p:spPr>
          <a:xfrm>
            <a:off x="8302489" y="2096982"/>
            <a:ext cx="120594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সৈন্য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0D4410-D755-404E-A254-980B3DF788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255" y="1471770"/>
            <a:ext cx="3127513" cy="20010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D29A71-37C3-4F7E-8B1C-FD3AA3EDAA70}"/>
              </a:ext>
            </a:extLst>
          </p:cNvPr>
          <p:cNvSpPr txBox="1"/>
          <p:nvPr/>
        </p:nvSpPr>
        <p:spPr>
          <a:xfrm>
            <a:off x="2252872" y="4707281"/>
            <a:ext cx="120594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দানব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594C27-4796-406D-A0CE-CFDB0CE56F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9"/>
          <a:stretch/>
        </p:blipFill>
        <p:spPr>
          <a:xfrm>
            <a:off x="4204255" y="4035007"/>
            <a:ext cx="3240156" cy="20010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7D443E-0E5A-4B3B-B790-CACE17EAC241}"/>
              </a:ext>
            </a:extLst>
          </p:cNvPr>
          <p:cNvSpPr txBox="1"/>
          <p:nvPr/>
        </p:nvSpPr>
        <p:spPr>
          <a:xfrm>
            <a:off x="7947839" y="4664511"/>
            <a:ext cx="2517913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হিংস্র পশু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89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61459-7BCB-4876-8F8B-1BA627A4A1E3}"/>
              </a:ext>
            </a:extLst>
          </p:cNvPr>
          <p:cNvSpPr txBox="1"/>
          <p:nvPr/>
        </p:nvSpPr>
        <p:spPr>
          <a:xfrm>
            <a:off x="1709530" y="2332382"/>
            <a:ext cx="120594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সাহস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6C6601-ED2F-48EC-AC34-AC680919435E}"/>
              </a:ext>
            </a:extLst>
          </p:cNvPr>
          <p:cNvSpPr txBox="1"/>
          <p:nvPr/>
        </p:nvSpPr>
        <p:spPr>
          <a:xfrm>
            <a:off x="7209182" y="2221948"/>
            <a:ext cx="327328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ভয় নেই এমন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78DB79-7526-4FE2-941C-737B955BD87E}"/>
              </a:ext>
            </a:extLst>
          </p:cNvPr>
          <p:cNvSpPr txBox="1"/>
          <p:nvPr/>
        </p:nvSpPr>
        <p:spPr>
          <a:xfrm>
            <a:off x="1298714" y="4635129"/>
            <a:ext cx="2027581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071DBF-7130-4D32-BD65-CD542B5F6B6F}"/>
              </a:ext>
            </a:extLst>
          </p:cNvPr>
          <p:cNvSpPr txBox="1"/>
          <p:nvPr/>
        </p:nvSpPr>
        <p:spPr>
          <a:xfrm>
            <a:off x="7194494" y="4417947"/>
            <a:ext cx="3952328" cy="1323439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দেশকে মুক্ত করার জন্য যাঁরা যুদ্ধ করেছেন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0B4FAA-1F24-43F2-AFBA-207A11DD76F4}"/>
              </a:ext>
            </a:extLst>
          </p:cNvPr>
          <p:cNvSpPr txBox="1"/>
          <p:nvPr/>
        </p:nvSpPr>
        <p:spPr>
          <a:xfrm>
            <a:off x="3703982" y="522522"/>
            <a:ext cx="384313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বুঝে নেই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9B6057-8F20-434D-9C45-28BBA4B3B5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8" r="7213"/>
          <a:stretch/>
        </p:blipFill>
        <p:spPr>
          <a:xfrm>
            <a:off x="3652088" y="3944971"/>
            <a:ext cx="3162300" cy="20882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D3CA5C-6ACE-4527-A1F2-9A057EA82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087" y="1590261"/>
            <a:ext cx="3162300" cy="19878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5267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4D2A78-AE4C-4A14-8C51-53CD851FA986}"/>
              </a:ext>
            </a:extLst>
          </p:cNvPr>
          <p:cNvGrpSpPr/>
          <p:nvPr/>
        </p:nvGrpSpPr>
        <p:grpSpPr>
          <a:xfrm>
            <a:off x="461270" y="454194"/>
            <a:ext cx="3390708" cy="1719163"/>
            <a:chOff x="558440" y="702365"/>
            <a:chExt cx="3682256" cy="1550505"/>
          </a:xfrm>
        </p:grpSpPr>
        <p:sp>
          <p:nvSpPr>
            <p:cNvPr id="2" name="Arrow: Notched Right 1">
              <a:extLst>
                <a:ext uri="{FF2B5EF4-FFF2-40B4-BE49-F238E27FC236}">
                  <a16:creationId xmlns:a16="http://schemas.microsoft.com/office/drawing/2014/main" id="{6BBBDF52-600C-412D-971D-FA1A638C80CB}"/>
                </a:ext>
              </a:extLst>
            </p:cNvPr>
            <p:cNvSpPr/>
            <p:nvPr/>
          </p:nvSpPr>
          <p:spPr>
            <a:xfrm>
              <a:off x="967409" y="702365"/>
              <a:ext cx="3273287" cy="1550505"/>
            </a:xfrm>
            <a:prstGeom prst="notched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 কাজ</a:t>
              </a:r>
              <a:endPara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Flowchart: Delay 2">
              <a:extLst>
                <a:ext uri="{FF2B5EF4-FFF2-40B4-BE49-F238E27FC236}">
                  <a16:creationId xmlns:a16="http://schemas.microsoft.com/office/drawing/2014/main" id="{9B481440-DBA9-47D5-B4C7-E70D10C4784D}"/>
                </a:ext>
              </a:extLst>
            </p:cNvPr>
            <p:cNvSpPr/>
            <p:nvPr/>
          </p:nvSpPr>
          <p:spPr>
            <a:xfrm rot="10800000">
              <a:off x="558440" y="1093304"/>
              <a:ext cx="817936" cy="768626"/>
            </a:xfrm>
            <a:prstGeom prst="flowChartDelay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F209ABC9-73E8-4DA2-85D6-AF6A017FB32A}"/>
              </a:ext>
            </a:extLst>
          </p:cNvPr>
          <p:cNvSpPr/>
          <p:nvPr/>
        </p:nvSpPr>
        <p:spPr>
          <a:xfrm>
            <a:off x="1709897" y="2618219"/>
            <a:ext cx="4030315" cy="3542370"/>
          </a:xfrm>
          <a:prstGeom prst="vertic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পাঠ্যাংশটুকু  </a:t>
            </a:r>
            <a:r>
              <a:rPr lang="bn-I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পড়। না পারলে আমাকে বলবে।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5CFB22-392D-4DB1-8DFF-01ED35F877A4}"/>
              </a:ext>
            </a:extLst>
          </p:cNvPr>
          <p:cNvGrpSpPr/>
          <p:nvPr/>
        </p:nvGrpSpPr>
        <p:grpSpPr>
          <a:xfrm>
            <a:off x="9763996" y="589722"/>
            <a:ext cx="1704702" cy="1719163"/>
            <a:chOff x="9859236" y="503889"/>
            <a:chExt cx="1793748" cy="24778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D1741E-A18C-476B-8133-A975C6400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9236" y="503889"/>
              <a:ext cx="1793748" cy="2477850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1E48195-A919-4D24-A143-C280064D4519}"/>
                </a:ext>
              </a:extLst>
            </p:cNvPr>
            <p:cNvSpPr/>
            <p:nvPr/>
          </p:nvSpPr>
          <p:spPr>
            <a:xfrm>
              <a:off x="10349948" y="1613032"/>
              <a:ext cx="556592" cy="25372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8A03D6F-DEB5-4773-806D-53A4FE12A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19" y="2510530"/>
            <a:ext cx="3292029" cy="36500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993400" y="717480"/>
            <a:ext cx="1746812" cy="46166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: ৫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31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6C1449B9-FD52-4EF7-AE0F-8B2028DB9AA5}"/>
              </a:ext>
            </a:extLst>
          </p:cNvPr>
          <p:cNvSpPr/>
          <p:nvPr/>
        </p:nvSpPr>
        <p:spPr>
          <a:xfrm>
            <a:off x="4644391" y="497539"/>
            <a:ext cx="2183643" cy="842607"/>
          </a:xfrm>
          <a:prstGeom prst="wedgeRectCallou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চিনি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1AF213-4C6C-4E1F-A428-B85C484BC74A}"/>
              </a:ext>
            </a:extLst>
          </p:cNvPr>
          <p:cNvSpPr/>
          <p:nvPr/>
        </p:nvSpPr>
        <p:spPr>
          <a:xfrm>
            <a:off x="814513" y="1777109"/>
            <a:ext cx="9635319" cy="9123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F6D047-7BF6-4F72-8C11-57183DC6B0C8}"/>
              </a:ext>
            </a:extLst>
          </p:cNvPr>
          <p:cNvSpPr txBox="1"/>
          <p:nvPr/>
        </p:nvSpPr>
        <p:spPr>
          <a:xfrm>
            <a:off x="967904" y="1892974"/>
            <a:ext cx="176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A2FDBA-BB28-4901-8AF1-53EFA7EF92A8}"/>
              </a:ext>
            </a:extLst>
          </p:cNvPr>
          <p:cNvSpPr txBox="1"/>
          <p:nvPr/>
        </p:nvSpPr>
        <p:spPr>
          <a:xfrm>
            <a:off x="4034791" y="1865033"/>
            <a:ext cx="7096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75901D-2E67-4903-BD7A-17075AB80B89}"/>
              </a:ext>
            </a:extLst>
          </p:cNvPr>
          <p:cNvSpPr txBox="1"/>
          <p:nvPr/>
        </p:nvSpPr>
        <p:spPr>
          <a:xfrm>
            <a:off x="5655229" y="1892974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93419-4702-41D1-8121-7DE754650DD4}"/>
              </a:ext>
            </a:extLst>
          </p:cNvPr>
          <p:cNvSpPr txBox="1"/>
          <p:nvPr/>
        </p:nvSpPr>
        <p:spPr>
          <a:xfrm>
            <a:off x="7130778" y="1883136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C899E3-67FE-4F02-A97C-C36C21F10061}"/>
              </a:ext>
            </a:extLst>
          </p:cNvPr>
          <p:cNvSpPr/>
          <p:nvPr/>
        </p:nvSpPr>
        <p:spPr>
          <a:xfrm>
            <a:off x="814512" y="2901184"/>
            <a:ext cx="9635319" cy="15839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CBFCBA-C25D-4819-92AF-7EA1762E7591}"/>
              </a:ext>
            </a:extLst>
          </p:cNvPr>
          <p:cNvSpPr txBox="1"/>
          <p:nvPr/>
        </p:nvSpPr>
        <p:spPr>
          <a:xfrm>
            <a:off x="4048041" y="2957133"/>
            <a:ext cx="7096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ঙ্গ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23A55-0751-4E56-B177-3EC87EDD32F4}"/>
              </a:ext>
            </a:extLst>
          </p:cNvPr>
          <p:cNvSpPr txBox="1"/>
          <p:nvPr/>
        </p:nvSpPr>
        <p:spPr>
          <a:xfrm>
            <a:off x="4048041" y="3765782"/>
            <a:ext cx="7096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ন্ধ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CDDB31-1D54-4AA9-AA11-289B8420DE57}"/>
              </a:ext>
            </a:extLst>
          </p:cNvPr>
          <p:cNvSpPr txBox="1"/>
          <p:nvPr/>
        </p:nvSpPr>
        <p:spPr>
          <a:xfrm>
            <a:off x="5687989" y="2987911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967359-C70B-4929-B86E-3EFA9F459010}"/>
              </a:ext>
            </a:extLst>
          </p:cNvPr>
          <p:cNvSpPr txBox="1"/>
          <p:nvPr/>
        </p:nvSpPr>
        <p:spPr>
          <a:xfrm>
            <a:off x="6980268" y="2996768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D0214D-F6F0-464A-A0E7-B989597DC474}"/>
              </a:ext>
            </a:extLst>
          </p:cNvPr>
          <p:cNvSpPr txBox="1"/>
          <p:nvPr/>
        </p:nvSpPr>
        <p:spPr>
          <a:xfrm>
            <a:off x="5710245" y="3776947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9BAAB6-2A14-4E72-9521-97673C27C7B7}"/>
              </a:ext>
            </a:extLst>
          </p:cNvPr>
          <p:cNvSpPr txBox="1"/>
          <p:nvPr/>
        </p:nvSpPr>
        <p:spPr>
          <a:xfrm>
            <a:off x="6980268" y="3763618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4B6868-463E-4327-813B-E4588C7C03C3}"/>
              </a:ext>
            </a:extLst>
          </p:cNvPr>
          <p:cNvSpPr txBox="1"/>
          <p:nvPr/>
        </p:nvSpPr>
        <p:spPr>
          <a:xfrm>
            <a:off x="1138500" y="3454300"/>
            <a:ext cx="1419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365FFF-359A-4D9A-9E3B-806DBC5DD9C4}"/>
              </a:ext>
            </a:extLst>
          </p:cNvPr>
          <p:cNvSpPr/>
          <p:nvPr/>
        </p:nvSpPr>
        <p:spPr>
          <a:xfrm>
            <a:off x="814511" y="4605677"/>
            <a:ext cx="9635319" cy="175366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4D8344-A50C-482E-A9E7-D58E48AA59FD}"/>
              </a:ext>
            </a:extLst>
          </p:cNvPr>
          <p:cNvSpPr txBox="1"/>
          <p:nvPr/>
        </p:nvSpPr>
        <p:spPr>
          <a:xfrm>
            <a:off x="1075328" y="5128568"/>
            <a:ext cx="1419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4409-0E57-4303-A4A0-AFED89B93A5A}"/>
              </a:ext>
            </a:extLst>
          </p:cNvPr>
          <p:cNvSpPr txBox="1"/>
          <p:nvPr/>
        </p:nvSpPr>
        <p:spPr>
          <a:xfrm>
            <a:off x="4066021" y="4696512"/>
            <a:ext cx="7096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339687-2CDF-4EF8-A514-FEBD03D67EC3}"/>
              </a:ext>
            </a:extLst>
          </p:cNvPr>
          <p:cNvSpPr txBox="1"/>
          <p:nvPr/>
        </p:nvSpPr>
        <p:spPr>
          <a:xfrm>
            <a:off x="4066021" y="5611386"/>
            <a:ext cx="709682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দ্ধ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48DB91-2343-498F-A25C-CE37816BEA0F}"/>
              </a:ext>
            </a:extLst>
          </p:cNvPr>
          <p:cNvSpPr txBox="1"/>
          <p:nvPr/>
        </p:nvSpPr>
        <p:spPr>
          <a:xfrm>
            <a:off x="5772725" y="4688482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0D0090-45B5-4417-B809-9154F4A512A1}"/>
              </a:ext>
            </a:extLst>
          </p:cNvPr>
          <p:cNvSpPr txBox="1"/>
          <p:nvPr/>
        </p:nvSpPr>
        <p:spPr>
          <a:xfrm>
            <a:off x="7021591" y="4696512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454A22-C178-4B5D-8653-CA82F3213BE7}"/>
              </a:ext>
            </a:extLst>
          </p:cNvPr>
          <p:cNvSpPr txBox="1"/>
          <p:nvPr/>
        </p:nvSpPr>
        <p:spPr>
          <a:xfrm>
            <a:off x="5772724" y="5622425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5F7EC7-EA23-462C-AD7A-39934479BC05}"/>
              </a:ext>
            </a:extLst>
          </p:cNvPr>
          <p:cNvSpPr txBox="1"/>
          <p:nvPr/>
        </p:nvSpPr>
        <p:spPr>
          <a:xfrm>
            <a:off x="7021590" y="5599681"/>
            <a:ext cx="60679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2F80BC-A321-4A99-9D6E-196B6F3179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02" y="393199"/>
            <a:ext cx="1349840" cy="1172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729AB2C-4764-4363-816D-D54BB04286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3" y="386394"/>
            <a:ext cx="1349840" cy="1172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8962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369819" y="223019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1733A7-B0A7-4005-9508-503884A339CF}"/>
              </a:ext>
            </a:extLst>
          </p:cNvPr>
          <p:cNvSpPr txBox="1"/>
          <p:nvPr/>
        </p:nvSpPr>
        <p:spPr>
          <a:xfrm>
            <a:off x="3060956" y="1106301"/>
            <a:ext cx="6127239" cy="132343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বাক্যগুলো পড়ে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আছে এমন শব্দগুলো খাতায় লিখ।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3DDE68-417E-454F-8B6C-A37E131E9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304" y="3121627"/>
            <a:ext cx="2346877" cy="3173850"/>
          </a:xfrm>
          <a:prstGeom prst="rect">
            <a:avLst/>
          </a:prstGeom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FBC14959-8250-4550-A71B-99951F20E7E5}"/>
              </a:ext>
            </a:extLst>
          </p:cNvPr>
          <p:cNvSpPr/>
          <p:nvPr/>
        </p:nvSpPr>
        <p:spPr>
          <a:xfrm>
            <a:off x="589882" y="513680"/>
            <a:ext cx="2251011" cy="9782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11A96-7534-4C25-9C8D-1803B4329F57}"/>
              </a:ext>
            </a:extLst>
          </p:cNvPr>
          <p:cNvSpPr txBox="1"/>
          <p:nvPr/>
        </p:nvSpPr>
        <p:spPr>
          <a:xfrm>
            <a:off x="1914970" y="2877587"/>
            <a:ext cx="7889121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 ডাকে বাঙালিরা সাড়া দিল। পাকিস্তানি সেনাদের বিরুদ্ধে শুরু হলো যুদ্ধ। যাঁরা যুদ্ধ করেছিলেন তাঁরা মুক্তিযোদ্ধা।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82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63389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22F517-E256-4D0F-B7DD-49308AB6FBCA}"/>
              </a:ext>
            </a:extLst>
          </p:cNvPr>
          <p:cNvGrpSpPr/>
          <p:nvPr/>
        </p:nvGrpSpPr>
        <p:grpSpPr>
          <a:xfrm>
            <a:off x="445841" y="429577"/>
            <a:ext cx="3609325" cy="1719163"/>
            <a:chOff x="558440" y="702365"/>
            <a:chExt cx="3682256" cy="1550505"/>
          </a:xfrm>
        </p:grpSpPr>
        <p:sp>
          <p:nvSpPr>
            <p:cNvPr id="5" name="Arrow: Notched Right 4">
              <a:extLst>
                <a:ext uri="{FF2B5EF4-FFF2-40B4-BE49-F238E27FC236}">
                  <a16:creationId xmlns:a16="http://schemas.microsoft.com/office/drawing/2014/main" id="{18163D12-D6ED-4CBC-A97A-7B4C7B9F3B91}"/>
                </a:ext>
              </a:extLst>
            </p:cNvPr>
            <p:cNvSpPr/>
            <p:nvPr/>
          </p:nvSpPr>
          <p:spPr>
            <a:xfrm>
              <a:off x="967409" y="702365"/>
              <a:ext cx="3273287" cy="1550505"/>
            </a:xfrm>
            <a:prstGeom prst="notchedRight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দলীয় কাজ</a:t>
              </a:r>
              <a:endPara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Flowchart: Delay 5">
              <a:extLst>
                <a:ext uri="{FF2B5EF4-FFF2-40B4-BE49-F238E27FC236}">
                  <a16:creationId xmlns:a16="http://schemas.microsoft.com/office/drawing/2014/main" id="{C486B7A8-5D74-42B6-9BE2-1294F8CFBB4A}"/>
                </a:ext>
              </a:extLst>
            </p:cNvPr>
            <p:cNvSpPr/>
            <p:nvPr/>
          </p:nvSpPr>
          <p:spPr>
            <a:xfrm rot="10800000">
              <a:off x="558440" y="1093304"/>
              <a:ext cx="817936" cy="768626"/>
            </a:xfrm>
            <a:prstGeom prst="flowChartDelay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5522770-74F7-4C7B-9032-F255C1A33765}"/>
              </a:ext>
            </a:extLst>
          </p:cNvPr>
          <p:cNvSpPr txBox="1"/>
          <p:nvPr/>
        </p:nvSpPr>
        <p:spPr>
          <a:xfrm>
            <a:off x="4717773" y="1199578"/>
            <a:ext cx="6268278" cy="70788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শব্দগুলো দিয়ে বাক্য গঠন কর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DFEAB1-A072-4F58-A990-F73BFC208D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19" y="2230142"/>
            <a:ext cx="745432" cy="6463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C8E717-995A-4D1F-98DC-FE21F5899603}"/>
              </a:ext>
            </a:extLst>
          </p:cNvPr>
          <p:cNvSpPr txBox="1"/>
          <p:nvPr/>
        </p:nvSpPr>
        <p:spPr>
          <a:xfrm>
            <a:off x="2020957" y="2168587"/>
            <a:ext cx="2226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গোলাপ দল :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4E0950-C673-4981-B532-0BA89E3345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31" y="3196942"/>
            <a:ext cx="823620" cy="6463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3A2159-789B-4BF4-95DA-DC19B2F2D7AA}"/>
              </a:ext>
            </a:extLst>
          </p:cNvPr>
          <p:cNvSpPr txBox="1"/>
          <p:nvPr/>
        </p:nvSpPr>
        <p:spPr>
          <a:xfrm>
            <a:off x="2110410" y="3207506"/>
            <a:ext cx="2208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জবা দল 	: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D6C665-08A1-4F7F-98F7-D52FB379DB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3096" y="4292335"/>
            <a:ext cx="807055" cy="6129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190B72-48C3-4D14-A17B-88AD43EF1746}"/>
              </a:ext>
            </a:extLst>
          </p:cNvPr>
          <p:cNvSpPr txBox="1"/>
          <p:nvPr/>
        </p:nvSpPr>
        <p:spPr>
          <a:xfrm>
            <a:off x="2020957" y="4303529"/>
            <a:ext cx="2352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বেলি দল 	: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94FEF0-C73D-493F-9969-1098E42F37D7}"/>
              </a:ext>
            </a:extLst>
          </p:cNvPr>
          <p:cNvSpPr txBox="1"/>
          <p:nvPr/>
        </p:nvSpPr>
        <p:spPr>
          <a:xfrm>
            <a:off x="4318551" y="2230142"/>
            <a:ext cx="184009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65DA94-5FB8-43F1-BBEE-86BCE03C292E}"/>
              </a:ext>
            </a:extLst>
          </p:cNvPr>
          <p:cNvSpPr txBox="1"/>
          <p:nvPr/>
        </p:nvSpPr>
        <p:spPr>
          <a:xfrm>
            <a:off x="4255908" y="3289100"/>
            <a:ext cx="1840091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বাঙালি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024969-C8E9-47BA-B1AA-9963468BFCC4}"/>
              </a:ext>
            </a:extLst>
          </p:cNvPr>
          <p:cNvSpPr txBox="1"/>
          <p:nvPr/>
        </p:nvSpPr>
        <p:spPr>
          <a:xfrm>
            <a:off x="4247323" y="4443629"/>
            <a:ext cx="184009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দানব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6C6AE1-85EF-4894-AA43-2DCBB951EC83}"/>
              </a:ext>
            </a:extLst>
          </p:cNvPr>
          <p:cNvSpPr txBox="1"/>
          <p:nvPr/>
        </p:nvSpPr>
        <p:spPr>
          <a:xfrm>
            <a:off x="6342889" y="2230142"/>
            <a:ext cx="4797287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আমাদের জাতির পিতা।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89FF45-D966-4D92-8219-1584586FD7C4}"/>
              </a:ext>
            </a:extLst>
          </p:cNvPr>
          <p:cNvSpPr txBox="1"/>
          <p:nvPr/>
        </p:nvSpPr>
        <p:spPr>
          <a:xfrm>
            <a:off x="6342889" y="3239147"/>
            <a:ext cx="3544211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বাঙালি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4A6524-8124-4879-940A-3170E8162653}"/>
              </a:ext>
            </a:extLst>
          </p:cNvPr>
          <p:cNvSpPr txBox="1"/>
          <p:nvPr/>
        </p:nvSpPr>
        <p:spPr>
          <a:xfrm>
            <a:off x="6241993" y="4421275"/>
            <a:ext cx="552345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 সেনারা ছিল </a:t>
            </a:r>
            <a:r>
              <a:rPr lang="bn-IN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দানবের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মতো।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1376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29116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76DD95-ECB3-4FD8-BD0D-85473D68092A}"/>
              </a:ext>
            </a:extLst>
          </p:cNvPr>
          <p:cNvSpPr txBox="1"/>
          <p:nvPr/>
        </p:nvSpPr>
        <p:spPr>
          <a:xfrm>
            <a:off x="1709530" y="561115"/>
            <a:ext cx="8176592" cy="70788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এসো, আমরা শহীদ মুক্তিযোদ্ধাদের ছবিগুলো দেখি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EA84A0-23E1-4E87-BA9D-AFCF81BDFFEA}"/>
              </a:ext>
            </a:extLst>
          </p:cNvPr>
          <p:cNvGrpSpPr/>
          <p:nvPr/>
        </p:nvGrpSpPr>
        <p:grpSpPr>
          <a:xfrm>
            <a:off x="3294682" y="1439296"/>
            <a:ext cx="5645426" cy="5081363"/>
            <a:chOff x="3801658" y="1530156"/>
            <a:chExt cx="4667891" cy="476954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DF082D-D2E6-4A9D-97FC-DE75F4650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4575" y="1530156"/>
              <a:ext cx="4482059" cy="414347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C3C739-2E47-48BA-80BA-59257AB061E4}"/>
                </a:ext>
              </a:extLst>
            </p:cNvPr>
            <p:cNvSpPr txBox="1"/>
            <p:nvPr/>
          </p:nvSpPr>
          <p:spPr>
            <a:xfrm>
              <a:off x="3801658" y="5653367"/>
              <a:ext cx="4667891" cy="6463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বীরশ্রেষ্ঠ মুন্সি আবদুর রউফ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8ED58E-85EF-46B6-9496-E3E0198EB8F8}"/>
              </a:ext>
            </a:extLst>
          </p:cNvPr>
          <p:cNvGrpSpPr/>
          <p:nvPr/>
        </p:nvGrpSpPr>
        <p:grpSpPr>
          <a:xfrm>
            <a:off x="1367162" y="1418311"/>
            <a:ext cx="4710450" cy="5008224"/>
            <a:chOff x="1537093" y="1428463"/>
            <a:chExt cx="4710450" cy="500822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F6C1BEC-4F32-462E-A789-B97A137DC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2363" y="1428463"/>
              <a:ext cx="4532622" cy="425528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E46BF22-5A51-468D-B199-14A7C1DF775D}"/>
                </a:ext>
              </a:extLst>
            </p:cNvPr>
            <p:cNvSpPr txBox="1"/>
            <p:nvPr/>
          </p:nvSpPr>
          <p:spPr>
            <a:xfrm>
              <a:off x="1537093" y="5790356"/>
              <a:ext cx="4710450" cy="6463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বীরশ্রেষ্ঠ </a:t>
              </a:r>
              <a:r>
                <a:rPr lang="en-US" sz="3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মহিউদ্দিন</a:t>
              </a:r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জাহাঙ্গীর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4E1B7AB-9F3D-42B2-832D-FACBE12F4A71}"/>
              </a:ext>
            </a:extLst>
          </p:cNvPr>
          <p:cNvGrpSpPr/>
          <p:nvPr/>
        </p:nvGrpSpPr>
        <p:grpSpPr>
          <a:xfrm>
            <a:off x="6147429" y="1417245"/>
            <a:ext cx="4781703" cy="4998281"/>
            <a:chOff x="6535245" y="1428463"/>
            <a:chExt cx="4781703" cy="499828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E2F57C7-57FB-4A61-9472-4A13E441E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00" r="18000"/>
            <a:stretch/>
          </p:blipFill>
          <p:spPr>
            <a:xfrm>
              <a:off x="6636304" y="1428463"/>
              <a:ext cx="4579583" cy="4266985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60E507-7A93-4F76-93ED-A2A3A1528E63}"/>
                </a:ext>
              </a:extLst>
            </p:cNvPr>
            <p:cNvSpPr txBox="1"/>
            <p:nvPr/>
          </p:nvSpPr>
          <p:spPr>
            <a:xfrm>
              <a:off x="6535245" y="5780413"/>
              <a:ext cx="4781703" cy="6463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বীরশ্রেষ্ঠ নূর মোহাম্মদ শেখ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4239B63-5B3A-4B5D-9446-88A223C3B7DE}"/>
              </a:ext>
            </a:extLst>
          </p:cNvPr>
          <p:cNvGrpSpPr/>
          <p:nvPr/>
        </p:nvGrpSpPr>
        <p:grpSpPr>
          <a:xfrm>
            <a:off x="1534447" y="1454640"/>
            <a:ext cx="4667891" cy="4907231"/>
            <a:chOff x="2473249" y="1204975"/>
            <a:chExt cx="4667891" cy="49072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C935213-6076-41EB-BA3E-17F8E9078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535" y="1204975"/>
              <a:ext cx="4615321" cy="411314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4668CB-EC7F-4FE8-B884-E7D90820A003}"/>
                </a:ext>
              </a:extLst>
            </p:cNvPr>
            <p:cNvSpPr txBox="1"/>
            <p:nvPr/>
          </p:nvSpPr>
          <p:spPr>
            <a:xfrm>
              <a:off x="2473249" y="5465875"/>
              <a:ext cx="4667891" cy="6463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বীরশ্রেষ্ঠ ম</a:t>
              </a:r>
              <a:r>
                <a:rPr lang="en-US" sz="3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তিউর</a:t>
              </a:r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রহমান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EF51B8-0217-440D-8D36-55963B4BA34C}"/>
              </a:ext>
            </a:extLst>
          </p:cNvPr>
          <p:cNvGrpSpPr/>
          <p:nvPr/>
        </p:nvGrpSpPr>
        <p:grpSpPr>
          <a:xfrm>
            <a:off x="6202338" y="1481941"/>
            <a:ext cx="4667890" cy="4857589"/>
            <a:chOff x="3801658" y="1530156"/>
            <a:chExt cx="4667890" cy="478816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5F6130-2E68-4167-8B64-F1CB7BCF7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4575" y="1530156"/>
              <a:ext cx="4482059" cy="411314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8C6DE3-7833-4887-AA96-B0922FB65359}"/>
                </a:ext>
              </a:extLst>
            </p:cNvPr>
            <p:cNvSpPr txBox="1"/>
            <p:nvPr/>
          </p:nvSpPr>
          <p:spPr>
            <a:xfrm>
              <a:off x="3801658" y="5671992"/>
              <a:ext cx="4667890" cy="6463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বীরশ্রেষ্ঠ রুহুল আমিন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0909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F472AE1F-4DA4-4D13-9C14-72ED43996CE4}"/>
              </a:ext>
            </a:extLst>
          </p:cNvPr>
          <p:cNvSpPr/>
          <p:nvPr/>
        </p:nvSpPr>
        <p:spPr>
          <a:xfrm>
            <a:off x="3352800" y="768626"/>
            <a:ext cx="5155096" cy="1298713"/>
          </a:xfrm>
          <a:prstGeom prst="downArrowCallout">
            <a:avLst/>
          </a:prstGeom>
          <a:solidFill>
            <a:schemeClr val="bg2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 সারসংক্ষেপ আলোচনা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E63971-71C6-4ECB-9BCE-4EC68CF9D7E3}"/>
              </a:ext>
            </a:extLst>
          </p:cNvPr>
          <p:cNvSpPr txBox="1"/>
          <p:nvPr/>
        </p:nvSpPr>
        <p:spPr>
          <a:xfrm>
            <a:off x="1192696" y="2394133"/>
            <a:ext cx="490330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 সেনারা কেমন ছিল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229722-939E-4318-A59A-8107000AB34D}"/>
              </a:ext>
            </a:extLst>
          </p:cNvPr>
          <p:cNvSpPr txBox="1"/>
          <p:nvPr/>
        </p:nvSpPr>
        <p:spPr>
          <a:xfrm>
            <a:off x="7344865" y="2316099"/>
            <a:ext cx="361784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দানবের মতো।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E9A9-73ED-4758-8233-82961D6AC8D3}"/>
              </a:ext>
            </a:extLst>
          </p:cNvPr>
          <p:cNvSpPr txBox="1"/>
          <p:nvPr/>
        </p:nvSpPr>
        <p:spPr>
          <a:xfrm>
            <a:off x="1192696" y="3557127"/>
            <a:ext cx="543339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কারা দেশের জন্য জীবন দিলেন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9E8AB-A23F-4872-85F5-67E5CD708A99}"/>
              </a:ext>
            </a:extLst>
          </p:cNvPr>
          <p:cNvSpPr txBox="1"/>
          <p:nvPr/>
        </p:nvSpPr>
        <p:spPr>
          <a:xfrm>
            <a:off x="7344865" y="3441664"/>
            <a:ext cx="361784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ক্তিযোদ্ধারা।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9A535-97C0-452E-BD0D-26F19C4AD241}"/>
              </a:ext>
            </a:extLst>
          </p:cNvPr>
          <p:cNvSpPr txBox="1"/>
          <p:nvPr/>
        </p:nvSpPr>
        <p:spPr>
          <a:xfrm>
            <a:off x="1192696" y="4785490"/>
            <a:ext cx="490330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কাদের বলা হয়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6E9B19-FBFA-40FD-8B60-FA501D0933D4}"/>
              </a:ext>
            </a:extLst>
          </p:cNvPr>
          <p:cNvSpPr txBox="1"/>
          <p:nvPr/>
        </p:nvSpPr>
        <p:spPr>
          <a:xfrm>
            <a:off x="7344865" y="4659921"/>
            <a:ext cx="4274132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যাঁরা দেশের জন্য যুদ্ধ করেছিলেন তাঁরা মুক্তিযোদ্ধা।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C10E4E-ACAB-47DE-AC83-76BEEEF796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0"/>
          <a:stretch/>
        </p:blipFill>
        <p:spPr>
          <a:xfrm>
            <a:off x="463827" y="507370"/>
            <a:ext cx="2160104" cy="918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A261AC-D69F-4DB8-9583-1B7D50FAF0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0"/>
          <a:stretch/>
        </p:blipFill>
        <p:spPr>
          <a:xfrm>
            <a:off x="9568069" y="450760"/>
            <a:ext cx="2160104" cy="918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877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08418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E0875DE6-F11B-4230-AE19-3ED9899C7AC0}"/>
              </a:ext>
            </a:extLst>
          </p:cNvPr>
          <p:cNvSpPr/>
          <p:nvPr/>
        </p:nvSpPr>
        <p:spPr>
          <a:xfrm rot="18584320">
            <a:off x="702365" y="874642"/>
            <a:ext cx="1709531" cy="1298713"/>
          </a:xfrm>
          <a:prstGeom prst="downArrowCallout">
            <a:avLst/>
          </a:prstGeom>
          <a:solidFill>
            <a:schemeClr val="bg2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B2C2EF-6593-4D37-9684-A6E5E4693A1A}"/>
              </a:ext>
            </a:extLst>
          </p:cNvPr>
          <p:cNvSpPr txBox="1"/>
          <p:nvPr/>
        </p:nvSpPr>
        <p:spPr>
          <a:xfrm>
            <a:off x="2602906" y="1450688"/>
            <a:ext cx="849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4E3A9F-FCCE-49A4-BDBF-17438BF5CB65}"/>
              </a:ext>
            </a:extLst>
          </p:cNvPr>
          <p:cNvSpPr txBox="1"/>
          <p:nvPr/>
        </p:nvSpPr>
        <p:spPr>
          <a:xfrm>
            <a:off x="1848677" y="2721113"/>
            <a:ext cx="90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যুদ্ধ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1616A086-31E9-4116-912F-3C2AB8953CEC}"/>
              </a:ext>
            </a:extLst>
          </p:cNvPr>
          <p:cNvSpPr/>
          <p:nvPr/>
        </p:nvSpPr>
        <p:spPr>
          <a:xfrm>
            <a:off x="3299791" y="2997585"/>
            <a:ext cx="675861" cy="238539"/>
          </a:xfrm>
          <a:prstGeom prst="mathMinus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D6CC17-480E-49AF-ADFA-0BFB4BDB596C}"/>
              </a:ext>
            </a:extLst>
          </p:cNvPr>
          <p:cNvSpPr txBox="1"/>
          <p:nvPr/>
        </p:nvSpPr>
        <p:spPr>
          <a:xfrm>
            <a:off x="1716155" y="3617267"/>
            <a:ext cx="158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সাহস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E93A4044-6CF6-4043-AC6E-89F4C1D7E275}"/>
              </a:ext>
            </a:extLst>
          </p:cNvPr>
          <p:cNvSpPr/>
          <p:nvPr/>
        </p:nvSpPr>
        <p:spPr>
          <a:xfrm>
            <a:off x="3299790" y="3794226"/>
            <a:ext cx="675861" cy="238539"/>
          </a:xfrm>
          <a:prstGeom prst="mathMinus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Sign 8">
            <a:extLst>
              <a:ext uri="{FF2B5EF4-FFF2-40B4-BE49-F238E27FC236}">
                <a16:creationId xmlns:a16="http://schemas.microsoft.com/office/drawing/2014/main" id="{D6DD09F8-B187-4AB1-8308-D183F5244D75}"/>
              </a:ext>
            </a:extLst>
          </p:cNvPr>
          <p:cNvSpPr/>
          <p:nvPr/>
        </p:nvSpPr>
        <p:spPr>
          <a:xfrm>
            <a:off x="3313039" y="5442207"/>
            <a:ext cx="675861" cy="238539"/>
          </a:xfrm>
          <a:prstGeom prst="mathMinus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Sign 9">
            <a:extLst>
              <a:ext uri="{FF2B5EF4-FFF2-40B4-BE49-F238E27FC236}">
                <a16:creationId xmlns:a16="http://schemas.microsoft.com/office/drawing/2014/main" id="{6077A36A-6338-457F-B2D7-F2924AF09E43}"/>
              </a:ext>
            </a:extLst>
          </p:cNvPr>
          <p:cNvSpPr/>
          <p:nvPr/>
        </p:nvSpPr>
        <p:spPr>
          <a:xfrm>
            <a:off x="3299789" y="4571487"/>
            <a:ext cx="675861" cy="238539"/>
          </a:xfrm>
          <a:prstGeom prst="mathMinus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369847-7936-4AE3-9036-58E1FBA3FFB3}"/>
              </a:ext>
            </a:extLst>
          </p:cNvPr>
          <p:cNvSpPr txBox="1"/>
          <p:nvPr/>
        </p:nvSpPr>
        <p:spPr>
          <a:xfrm>
            <a:off x="1716154" y="4371525"/>
            <a:ext cx="158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93BC5-4E67-4A04-BA7F-F032F8338FB9}"/>
              </a:ext>
            </a:extLst>
          </p:cNvPr>
          <p:cNvSpPr txBox="1"/>
          <p:nvPr/>
        </p:nvSpPr>
        <p:spPr>
          <a:xfrm>
            <a:off x="1175313" y="5256150"/>
            <a:ext cx="2114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ভালোবাসা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8FCC27-B0C7-4350-8783-089C396883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902" y="451585"/>
            <a:ext cx="2091551" cy="591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5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1FB86BB6-DA31-425A-9C0D-42263369CD4A}"/>
              </a:ext>
            </a:extLst>
          </p:cNvPr>
          <p:cNvSpPr/>
          <p:nvPr/>
        </p:nvSpPr>
        <p:spPr>
          <a:xfrm rot="19964215">
            <a:off x="659701" y="967042"/>
            <a:ext cx="2110923" cy="1448110"/>
          </a:xfrm>
          <a:prstGeom prst="downArrowCallout">
            <a:avLst/>
          </a:prstGeom>
          <a:solidFill>
            <a:schemeClr val="bg2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77104D-9CE3-4226-8E13-00035828AD52}"/>
              </a:ext>
            </a:extLst>
          </p:cNvPr>
          <p:cNvSpPr txBox="1"/>
          <p:nvPr/>
        </p:nvSpPr>
        <p:spPr>
          <a:xfrm>
            <a:off x="2322126" y="2497433"/>
            <a:ext cx="81728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 সেনারা বাঙালিদের ওপর যেসব অত্যাচার করেছিল তা তিনটি বাক্যে লিখ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আনবে।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DDF790-8250-4662-BF70-FFB1C4C849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626" y="4992431"/>
            <a:ext cx="3773858" cy="13990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57ECCE-A3F7-4D49-8A43-0F442ACF06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005" y="4992431"/>
            <a:ext cx="3962400" cy="1399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42216E-EF95-4EAE-AE4B-7FC98D6D71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6" y="4992431"/>
            <a:ext cx="3773859" cy="13990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C5936F-94E0-4E15-9DB9-E1773392F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811" y="563993"/>
            <a:ext cx="2933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C5D14A-8F2A-448B-9FCD-9BDA7ADC16D1}"/>
              </a:ext>
            </a:extLst>
          </p:cNvPr>
          <p:cNvSpPr/>
          <p:nvPr/>
        </p:nvSpPr>
        <p:spPr>
          <a:xfrm>
            <a:off x="271975" y="348175"/>
            <a:ext cx="11648049" cy="616164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827A3-F088-48D3-9DBB-86937DF7E97F}"/>
              </a:ext>
            </a:extLst>
          </p:cNvPr>
          <p:cNvSpPr/>
          <p:nvPr/>
        </p:nvSpPr>
        <p:spPr>
          <a:xfrm>
            <a:off x="271974" y="1232452"/>
            <a:ext cx="11648049" cy="17227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AA392B-A2A5-4EE1-831C-05018CE862FB}"/>
              </a:ext>
            </a:extLst>
          </p:cNvPr>
          <p:cNvGrpSpPr/>
          <p:nvPr/>
        </p:nvGrpSpPr>
        <p:grpSpPr>
          <a:xfrm>
            <a:off x="9365816" y="914401"/>
            <a:ext cx="1119108" cy="3063063"/>
            <a:chOff x="9071813" y="914401"/>
            <a:chExt cx="1119108" cy="3063063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51863E0-F01C-4C65-B4AA-131F5EF37661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Flowchart: Decision 7">
              <a:extLst>
                <a:ext uri="{FF2B5EF4-FFF2-40B4-BE49-F238E27FC236}">
                  <a16:creationId xmlns:a16="http://schemas.microsoft.com/office/drawing/2014/main" id="{8C257A13-B8DA-42E5-A3C1-E18B0AF3032E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DECBF2B-C4E4-4EE8-B57A-108BB5954FBD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1A26D4-EB03-4D3A-AD62-381257F1831C}"/>
              </a:ext>
            </a:extLst>
          </p:cNvPr>
          <p:cNvGrpSpPr/>
          <p:nvPr/>
        </p:nvGrpSpPr>
        <p:grpSpPr>
          <a:xfrm>
            <a:off x="8065410" y="914401"/>
            <a:ext cx="1119108" cy="3063063"/>
            <a:chOff x="9071813" y="914401"/>
            <a:chExt cx="1119108" cy="3063063"/>
          </a:xfrm>
          <a:solidFill>
            <a:srgbClr val="666699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5B5CD0-4799-4792-8D49-169D0C6B34F7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rgbClr val="66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tx1"/>
                </a:solidFill>
              </a:endParaRPr>
            </a:p>
          </p:txBody>
        </p:sp>
        <p:sp>
          <p:nvSpPr>
            <p:cNvPr id="14" name="Flowchart: Decision 13">
              <a:extLst>
                <a:ext uri="{FF2B5EF4-FFF2-40B4-BE49-F238E27FC236}">
                  <a16:creationId xmlns:a16="http://schemas.microsoft.com/office/drawing/2014/main" id="{0918693D-1285-4EE1-BD95-38B5B8186897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rgbClr val="66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63FF7CD-57B5-4CCD-9A0C-F235D2EAA3DB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rgbClr val="66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endPara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D1551F-CA67-4845-B383-9987F5C5DCE3}"/>
              </a:ext>
            </a:extLst>
          </p:cNvPr>
          <p:cNvGrpSpPr/>
          <p:nvPr/>
        </p:nvGrpSpPr>
        <p:grpSpPr>
          <a:xfrm>
            <a:off x="5322785" y="914401"/>
            <a:ext cx="1119108" cy="3063063"/>
            <a:chOff x="9071813" y="914401"/>
            <a:chExt cx="1119108" cy="3063063"/>
          </a:xfrm>
          <a:solidFill>
            <a:srgbClr val="008080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3AE981-6D32-4671-82C1-D3FAE219B95F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Flowchart: Decision 17">
              <a:extLst>
                <a:ext uri="{FF2B5EF4-FFF2-40B4-BE49-F238E27FC236}">
                  <a16:creationId xmlns:a16="http://schemas.microsoft.com/office/drawing/2014/main" id="{68719557-782B-4063-BAC7-5FF80BA92AB6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B6A2D2A-EF53-4568-A614-56C6B2738F95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F9BB15-2920-4AF3-AB87-6EEA3EEBFD52}"/>
              </a:ext>
            </a:extLst>
          </p:cNvPr>
          <p:cNvGrpSpPr/>
          <p:nvPr/>
        </p:nvGrpSpPr>
        <p:grpSpPr>
          <a:xfrm>
            <a:off x="6732379" y="927264"/>
            <a:ext cx="1119108" cy="3063063"/>
            <a:chOff x="9071813" y="914401"/>
            <a:chExt cx="1119108" cy="3063063"/>
          </a:xfrm>
          <a:solidFill>
            <a:srgbClr val="CC0099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5A638E2-FB6E-4A88-ADC1-128A6B8311CB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lowchart: Decision 21">
              <a:extLst>
                <a:ext uri="{FF2B5EF4-FFF2-40B4-BE49-F238E27FC236}">
                  <a16:creationId xmlns:a16="http://schemas.microsoft.com/office/drawing/2014/main" id="{478009DB-247E-4AA3-A078-963266954432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8CE588A-D062-43F9-AAE9-4FBB64C07247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endPara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16C703-70FA-45A4-8759-5010430EAEB7}"/>
              </a:ext>
            </a:extLst>
          </p:cNvPr>
          <p:cNvGrpSpPr/>
          <p:nvPr/>
        </p:nvGrpSpPr>
        <p:grpSpPr>
          <a:xfrm>
            <a:off x="3972132" y="914401"/>
            <a:ext cx="1119108" cy="3063063"/>
            <a:chOff x="9071813" y="914401"/>
            <a:chExt cx="1119108" cy="3063063"/>
          </a:xfrm>
          <a:solidFill>
            <a:schemeClr val="accent2">
              <a:lumMod val="7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1E71C7B-C26F-4808-A945-5EACFE1154BB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tx1"/>
                </a:solidFill>
              </a:endParaRPr>
            </a:p>
          </p:txBody>
        </p:sp>
        <p:sp>
          <p:nvSpPr>
            <p:cNvPr id="26" name="Flowchart: Decision 25">
              <a:extLst>
                <a:ext uri="{FF2B5EF4-FFF2-40B4-BE49-F238E27FC236}">
                  <a16:creationId xmlns:a16="http://schemas.microsoft.com/office/drawing/2014/main" id="{ED480A1C-BFC5-485A-A416-5E527EE62240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7DECB51-C7F9-4465-96D4-82782701C85A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ন্য</a:t>
              </a:r>
              <a:endPara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0A5EAEB-3713-431B-A504-F0E0FBB2ABD7}"/>
              </a:ext>
            </a:extLst>
          </p:cNvPr>
          <p:cNvGrpSpPr/>
          <p:nvPr/>
        </p:nvGrpSpPr>
        <p:grpSpPr>
          <a:xfrm>
            <a:off x="2740184" y="914401"/>
            <a:ext cx="1119108" cy="3063063"/>
            <a:chOff x="9071813" y="914401"/>
            <a:chExt cx="1119108" cy="3063063"/>
          </a:xfrm>
          <a:solidFill>
            <a:srgbClr val="FFC000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3D68B52-8BDB-4719-8415-6884709CDEB4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Flowchart: Decision 29">
              <a:extLst>
                <a:ext uri="{FF2B5EF4-FFF2-40B4-BE49-F238E27FC236}">
                  <a16:creationId xmlns:a16="http://schemas.microsoft.com/office/drawing/2014/main" id="{6594799B-7883-4932-B867-8C87AB491AB2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3F22C71-99D3-4D39-AE93-0D5B1AC4D848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8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</a:t>
              </a:r>
              <a:endPara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9BC4D86-87CE-4EA3-BF43-1944A84516AA}"/>
              </a:ext>
            </a:extLst>
          </p:cNvPr>
          <p:cNvGrpSpPr/>
          <p:nvPr/>
        </p:nvGrpSpPr>
        <p:grpSpPr>
          <a:xfrm>
            <a:off x="1474908" y="914401"/>
            <a:ext cx="1119108" cy="3063063"/>
            <a:chOff x="9071813" y="914401"/>
            <a:chExt cx="1119108" cy="3063063"/>
          </a:xfrm>
          <a:solidFill>
            <a:schemeClr val="accent5">
              <a:lumMod val="7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81B609-A41E-49E4-9666-26D49FD3C261}"/>
                </a:ext>
              </a:extLst>
            </p:cNvPr>
            <p:cNvSpPr/>
            <p:nvPr/>
          </p:nvSpPr>
          <p:spPr>
            <a:xfrm>
              <a:off x="9230841" y="914401"/>
              <a:ext cx="801055" cy="755374"/>
            </a:xfrm>
            <a:custGeom>
              <a:avLst/>
              <a:gdLst>
                <a:gd name="connsiteX0" fmla="*/ 488607 w 985564"/>
                <a:gd name="connsiteY0" fmla="*/ 0 h 1033670"/>
                <a:gd name="connsiteX1" fmla="*/ 985564 w 985564"/>
                <a:gd name="connsiteY1" fmla="*/ 516835 h 1033670"/>
                <a:gd name="connsiteX2" fmla="*/ 488607 w 985564"/>
                <a:gd name="connsiteY2" fmla="*/ 1033670 h 1033670"/>
                <a:gd name="connsiteX3" fmla="*/ 1746 w 985564"/>
                <a:gd name="connsiteY3" fmla="*/ 620995 h 1033670"/>
                <a:gd name="connsiteX4" fmla="*/ 0 w 985564"/>
                <a:gd name="connsiteY4" fmla="*/ 602974 h 1033670"/>
                <a:gd name="connsiteX5" fmla="*/ 256230 w 985564"/>
                <a:gd name="connsiteY5" fmla="*/ 602974 h 1033670"/>
                <a:gd name="connsiteX6" fmla="*/ 259655 w 985564"/>
                <a:gd name="connsiteY6" fmla="*/ 621292 h 1033670"/>
                <a:gd name="connsiteX7" fmla="*/ 488606 w 985564"/>
                <a:gd name="connsiteY7" fmla="*/ 785192 h 1033670"/>
                <a:gd name="connsiteX8" fmla="*/ 737084 w 985564"/>
                <a:gd name="connsiteY8" fmla="*/ 516835 h 1033670"/>
                <a:gd name="connsiteX9" fmla="*/ 488606 w 985564"/>
                <a:gd name="connsiteY9" fmla="*/ 248478 h 1033670"/>
                <a:gd name="connsiteX10" fmla="*/ 259655 w 985564"/>
                <a:gd name="connsiteY10" fmla="*/ 412379 h 1033670"/>
                <a:gd name="connsiteX11" fmla="*/ 256230 w 985564"/>
                <a:gd name="connsiteY11" fmla="*/ 430696 h 1033670"/>
                <a:gd name="connsiteX12" fmla="*/ 0 w 985564"/>
                <a:gd name="connsiteY12" fmla="*/ 430696 h 1033670"/>
                <a:gd name="connsiteX13" fmla="*/ 1746 w 985564"/>
                <a:gd name="connsiteY13" fmla="*/ 412675 h 1033670"/>
                <a:gd name="connsiteX14" fmla="*/ 488607 w 985564"/>
                <a:gd name="connsiteY14" fmla="*/ 0 h 103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5564" h="1033670">
                  <a:moveTo>
                    <a:pt x="488607" y="0"/>
                  </a:moveTo>
                  <a:cubicBezTo>
                    <a:pt x="763069" y="0"/>
                    <a:pt x="985564" y="231395"/>
                    <a:pt x="985564" y="516835"/>
                  </a:cubicBezTo>
                  <a:cubicBezTo>
                    <a:pt x="985564" y="802275"/>
                    <a:pt x="763069" y="1033670"/>
                    <a:pt x="488607" y="1033670"/>
                  </a:cubicBezTo>
                  <a:cubicBezTo>
                    <a:pt x="248453" y="1033670"/>
                    <a:pt x="48086" y="856508"/>
                    <a:pt x="1746" y="620995"/>
                  </a:cubicBezTo>
                  <a:lnTo>
                    <a:pt x="0" y="602974"/>
                  </a:lnTo>
                  <a:lnTo>
                    <a:pt x="256230" y="602974"/>
                  </a:lnTo>
                  <a:lnTo>
                    <a:pt x="259655" y="621292"/>
                  </a:lnTo>
                  <a:cubicBezTo>
                    <a:pt x="297376" y="717609"/>
                    <a:pt x="385683" y="785192"/>
                    <a:pt x="488606" y="785192"/>
                  </a:cubicBezTo>
                  <a:cubicBezTo>
                    <a:pt x="625837" y="785192"/>
                    <a:pt x="737084" y="665044"/>
                    <a:pt x="737084" y="516835"/>
                  </a:cubicBezTo>
                  <a:cubicBezTo>
                    <a:pt x="737084" y="368626"/>
                    <a:pt x="625837" y="248478"/>
                    <a:pt x="488606" y="248478"/>
                  </a:cubicBezTo>
                  <a:cubicBezTo>
                    <a:pt x="385683" y="248478"/>
                    <a:pt x="297376" y="316061"/>
                    <a:pt x="259655" y="412379"/>
                  </a:cubicBezTo>
                  <a:lnTo>
                    <a:pt x="256230" y="430696"/>
                  </a:lnTo>
                  <a:lnTo>
                    <a:pt x="0" y="430696"/>
                  </a:lnTo>
                  <a:lnTo>
                    <a:pt x="1746" y="412675"/>
                  </a:lnTo>
                  <a:cubicBezTo>
                    <a:pt x="48086" y="177162"/>
                    <a:pt x="248453" y="0"/>
                    <a:pt x="488607" y="0"/>
                  </a:cubicBezTo>
                  <a:close/>
                </a:path>
              </a:pathLst>
            </a:cu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Flowchart: Decision 33">
              <a:extLst>
                <a:ext uri="{FF2B5EF4-FFF2-40B4-BE49-F238E27FC236}">
                  <a16:creationId xmlns:a16="http://schemas.microsoft.com/office/drawing/2014/main" id="{5C81C430-D421-47D8-834B-CF178AB9F392}"/>
                </a:ext>
              </a:extLst>
            </p:cNvPr>
            <p:cNvSpPr/>
            <p:nvPr/>
          </p:nvSpPr>
          <p:spPr>
            <a:xfrm>
              <a:off x="9230840" y="1639650"/>
              <a:ext cx="801055" cy="1298713"/>
            </a:xfrm>
            <a:prstGeom prst="flowChartDecision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69AEE75-B99D-41C1-87DB-8156FE782BC6}"/>
                </a:ext>
              </a:extLst>
            </p:cNvPr>
            <p:cNvSpPr/>
            <p:nvPr/>
          </p:nvSpPr>
          <p:spPr>
            <a:xfrm>
              <a:off x="9071813" y="2933546"/>
              <a:ext cx="1119108" cy="10439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52269BE7-F8DD-48EE-9466-7CC41158E2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9174" r="9188" b="7179"/>
          <a:stretch/>
        </p:blipFill>
        <p:spPr>
          <a:xfrm>
            <a:off x="1395393" y="2823619"/>
            <a:ext cx="1305033" cy="1263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4312388-D656-4637-96D0-285E4DCB74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21" y="2830637"/>
            <a:ext cx="1397378" cy="12534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81CC164-7955-4DE1-945B-33744720E0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326595" y="4324674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5B4320F-C2F9-4CF9-B757-B5104DD237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9174" r="9188" b="7179"/>
          <a:stretch/>
        </p:blipFill>
        <p:spPr>
          <a:xfrm rot="11255060">
            <a:off x="9292789" y="2838459"/>
            <a:ext cx="1305033" cy="1263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23B142B-EBF9-4AB6-BF92-CC1D0B8FDB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864423" y="4655162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0C514EC-941A-4889-8F13-B798E2A1EC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1446827" y="4999316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E6210C0-B1B2-49A1-B909-D44F881A91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10611188" y="4390802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CDA6596-2D35-4D55-AA81-2704BC7F78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9970333" y="4776708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090AEFA-4A47-4129-AEAB-B382F954C0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2727" r="11723" b="10000"/>
          <a:stretch/>
        </p:blipFill>
        <p:spPr>
          <a:xfrm>
            <a:off x="9278691" y="5119229"/>
            <a:ext cx="1293357" cy="1252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A3F3FD-F8FD-49D2-9C91-1B062DDEF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266" y="4080374"/>
            <a:ext cx="4151221" cy="2198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87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7.2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8|1.4|2.2|1.3|1.7|1.7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|2.4|2.6|3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1.1|0.9|0.9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1|0.9|1.6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|2.3|2|2|1.4|2|3.3|2.4|2|10|3.1|2.3|2.2|1.6|1.6|2.5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2.2|2.1|0.9|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5|2.8|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0.8|2.3|2.1|2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617</Words>
  <Application>Microsoft Office PowerPoint</Application>
  <PresentationFormat>Widescreen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Shahrina Bin Sweety</dc:creator>
  <cp:lastModifiedBy>Shahrina Bin Sweety</cp:lastModifiedBy>
  <cp:revision>146</cp:revision>
  <dcterms:created xsi:type="dcterms:W3CDTF">2019-09-13T12:35:25Z</dcterms:created>
  <dcterms:modified xsi:type="dcterms:W3CDTF">2019-10-23T05:08:14Z</dcterms:modified>
</cp:coreProperties>
</file>