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351" r:id="rId2"/>
    <p:sldId id="349" r:id="rId3"/>
    <p:sldId id="326" r:id="rId4"/>
    <p:sldId id="327" r:id="rId5"/>
    <p:sldId id="328" r:id="rId6"/>
    <p:sldId id="350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83" d="100"/>
          <a:sy n="83" d="100"/>
        </p:scale>
        <p:origin x="71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93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3B903-D091-4C86-B87F-5A08741D0734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1B51E3-8967-4083-9D55-A02C6BC5D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128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956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03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5245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089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15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8037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733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792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702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565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MONIRUL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65314" y="76200"/>
            <a:ext cx="12050485" cy="6694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 cmpd="tri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solidFill>
                  <a:srgbClr val="CC6600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54428" y="6531428"/>
            <a:ext cx="1306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MONIRUL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14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Dpurt0miJ3x5nX7qXZIfd8i4YUgfqTdU/view?usp=sharin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FLhRRglgVogzdC8oMWEFaHi6ebVUvqv7/view?usp=sharing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28" y="206828"/>
            <a:ext cx="11767457" cy="643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4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51" y="247144"/>
            <a:ext cx="11773299" cy="63251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0" y="5192720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Welcome to all.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pattFill prst="dkUpDiag">
                <a:fgClr>
                  <a:srgbClr val="44546A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44" y="-34898"/>
            <a:ext cx="6187859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4698" y="-40466"/>
            <a:ext cx="6004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67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1.48148E-6 L -0.5112 -0.0062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60" y="-3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96296E-6 L 0.49115 -0.002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399" y="-53040"/>
            <a:ext cx="120257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A: Look at the pictures and say what you 	see in them.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86" y="1232554"/>
            <a:ext cx="4826229" cy="35918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7814" y="444026"/>
            <a:ext cx="5190822" cy="35332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774" y="3450210"/>
            <a:ext cx="3407791" cy="34077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857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3084" y="5067247"/>
            <a:ext cx="9818523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5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</a:t>
            </a:r>
            <a:r>
              <a:rPr lang="en-US" sz="5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could </a:t>
            </a:r>
            <a:r>
              <a:rPr lang="en-US" sz="5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see on the </a:t>
            </a:r>
            <a:r>
              <a:rPr lang="en-US" sz="5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video?</a:t>
            </a:r>
            <a:endParaRPr lang="en-US" sz="5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3084" y="353948"/>
            <a:ext cx="9817134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 us watch the video.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3365" y="1984829"/>
            <a:ext cx="9848242" cy="19389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Please click here to go to internet for watching Video.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379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492" y="812798"/>
            <a:ext cx="11831784" cy="914400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57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alibri" panose="020F0502020204030204"/>
                <a:ea typeface="+mn-ea"/>
                <a:cs typeface="+mn-cs"/>
              </a:rPr>
              <a:t>Media and modes of e-communication</a:t>
            </a:r>
            <a:endParaRPr lang="en-US" sz="57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3828"/>
            <a:ext cx="12192000" cy="3886201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Unit  </a:t>
            </a:r>
            <a:r>
              <a:rPr lang="en-US" sz="9600" b="1" dirty="0"/>
              <a:t>: </a:t>
            </a:r>
            <a:r>
              <a:rPr lang="en-US" sz="9600" b="1" dirty="0" smtClean="0"/>
              <a:t>XIII </a:t>
            </a:r>
            <a:endParaRPr lang="en-US" sz="9600" b="1" dirty="0"/>
          </a:p>
          <a:p>
            <a:r>
              <a:rPr 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[Media and modes of e-communication]</a:t>
            </a:r>
            <a:endParaRPr lang="en-US" sz="5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600" b="1" dirty="0"/>
              <a:t>Lesson : 1</a:t>
            </a:r>
          </a:p>
        </p:txBody>
      </p:sp>
    </p:spTree>
    <p:extLst>
      <p:ext uri="{BB962C8B-B14F-4D97-AF65-F5344CB8AC3E}">
        <p14:creationId xmlns:p14="http://schemas.microsoft.com/office/powerpoint/2010/main" val="343484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800"/>
                            </p:stCondLst>
                            <p:childTnLst>
                              <p:par>
                                <p:cTn id="2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800"/>
                            </p:stCondLst>
                            <p:childTnLst>
                              <p:par>
                                <p:cTn id="2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800"/>
                            </p:stCondLst>
                            <p:childTnLst>
                              <p:par>
                                <p:cTn id="3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800"/>
                            </p:stCondLst>
                            <p:childTnLst>
                              <p:par>
                                <p:cTn id="4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2.5E-6 4.81481E-6 L -0.00052 0.6254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5525" y="181695"/>
            <a:ext cx="10836852" cy="92333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NewRomanPS-BoldMT"/>
                <a:ea typeface="+mn-ea"/>
                <a:cs typeface="+mn-cs"/>
              </a:rPr>
              <a:t>Learning 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NewRomanPS-BoldMT"/>
                <a:ea typeface="+mn-ea"/>
                <a:cs typeface="+mn-cs"/>
              </a:rPr>
              <a:t>outcomes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9899" y="1266975"/>
            <a:ext cx="10836852" cy="1200329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After the students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have studied the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lesson, they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will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be able to --- ---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9899" y="2657054"/>
            <a:ext cx="10836852" cy="64633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surf the Internet;</a:t>
            </a:r>
          </a:p>
        </p:txBody>
      </p:sp>
      <p:sp>
        <p:nvSpPr>
          <p:cNvPr id="5" name="Rectangle 4"/>
          <p:cNvSpPr/>
          <p:nvPr/>
        </p:nvSpPr>
        <p:spPr>
          <a:xfrm>
            <a:off x="659898" y="3484591"/>
            <a:ext cx="10836852" cy="64633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 and write e-mails;</a:t>
            </a:r>
          </a:p>
        </p:txBody>
      </p:sp>
      <p:sp>
        <p:nvSpPr>
          <p:cNvPr id="6" name="Rectangle 5"/>
          <p:cNvSpPr/>
          <p:nvPr/>
        </p:nvSpPr>
        <p:spPr>
          <a:xfrm>
            <a:off x="659898" y="4344996"/>
            <a:ext cx="10836852" cy="64633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narrate incidents in a logical sequence;</a:t>
            </a:r>
          </a:p>
        </p:txBody>
      </p:sp>
      <p:sp>
        <p:nvSpPr>
          <p:cNvPr id="7" name="Rectangle 6"/>
          <p:cNvSpPr/>
          <p:nvPr/>
        </p:nvSpPr>
        <p:spPr>
          <a:xfrm>
            <a:off x="659898" y="5159221"/>
            <a:ext cx="10836852" cy="64633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 texts;</a:t>
            </a:r>
          </a:p>
        </p:txBody>
      </p:sp>
      <p:sp>
        <p:nvSpPr>
          <p:cNvPr id="8" name="Rectangle 7"/>
          <p:cNvSpPr/>
          <p:nvPr/>
        </p:nvSpPr>
        <p:spPr>
          <a:xfrm>
            <a:off x="636807" y="5911980"/>
            <a:ext cx="10836852" cy="64633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participate in debate.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1491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4963" y="152451"/>
            <a:ext cx="11881546" cy="198515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4100" b="1" dirty="0" smtClean="0">
                <a:latin typeface="TimesNewRomanPS-BoldMT"/>
              </a:rPr>
              <a:t>B:	Work </a:t>
            </a:r>
            <a:r>
              <a:rPr lang="en-US" sz="4100" b="1" dirty="0">
                <a:latin typeface="TimesNewRomanPS-BoldMT"/>
              </a:rPr>
              <a:t>in pairs. Discuss which of the </a:t>
            </a:r>
            <a:r>
              <a:rPr lang="en-US" sz="4100" b="1" dirty="0" smtClean="0">
                <a:latin typeface="TimesNewRomanPS-BoldMT"/>
              </a:rPr>
              <a:t>	following </a:t>
            </a:r>
            <a:r>
              <a:rPr lang="en-US" sz="4100" b="1" dirty="0">
                <a:latin typeface="TimesNewRomanPS-BoldMT"/>
              </a:rPr>
              <a:t>words you are </a:t>
            </a:r>
            <a:r>
              <a:rPr lang="en-US" sz="4100" b="1" dirty="0" smtClean="0">
                <a:latin typeface="TimesNewRomanPS-BoldMT"/>
              </a:rPr>
              <a:t>familiar with.</a:t>
            </a:r>
          </a:p>
          <a:p>
            <a:pPr algn="just"/>
            <a:r>
              <a:rPr lang="en-US" sz="4100" b="1" dirty="0" smtClean="0">
                <a:latin typeface="TimesNewRomanPS-BoldMT"/>
              </a:rPr>
              <a:t>How are </a:t>
            </a:r>
            <a:r>
              <a:rPr lang="en-US" sz="4100" b="1" dirty="0">
                <a:latin typeface="TimesNewRomanPS-BoldMT"/>
              </a:rPr>
              <a:t>they related to </a:t>
            </a:r>
            <a:r>
              <a:rPr lang="en-US" sz="4100" b="1" dirty="0" smtClean="0">
                <a:latin typeface="TimesNewRomanPS-BoldMT"/>
              </a:rPr>
              <a:t>e-	communications</a:t>
            </a:r>
            <a:r>
              <a:rPr lang="en-US" sz="4100" b="1" dirty="0">
                <a:latin typeface="TimesNewRomanPS-BoldMT"/>
              </a:rPr>
              <a:t>?</a:t>
            </a:r>
            <a:endParaRPr lang="en-US" sz="4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31292" y="5546474"/>
            <a:ext cx="3547700" cy="723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4100" b="1" dirty="0" smtClean="0">
                <a:latin typeface="TimesNewRomanPSMT"/>
              </a:rPr>
              <a:t>smart </a:t>
            </a:r>
            <a:r>
              <a:rPr lang="en-US" sz="4100" b="1" dirty="0">
                <a:latin typeface="TimesNewRomanPSMT"/>
              </a:rPr>
              <a:t>phone,</a:t>
            </a:r>
            <a:endParaRPr lang="en-US" sz="4100" b="1" dirty="0"/>
          </a:p>
        </p:txBody>
      </p:sp>
      <p:sp>
        <p:nvSpPr>
          <p:cNvPr id="3" name="Rectangle 2"/>
          <p:cNvSpPr/>
          <p:nvPr/>
        </p:nvSpPr>
        <p:spPr>
          <a:xfrm>
            <a:off x="206529" y="2318323"/>
            <a:ext cx="2389485" cy="723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100" b="1" dirty="0"/>
              <a:t>F</a:t>
            </a:r>
            <a:r>
              <a:rPr lang="en-US" sz="4100" b="1" dirty="0" smtClean="0"/>
              <a:t>acebook</a:t>
            </a:r>
            <a:r>
              <a:rPr lang="en-US" sz="4100" b="1" dirty="0"/>
              <a:t>,</a:t>
            </a:r>
          </a:p>
        </p:txBody>
      </p:sp>
      <p:sp>
        <p:nvSpPr>
          <p:cNvPr id="4" name="Rectangle 3"/>
          <p:cNvSpPr/>
          <p:nvPr/>
        </p:nvSpPr>
        <p:spPr>
          <a:xfrm>
            <a:off x="3676969" y="2299677"/>
            <a:ext cx="1890522" cy="723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100" b="1" dirty="0">
                <a:solidFill>
                  <a:prstClr val="black"/>
                </a:solidFill>
                <a:latin typeface="TimesNewRomanPSMT"/>
              </a:rPr>
              <a:t>e-mail,</a:t>
            </a:r>
            <a:endParaRPr lang="en-US" sz="4100" dirty="0"/>
          </a:p>
        </p:txBody>
      </p:sp>
      <p:sp>
        <p:nvSpPr>
          <p:cNvPr id="5" name="Rectangle 4"/>
          <p:cNvSpPr/>
          <p:nvPr/>
        </p:nvSpPr>
        <p:spPr>
          <a:xfrm>
            <a:off x="6911450" y="2288496"/>
            <a:ext cx="2417288" cy="723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100" b="1" dirty="0">
                <a:solidFill>
                  <a:prstClr val="black"/>
                </a:solidFill>
                <a:latin typeface="TimesNewRomanPSMT"/>
              </a:rPr>
              <a:t>web site,</a:t>
            </a:r>
            <a:endParaRPr lang="en-US" sz="4100" dirty="0"/>
          </a:p>
        </p:txBody>
      </p:sp>
      <p:sp>
        <p:nvSpPr>
          <p:cNvPr id="7" name="Rectangle 6"/>
          <p:cNvSpPr/>
          <p:nvPr/>
        </p:nvSpPr>
        <p:spPr>
          <a:xfrm>
            <a:off x="10453585" y="2316973"/>
            <a:ext cx="1489034" cy="723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100" b="1" dirty="0">
                <a:solidFill>
                  <a:prstClr val="black"/>
                </a:solidFill>
                <a:latin typeface="TimesNewRomanPSMT"/>
              </a:rPr>
              <a:t>blog,</a:t>
            </a:r>
            <a:endParaRPr lang="en-US" sz="4100" dirty="0"/>
          </a:p>
        </p:txBody>
      </p:sp>
      <p:sp>
        <p:nvSpPr>
          <p:cNvPr id="8" name="Rectangle 7"/>
          <p:cNvSpPr/>
          <p:nvPr/>
        </p:nvSpPr>
        <p:spPr>
          <a:xfrm>
            <a:off x="226452" y="3456058"/>
            <a:ext cx="3431147" cy="723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100" b="1" dirty="0">
                <a:solidFill>
                  <a:prstClr val="black"/>
                </a:solidFill>
                <a:latin typeface="TimesNewRomanPSMT"/>
              </a:rPr>
              <a:t>e-commerce,</a:t>
            </a:r>
            <a:endParaRPr lang="en-US" sz="4100" dirty="0"/>
          </a:p>
        </p:txBody>
      </p:sp>
      <p:sp>
        <p:nvSpPr>
          <p:cNvPr id="9" name="Rectangle 8"/>
          <p:cNvSpPr/>
          <p:nvPr/>
        </p:nvSpPr>
        <p:spPr>
          <a:xfrm>
            <a:off x="4356484" y="3444514"/>
            <a:ext cx="1896550" cy="723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100" b="1" dirty="0">
                <a:solidFill>
                  <a:prstClr val="black"/>
                </a:solidFill>
                <a:latin typeface="TimesNewRomanPSMT"/>
              </a:rPr>
              <a:t>twitter,</a:t>
            </a:r>
            <a:endParaRPr lang="en-US" sz="4100" dirty="0"/>
          </a:p>
        </p:txBody>
      </p:sp>
      <p:sp>
        <p:nvSpPr>
          <p:cNvPr id="10" name="Rectangle 9"/>
          <p:cNvSpPr/>
          <p:nvPr/>
        </p:nvSpPr>
        <p:spPr>
          <a:xfrm>
            <a:off x="7061868" y="3453752"/>
            <a:ext cx="2821054" cy="723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100" b="1" dirty="0">
                <a:solidFill>
                  <a:prstClr val="black"/>
                </a:solidFill>
                <a:latin typeface="TimesNewRomanPSMT"/>
              </a:rPr>
              <a:t>e-learning,</a:t>
            </a:r>
            <a:endParaRPr lang="en-US" sz="4100" dirty="0"/>
          </a:p>
        </p:txBody>
      </p:sp>
      <p:sp>
        <p:nvSpPr>
          <p:cNvPr id="11" name="Rectangle 10"/>
          <p:cNvSpPr/>
          <p:nvPr/>
        </p:nvSpPr>
        <p:spPr>
          <a:xfrm>
            <a:off x="10326255" y="3429654"/>
            <a:ext cx="1662554" cy="723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100" b="1" dirty="0" smtClean="0">
                <a:solidFill>
                  <a:prstClr val="black"/>
                </a:solidFill>
                <a:latin typeface="TimesNewRomanPSMT"/>
              </a:rPr>
              <a:t>iPod,</a:t>
            </a:r>
            <a:endParaRPr lang="en-US" sz="4100" dirty="0"/>
          </a:p>
        </p:txBody>
      </p:sp>
      <p:sp>
        <p:nvSpPr>
          <p:cNvPr id="12" name="Rectangle 11"/>
          <p:cNvSpPr/>
          <p:nvPr/>
        </p:nvSpPr>
        <p:spPr>
          <a:xfrm>
            <a:off x="212413" y="4462633"/>
            <a:ext cx="2491576" cy="723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100" b="1" dirty="0">
                <a:solidFill>
                  <a:prstClr val="black"/>
                </a:solidFill>
                <a:latin typeface="TimesNewRomanPSMT"/>
              </a:rPr>
              <a:t>tablet pc,</a:t>
            </a:r>
            <a:endParaRPr lang="en-US" sz="4100" dirty="0"/>
          </a:p>
        </p:txBody>
      </p:sp>
      <p:sp>
        <p:nvSpPr>
          <p:cNvPr id="13" name="Rectangle 12"/>
          <p:cNvSpPr/>
          <p:nvPr/>
        </p:nvSpPr>
        <p:spPr>
          <a:xfrm>
            <a:off x="4908610" y="4547947"/>
            <a:ext cx="7041276" cy="723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100" b="1" dirty="0">
                <a:solidFill>
                  <a:prstClr val="black"/>
                </a:solidFill>
                <a:latin typeface="TimesNewRomanPSMT"/>
              </a:rPr>
              <a:t>information super highway,</a:t>
            </a:r>
            <a:endParaRPr lang="en-US" sz="4100" dirty="0"/>
          </a:p>
        </p:txBody>
      </p:sp>
      <p:sp>
        <p:nvSpPr>
          <p:cNvPr id="14" name="Rectangle 13"/>
          <p:cNvSpPr/>
          <p:nvPr/>
        </p:nvSpPr>
        <p:spPr>
          <a:xfrm>
            <a:off x="190379" y="5566290"/>
            <a:ext cx="4028845" cy="723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100" b="1" dirty="0">
                <a:solidFill>
                  <a:prstClr val="black"/>
                </a:solidFill>
                <a:latin typeface="TimesNewRomanPSMT"/>
              </a:rPr>
              <a:t>social network,</a:t>
            </a:r>
            <a:endParaRPr lang="en-US" sz="4100" dirty="0"/>
          </a:p>
        </p:txBody>
      </p:sp>
    </p:spTree>
    <p:extLst>
      <p:ext uri="{BB962C8B-B14F-4D97-AF65-F5344CB8AC3E}">
        <p14:creationId xmlns:p14="http://schemas.microsoft.com/office/powerpoint/2010/main" val="421913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21674" y="260333"/>
            <a:ext cx="11757890" cy="6369065"/>
            <a:chOff x="221674" y="260333"/>
            <a:chExt cx="11757890" cy="636906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674" y="260333"/>
              <a:ext cx="4387536" cy="635916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8866" y="270030"/>
              <a:ext cx="5270698" cy="635936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8164" y="270228"/>
              <a:ext cx="2790702" cy="6349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272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525" y="-8436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Words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072" y="844373"/>
            <a:ext cx="2216280" cy="70788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Greeting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71014" y="614635"/>
            <a:ext cx="5403273" cy="175432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/>
              <a:t>Sth</a:t>
            </a:r>
            <a:r>
              <a:rPr lang="en-US" sz="3600" b="1" dirty="0" smtClean="0"/>
              <a:t> that you say or do to greet </a:t>
            </a:r>
            <a:r>
              <a:rPr lang="en-US" sz="3600" b="1" dirty="0" err="1" smtClean="0"/>
              <a:t>sb</a:t>
            </a:r>
            <a:endParaRPr lang="en-US" sz="3600" b="1" dirty="0" smtClean="0"/>
          </a:p>
          <a:p>
            <a:pPr algn="just"/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complements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855" y="2931032"/>
            <a:ext cx="2273582" cy="70788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Dominate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71014" y="2621048"/>
            <a:ext cx="5393748" cy="120032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Take over</a:t>
            </a:r>
          </a:p>
          <a:p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control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4593" y="5254516"/>
            <a:ext cx="2271844" cy="70788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imagine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71013" y="4801934"/>
            <a:ext cx="5403274" cy="120032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See in your mind’s eye</a:t>
            </a:r>
          </a:p>
          <a:p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visualize, envisage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065" y="597991"/>
            <a:ext cx="2799196" cy="18661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326" y="2401487"/>
            <a:ext cx="2245014" cy="2160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338" y="4118917"/>
            <a:ext cx="1400416" cy="25516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1732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744" y="480005"/>
            <a:ext cx="2594343" cy="76944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inevitable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61181" y="205477"/>
            <a:ext cx="6093361" cy="1754326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That you cannot avoid or prevent</a:t>
            </a:r>
          </a:p>
          <a:p>
            <a:r>
              <a:rPr lang="en-US" sz="3600" b="1" dirty="0" err="1" smtClean="0">
                <a:solidFill>
                  <a:srgbClr val="7030A0"/>
                </a:solidFill>
              </a:rPr>
              <a:t>Syn</a:t>
            </a:r>
            <a:r>
              <a:rPr lang="en-US" sz="3600" b="1" dirty="0" smtClean="0">
                <a:solidFill>
                  <a:srgbClr val="7030A0"/>
                </a:solidFill>
              </a:rPr>
              <a:t>: inseparable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745" y="2846039"/>
            <a:ext cx="2365170" cy="76944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recipient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61181" y="2292130"/>
            <a:ext cx="6114119" cy="1754326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 person or thing that receives</a:t>
            </a:r>
          </a:p>
          <a:p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receiver, </a:t>
            </a:r>
          </a:p>
          <a:p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Ant: donor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52937" y="4879355"/>
            <a:ext cx="5931349" cy="1754326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Involving several parts, elements or members</a:t>
            </a:r>
          </a:p>
          <a:p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manifold, numerous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1" y="5118841"/>
            <a:ext cx="2209800" cy="76944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multiple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087" y="2438582"/>
            <a:ext cx="2621077" cy="15441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4223329"/>
            <a:ext cx="2468418" cy="24684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163" y="84084"/>
            <a:ext cx="2193287" cy="21932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6932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0370" y="261256"/>
            <a:ext cx="11636829" cy="2308324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	Open at page no. 165 from the text and 	read it to answer </a:t>
            </a:r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questions that </a:t>
            </a:r>
            <a:r>
              <a:rPr lang="en-US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follow.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87542" y="2971802"/>
            <a:ext cx="2699657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10 Minutes</a:t>
            </a:r>
            <a:endParaRPr lang="en-US" sz="4000" b="1" dirty="0"/>
          </a:p>
        </p:txBody>
      </p:sp>
      <p:sp>
        <p:nvSpPr>
          <p:cNvPr id="4" name="Rectangle 3"/>
          <p:cNvSpPr/>
          <p:nvPr/>
        </p:nvSpPr>
        <p:spPr>
          <a:xfrm>
            <a:off x="228597" y="3809999"/>
            <a:ext cx="11658601" cy="255454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imagine a citizen’s ordinary day at work. The morning --- ----- --- --- --- --- --- --- --- --- --- ---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--- --- </a:t>
            </a: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--- ---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---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---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---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---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---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powerful communication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tool in modern life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.</a:t>
            </a:r>
            <a:endPara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964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544" y="-99288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- Questions: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458" y="2347181"/>
            <a:ext cx="121733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 smtClean="0"/>
              <a:t>4. </a:t>
            </a:r>
            <a:r>
              <a:rPr lang="en-US" sz="3600" b="1" dirty="0"/>
              <a:t>‘It has been a powerful communication tool in modern life.’ </a:t>
            </a:r>
            <a:r>
              <a:rPr lang="en-US" sz="3600" b="1" dirty="0" smtClean="0"/>
              <a:t>	Explain the statement</a:t>
            </a:r>
            <a:r>
              <a:rPr lang="en-US" sz="3600" b="1"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18694" y="1421877"/>
            <a:ext cx="121733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 smtClean="0"/>
              <a:t>3. </a:t>
            </a:r>
            <a:r>
              <a:rPr lang="en-US" sz="3600" b="1" dirty="0"/>
              <a:t>How do the commercial servers serve in the process of an </a:t>
            </a:r>
            <a:r>
              <a:rPr lang="en-US" sz="3600" b="1" dirty="0" smtClean="0"/>
              <a:t>	e-mail</a:t>
            </a:r>
            <a:r>
              <a:rPr lang="en-US" sz="3600" b="1" dirty="0"/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18694" y="881430"/>
            <a:ext cx="12173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 smtClean="0"/>
              <a:t>2. </a:t>
            </a:r>
            <a:r>
              <a:rPr lang="en-US" sz="3600" b="1" dirty="0"/>
              <a:t>How do emails operate?</a:t>
            </a:r>
          </a:p>
        </p:txBody>
      </p:sp>
      <p:sp>
        <p:nvSpPr>
          <p:cNvPr id="9" name="Rectangle 8"/>
          <p:cNvSpPr/>
          <p:nvPr/>
        </p:nvSpPr>
        <p:spPr>
          <a:xfrm>
            <a:off x="18693" y="351700"/>
            <a:ext cx="12173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 smtClean="0"/>
              <a:t>1. </a:t>
            </a:r>
            <a:r>
              <a:rPr lang="en-US" sz="3600" b="1" dirty="0"/>
              <a:t>What is an </a:t>
            </a:r>
            <a:r>
              <a:rPr lang="en-US" sz="3600" b="1" dirty="0" smtClean="0"/>
              <a:t>e-mail</a:t>
            </a:r>
            <a:r>
              <a:rPr lang="en-US" sz="3600" b="1" dirty="0"/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6315" y="5099904"/>
            <a:ext cx="11564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 we see the answers of the four questions serially here. 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757" y="4364951"/>
            <a:ext cx="12019175" cy="2308324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 to the question no-1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/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e-mail is an electronic mail used for sending and receiving digital text message.</a:t>
            </a:r>
          </a:p>
          <a:p>
            <a:pPr algn="just"/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937" y="3530666"/>
            <a:ext cx="12074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5. </a:t>
            </a:r>
            <a:r>
              <a:rPr lang="en-US" sz="3600" b="1" dirty="0"/>
              <a:t>How do </a:t>
            </a:r>
            <a:r>
              <a:rPr lang="en-US" sz="3600" b="1" dirty="0" smtClean="0"/>
              <a:t>e-mails </a:t>
            </a:r>
            <a:r>
              <a:rPr lang="en-US" sz="3600" b="1" dirty="0"/>
              <a:t>affect our daily work schedule?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139" y="4369574"/>
            <a:ext cx="12019175" cy="2308324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 to the question </a:t>
            </a:r>
            <a:r>
              <a:rPr lang="en-US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no-2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E-mails operate through a networks of computers linked by internet.</a:t>
            </a:r>
          </a:p>
          <a:p>
            <a:pPr algn="just"/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5759" y="4364958"/>
            <a:ext cx="12019175" cy="2308324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 to the question </a:t>
            </a:r>
            <a:r>
              <a:rPr lang="en-US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no-3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commercial servers serve in an e-mail process by accepting the text message from the sender, following it and delivering instantly to the digital mailbox of the recipient.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906" y="4360346"/>
            <a:ext cx="12019175" cy="2308324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 to the question </a:t>
            </a:r>
            <a:r>
              <a:rPr lang="en-US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no-4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Here ‘it’ means an e-mail. At present we can instantly communicate with any person with the help of an e-mail. Thus it has been a powerful communication tool.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527" y="4346495"/>
            <a:ext cx="12019175" cy="2308324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 to the question </a:t>
            </a:r>
            <a:r>
              <a:rPr lang="en-US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no-5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Sending and receiving dozens of e-mails in everyday has become a habit of many of us. Thus e-mail affects our daily work schedule.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958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375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800"/>
                            </p:stCondLst>
                            <p:childTnLst>
                              <p:par>
                                <p:cTn id="58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5E-6 2.22222E-6 L 2.5E-6 -0.07222 " pathEditMode="relative" rAng="0" ptsTypes="AA">
                                      <p:cBhvr>
                                        <p:cTn id="5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 build="allAtOnce"/>
      <p:bldP spid="10" grpId="1" build="allAtOnce"/>
      <p:bldP spid="4" grpId="0" animBg="1"/>
      <p:bldP spid="2" grpId="0"/>
      <p:bldP spid="14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54" y="979055"/>
            <a:ext cx="11881427" cy="56835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955" y="0"/>
            <a:ext cx="120661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SPEAKING TASK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436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92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D: </a:t>
            </a:r>
            <a:r>
              <a:rPr lang="en-US" sz="4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in pairs and discuss the steps of your </a:t>
            </a:r>
            <a:r>
              <a:rPr lang="en-US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normal </a:t>
            </a:r>
            <a:r>
              <a:rPr lang="en-US" sz="4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days, weekends, etc</a:t>
            </a:r>
            <a:r>
              <a:rPr lang="en-US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0" algn="just">
              <a:defRPr/>
            </a:pPr>
            <a:endParaRPr lang="en-US" sz="4400" b="1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</a:rPr>
              <a:t>	</a:t>
            </a:r>
            <a:r>
              <a:rPr kumimoji="0" lang="en-US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</a:rPr>
              <a:t>At first discuss in </a:t>
            </a:r>
            <a:r>
              <a:rPr lang="en-US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pairs</a:t>
            </a:r>
            <a:r>
              <a:rPr kumimoji="0" lang="en-US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</a:rPr>
              <a:t>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1852" y="2871934"/>
            <a:ext cx="62323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Group Leader A: --- --- ---- </a:t>
            </a:r>
            <a:endParaRPr lang="en-US" sz="4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1852" y="3792620"/>
            <a:ext cx="62066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Group </a:t>
            </a:r>
            <a:r>
              <a:rPr lang="en-US" sz="4400" b="1" dirty="0"/>
              <a:t>Leader </a:t>
            </a:r>
            <a:r>
              <a:rPr lang="en-US" sz="4400" b="1" dirty="0" smtClean="0"/>
              <a:t>B: --- --- ---- </a:t>
            </a:r>
            <a:endParaRPr lang="en-US" sz="4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91852" y="4805217"/>
            <a:ext cx="61890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Group </a:t>
            </a:r>
            <a:r>
              <a:rPr lang="en-US" sz="4400" b="1" dirty="0"/>
              <a:t>Leader </a:t>
            </a:r>
            <a:r>
              <a:rPr lang="en-US" sz="4400" b="1" dirty="0" smtClean="0"/>
              <a:t>C: --- --- ---- </a:t>
            </a:r>
            <a:endParaRPr lang="en-US" sz="4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91852" y="5817814"/>
            <a:ext cx="62467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Group </a:t>
            </a:r>
            <a:r>
              <a:rPr lang="en-US" sz="4400" b="1" dirty="0"/>
              <a:t>Leader </a:t>
            </a:r>
            <a:r>
              <a:rPr lang="en-US" sz="4400" b="1" dirty="0" smtClean="0"/>
              <a:t>D: --- --- ---- 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99747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E:	Pair </a:t>
            </a:r>
            <a:r>
              <a:rPr lang="en-US" sz="4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work. Read the following </a:t>
            </a:r>
            <a:r>
              <a:rPr lang="en-US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 </a:t>
            </a:r>
            <a:r>
              <a:rPr lang="en-US" sz="4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exchanged </a:t>
            </a:r>
            <a:r>
              <a:rPr lang="en-US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between </a:t>
            </a:r>
            <a:r>
              <a:rPr lang="en-US" sz="4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friends</a:t>
            </a:r>
            <a:r>
              <a:rPr lang="en-US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Like an </a:t>
            </a:r>
            <a:r>
              <a:rPr lang="en-US" sz="4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informal letter, an </a:t>
            </a:r>
            <a:r>
              <a:rPr lang="en-US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e-mail </a:t>
            </a:r>
            <a:r>
              <a:rPr lang="en-US" sz="4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 close one is casually written. </a:t>
            </a:r>
            <a:r>
              <a:rPr lang="en-US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Identify the mistakes </a:t>
            </a:r>
            <a:r>
              <a:rPr lang="en-US" sz="4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main body of the </a:t>
            </a:r>
            <a:r>
              <a:rPr lang="en-US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message</a:t>
            </a:r>
            <a:r>
              <a:rPr lang="en-US" sz="4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discuss with your partner, </a:t>
            </a:r>
            <a:r>
              <a:rPr lang="en-US" sz="4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correct 	them</a:t>
            </a:r>
            <a:r>
              <a:rPr lang="en-US" sz="4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44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4300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782" y="2782"/>
            <a:ext cx="1204421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/>
              <a:t>Subject: Details of Dhaka Tour</a:t>
            </a:r>
          </a:p>
          <a:p>
            <a:pPr algn="just"/>
            <a:r>
              <a:rPr lang="en-US" sz="3600" b="1" dirty="0"/>
              <a:t>FROM: Alexa Dowson&lt;alexa.dowson@yahoo.com&gt;</a:t>
            </a:r>
          </a:p>
          <a:p>
            <a:pPr algn="just"/>
            <a:r>
              <a:rPr lang="en-US" sz="3600" b="1" dirty="0"/>
              <a:t>TO: </a:t>
            </a:r>
            <a:r>
              <a:rPr lang="en-US" sz="3600" b="1" dirty="0" err="1"/>
              <a:t>Moutushi</a:t>
            </a:r>
            <a:r>
              <a:rPr lang="en-US" sz="3600" b="1" dirty="0"/>
              <a:t> </a:t>
            </a:r>
            <a:r>
              <a:rPr lang="en-US" sz="3600" b="1" dirty="0" err="1"/>
              <a:t>Laboni</a:t>
            </a:r>
            <a:r>
              <a:rPr lang="en-US" sz="3600" b="1" dirty="0"/>
              <a:t>&lt;moutushi1997@ymail.com&gt;</a:t>
            </a:r>
          </a:p>
          <a:p>
            <a:pPr algn="just"/>
            <a:r>
              <a:rPr lang="en-US" sz="3600" b="1" dirty="0"/>
              <a:t>Monday, May 21, 2012 6:20 AM</a:t>
            </a:r>
          </a:p>
          <a:p>
            <a:pPr algn="just"/>
            <a:r>
              <a:rPr lang="en-US" sz="3600" b="1" dirty="0" smtClean="0"/>
              <a:t>Hi </a:t>
            </a:r>
            <a:r>
              <a:rPr lang="en-US" sz="3600" b="1" dirty="0" err="1"/>
              <a:t>Moutushi</a:t>
            </a:r>
            <a:r>
              <a:rPr lang="en-US" sz="3600" b="1" dirty="0"/>
              <a:t>!</a:t>
            </a:r>
          </a:p>
          <a:p>
            <a:pPr algn="just"/>
            <a:r>
              <a:rPr lang="en-US" sz="3600" b="1" dirty="0"/>
              <a:t>Thanks for your mail. I’ll fly from Ottawa on 7:36 hours local time on 13 July </a:t>
            </a:r>
            <a:r>
              <a:rPr lang="en-US" sz="3600" b="1" dirty="0" smtClean="0"/>
              <a:t>with Qatar </a:t>
            </a:r>
            <a:r>
              <a:rPr lang="en-US" sz="3600" b="1" dirty="0"/>
              <a:t>Airlines via London-Doha and land Dhaka on 15 July around 13:41hours </a:t>
            </a:r>
            <a:r>
              <a:rPr lang="en-US" sz="3600" b="1" dirty="0" smtClean="0"/>
              <a:t>local time</a:t>
            </a:r>
            <a:r>
              <a:rPr lang="en-US" sz="3600" b="1" dirty="0"/>
              <a:t>. Wish to stay 2 days in the Cox’s Bazar and 1 day in </a:t>
            </a:r>
            <a:r>
              <a:rPr lang="en-US" sz="3600" b="1" dirty="0" err="1"/>
              <a:t>khulna</a:t>
            </a:r>
            <a:r>
              <a:rPr lang="en-US" sz="3600" b="1" dirty="0"/>
              <a:t>. Return flight on </a:t>
            </a:r>
            <a:r>
              <a:rPr lang="en-US" sz="3600" b="1" dirty="0" smtClean="0"/>
              <a:t>21 </a:t>
            </a:r>
            <a:r>
              <a:rPr lang="en-US" sz="3600" b="1" dirty="0" err="1" smtClean="0"/>
              <a:t>july</a:t>
            </a:r>
            <a:r>
              <a:rPr lang="en-US" sz="3600" b="1" dirty="0" smtClean="0"/>
              <a:t> </a:t>
            </a:r>
            <a:r>
              <a:rPr lang="en-US" sz="3600" b="1" dirty="0"/>
              <a:t>at 3:04 hours local time.</a:t>
            </a:r>
          </a:p>
          <a:p>
            <a:pPr algn="just"/>
            <a:r>
              <a:rPr lang="en-US" sz="3600" b="1" dirty="0"/>
              <a:t>Keep fine and in touch. Hope to see you soon!</a:t>
            </a:r>
          </a:p>
          <a:p>
            <a:pPr algn="just"/>
            <a:r>
              <a:rPr lang="en-US" sz="3600" b="1" dirty="0"/>
              <a:t>Alexa</a:t>
            </a:r>
          </a:p>
        </p:txBody>
      </p:sp>
    </p:spTree>
    <p:extLst>
      <p:ext uri="{BB962C8B-B14F-4D97-AF65-F5344CB8AC3E}">
        <p14:creationId xmlns:p14="http://schemas.microsoft.com/office/powerpoint/2010/main" val="247030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 smtClean="0"/>
              <a:t>F: </a:t>
            </a:r>
            <a:r>
              <a:rPr lang="en-US" sz="4400" b="1" dirty="0" err="1"/>
              <a:t>Pairwork</a:t>
            </a:r>
            <a:r>
              <a:rPr lang="en-US" sz="4400" b="1" dirty="0"/>
              <a:t>. The email in section E is a reply by </a:t>
            </a:r>
            <a:r>
              <a:rPr lang="en-US" sz="4400" b="1" dirty="0" smtClean="0"/>
              <a:t>	Alexa </a:t>
            </a:r>
            <a:r>
              <a:rPr lang="en-US" sz="4400" b="1" dirty="0"/>
              <a:t>to </a:t>
            </a:r>
            <a:r>
              <a:rPr lang="en-US" sz="4400" b="1" dirty="0" err="1" smtClean="0"/>
              <a:t>Moutushi’s</a:t>
            </a:r>
            <a:r>
              <a:rPr lang="en-US" sz="4400" b="1" dirty="0" smtClean="0"/>
              <a:t> previous </a:t>
            </a:r>
            <a:r>
              <a:rPr lang="en-US" sz="4400" b="1" dirty="0"/>
              <a:t>email. Imagine </a:t>
            </a:r>
            <a:r>
              <a:rPr lang="en-US" sz="4400" b="1" dirty="0" smtClean="0"/>
              <a:t>	what </a:t>
            </a:r>
            <a:r>
              <a:rPr lang="en-US" sz="4400" b="1" dirty="0" err="1"/>
              <a:t>Moutushi</a:t>
            </a:r>
            <a:r>
              <a:rPr lang="en-US" sz="4400" b="1" dirty="0"/>
              <a:t> might </a:t>
            </a:r>
            <a:r>
              <a:rPr lang="en-US" sz="4400" b="1" dirty="0" smtClean="0"/>
              <a:t>have </a:t>
            </a:r>
            <a:r>
              <a:rPr lang="en-US" sz="4400" b="1" dirty="0"/>
              <a:t>written to Alexa</a:t>
            </a:r>
            <a:r>
              <a:rPr lang="en-US" sz="4400" b="1" dirty="0" smtClean="0"/>
              <a:t>. 	Write </a:t>
            </a:r>
            <a:r>
              <a:rPr lang="en-US" sz="4400" b="1" dirty="0"/>
              <a:t>that email.</a:t>
            </a:r>
          </a:p>
        </p:txBody>
      </p:sp>
    </p:spTree>
    <p:extLst>
      <p:ext uri="{BB962C8B-B14F-4D97-AF65-F5344CB8AC3E}">
        <p14:creationId xmlns:p14="http://schemas.microsoft.com/office/powerpoint/2010/main" val="415588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" y="36353"/>
            <a:ext cx="1219199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G: 	Read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following text. It gives the information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about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origin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email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Choose the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appropriate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forms of the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verbs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the box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	complete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sentences. You can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verb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more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 once.</a:t>
            </a:r>
          </a:p>
        </p:txBody>
      </p:sp>
    </p:spTree>
    <p:extLst>
      <p:ext uri="{BB962C8B-B14F-4D97-AF65-F5344CB8AC3E}">
        <p14:creationId xmlns:p14="http://schemas.microsoft.com/office/powerpoint/2010/main" val="240311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9240" y="1684317"/>
            <a:ext cx="122012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/>
              <a:t>Sending text messages electronically could </a:t>
            </a:r>
            <a:r>
              <a:rPr lang="en-US" sz="3600" b="1" dirty="0" smtClean="0"/>
              <a:t>be ____ to </a:t>
            </a:r>
            <a:r>
              <a:rPr lang="en-US" sz="3600" b="1" dirty="0"/>
              <a:t>date back to the </a:t>
            </a:r>
            <a:r>
              <a:rPr lang="en-US" sz="3600" b="1" dirty="0" smtClean="0"/>
              <a:t>Morse code </a:t>
            </a:r>
            <a:r>
              <a:rPr lang="en-US" sz="3600" b="1" dirty="0"/>
              <a:t>telegraph of the mid 1800s and the 1939 New York World’s Fair. In the fair</a:t>
            </a:r>
            <a:r>
              <a:rPr lang="en-US" sz="3600" b="1" dirty="0" smtClean="0"/>
              <a:t>, IBM ____ </a:t>
            </a:r>
            <a:r>
              <a:rPr lang="en-US" sz="3600" b="1" dirty="0"/>
              <a:t>a letter of congratulations from San Francisco to New York on </a:t>
            </a:r>
            <a:r>
              <a:rPr lang="en-US" sz="3600" b="1" dirty="0" smtClean="0"/>
              <a:t>an IBM </a:t>
            </a:r>
            <a:r>
              <a:rPr lang="en-US" sz="3600" b="1" dirty="0"/>
              <a:t>radio-type, ____</a:t>
            </a:r>
            <a:r>
              <a:rPr lang="en-US" sz="3600" b="1" dirty="0" smtClean="0"/>
              <a:t>    it </a:t>
            </a:r>
            <a:r>
              <a:rPr lang="en-US" sz="3600" b="1" dirty="0"/>
              <a:t>a high-speed substitute for mail service in the </a:t>
            </a:r>
            <a:r>
              <a:rPr lang="en-US" sz="3600" b="1" dirty="0" smtClean="0"/>
              <a:t>world of </a:t>
            </a:r>
            <a:r>
              <a:rPr lang="en-US" sz="3600" b="1" dirty="0"/>
              <a:t>tomorrow. </a:t>
            </a:r>
            <a:r>
              <a:rPr lang="en-US" sz="3600" b="1" dirty="0" err="1"/>
              <a:t>Teleprinters</a:t>
            </a:r>
            <a:r>
              <a:rPr lang="en-US" sz="3600" b="1" dirty="0"/>
              <a:t> were ____</a:t>
            </a:r>
            <a:r>
              <a:rPr lang="en-US" sz="3600" b="1" dirty="0" smtClean="0"/>
              <a:t> </a:t>
            </a:r>
            <a:r>
              <a:rPr lang="en-US" sz="3600" b="1" dirty="0"/>
              <a:t>in Germany during </a:t>
            </a:r>
            <a:r>
              <a:rPr lang="en-US" sz="3600" b="1" dirty="0" smtClean="0"/>
              <a:t> World  War  II.  The use   ________ until  </a:t>
            </a:r>
            <a:r>
              <a:rPr lang="en-US" sz="3600" b="1" dirty="0"/>
              <a:t>the late </a:t>
            </a:r>
            <a:r>
              <a:rPr lang="en-US" sz="3600" b="1" dirty="0" smtClean="0"/>
              <a:t>1960s</a:t>
            </a:r>
            <a:endParaRPr lang="en-US" sz="36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20073" y="90374"/>
          <a:ext cx="11868730" cy="1280160"/>
        </p:xfrm>
        <a:graphic>
          <a:graphicData uri="http://schemas.openxmlformats.org/drawingml/2006/table">
            <a:tbl>
              <a:tblPr firstRow="1" bandRow="1"/>
              <a:tblGrid>
                <a:gridCol w="2373746">
                  <a:extLst>
                    <a:ext uri="{9D8B030D-6E8A-4147-A177-3AD203B41FA5}">
                      <a16:colId xmlns:a16="http://schemas.microsoft.com/office/drawing/2014/main" val="3202941425"/>
                    </a:ext>
                  </a:extLst>
                </a:gridCol>
                <a:gridCol w="2373746">
                  <a:extLst>
                    <a:ext uri="{9D8B030D-6E8A-4147-A177-3AD203B41FA5}">
                      <a16:colId xmlns:a16="http://schemas.microsoft.com/office/drawing/2014/main" val="2526791838"/>
                    </a:ext>
                  </a:extLst>
                </a:gridCol>
                <a:gridCol w="2373746">
                  <a:extLst>
                    <a:ext uri="{9D8B030D-6E8A-4147-A177-3AD203B41FA5}">
                      <a16:colId xmlns:a16="http://schemas.microsoft.com/office/drawing/2014/main" val="4066962584"/>
                    </a:ext>
                  </a:extLst>
                </a:gridCol>
                <a:gridCol w="2373746">
                  <a:extLst>
                    <a:ext uri="{9D8B030D-6E8A-4147-A177-3AD203B41FA5}">
                      <a16:colId xmlns:a16="http://schemas.microsoft.com/office/drawing/2014/main" val="35954974"/>
                    </a:ext>
                  </a:extLst>
                </a:gridCol>
                <a:gridCol w="2373746">
                  <a:extLst>
                    <a:ext uri="{9D8B030D-6E8A-4147-A177-3AD203B41FA5}">
                      <a16:colId xmlns:a16="http://schemas.microsoft.com/office/drawing/2014/main" val="2622262201"/>
                    </a:ext>
                  </a:extLst>
                </a:gridCol>
              </a:tblGrid>
              <a:tr h="495631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send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say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use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remain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call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280970"/>
                  </a:ext>
                </a:extLst>
              </a:tr>
              <a:tr h="495631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expand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allow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develop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spread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10944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211299" y="1665838"/>
            <a:ext cx="1418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said</a:t>
            </a:r>
            <a:endParaRPr lang="en-US" sz="3600" b="1" i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91048" y="2760343"/>
            <a:ext cx="1418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</a:t>
            </a:r>
            <a:endParaRPr lang="en-US" sz="3600" b="1" i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80807" y="3864082"/>
            <a:ext cx="167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calling</a:t>
            </a:r>
            <a:endParaRPr lang="en-US" sz="3600" b="1" i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83036" y="4413639"/>
            <a:ext cx="167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endParaRPr lang="en-US" sz="3600" b="1" i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03070" y="4972438"/>
            <a:ext cx="2426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expanded</a:t>
            </a:r>
            <a:endParaRPr lang="en-US" sz="3600" b="1" i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431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9240" y="1462643"/>
            <a:ext cx="122012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 smtClean="0"/>
              <a:t>when there </a:t>
            </a:r>
            <a:r>
              <a:rPr lang="en-US" sz="3600" b="1" dirty="0"/>
              <a:t>was a worldwide Telex network. Additionally, there </a:t>
            </a:r>
            <a:r>
              <a:rPr lang="en-US" sz="3600" b="1" dirty="0" smtClean="0"/>
              <a:t>  was  the </a:t>
            </a:r>
            <a:r>
              <a:rPr lang="en-US" sz="3600" b="1" dirty="0"/>
              <a:t>similar American system ____ </a:t>
            </a:r>
            <a:r>
              <a:rPr lang="en-US" sz="3600" b="1" dirty="0" smtClean="0"/>
              <a:t> TWX which  ________   important </a:t>
            </a:r>
            <a:r>
              <a:rPr lang="en-US" sz="3600" b="1" dirty="0"/>
              <a:t>until the late 1980s.</a:t>
            </a:r>
          </a:p>
          <a:p>
            <a:pPr lvl="0" algn="just"/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introduction of MIT’s Compatible Time-Sharing System (CTSS) in 1961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for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first time multiple users were </a:t>
            </a:r>
            <a:r>
              <a:rPr lang="en-US" sz="3600" b="1" dirty="0" smtClean="0"/>
              <a:t>_______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log into a central system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remote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dial-up terminals. They were also able to store and share files on the central disk. Informal methods of using this to pass messages </a:t>
            </a:r>
            <a:r>
              <a:rPr lang="en-US" sz="3600" b="1" dirty="0" smtClean="0"/>
              <a:t>________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were  </a:t>
            </a:r>
            <a:r>
              <a:rPr lang="en-US" sz="3600" b="1" dirty="0"/>
              <a:t>____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to create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first true email system.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20073" y="90374"/>
          <a:ext cx="11868730" cy="1280160"/>
        </p:xfrm>
        <a:graphic>
          <a:graphicData uri="http://schemas.openxmlformats.org/drawingml/2006/table">
            <a:tbl>
              <a:tblPr firstRow="1" bandRow="1"/>
              <a:tblGrid>
                <a:gridCol w="2373746">
                  <a:extLst>
                    <a:ext uri="{9D8B030D-6E8A-4147-A177-3AD203B41FA5}">
                      <a16:colId xmlns:a16="http://schemas.microsoft.com/office/drawing/2014/main" val="3202941425"/>
                    </a:ext>
                  </a:extLst>
                </a:gridCol>
                <a:gridCol w="2373746">
                  <a:extLst>
                    <a:ext uri="{9D8B030D-6E8A-4147-A177-3AD203B41FA5}">
                      <a16:colId xmlns:a16="http://schemas.microsoft.com/office/drawing/2014/main" val="2526791838"/>
                    </a:ext>
                  </a:extLst>
                </a:gridCol>
                <a:gridCol w="2373746">
                  <a:extLst>
                    <a:ext uri="{9D8B030D-6E8A-4147-A177-3AD203B41FA5}">
                      <a16:colId xmlns:a16="http://schemas.microsoft.com/office/drawing/2014/main" val="4066962584"/>
                    </a:ext>
                  </a:extLst>
                </a:gridCol>
                <a:gridCol w="2373746">
                  <a:extLst>
                    <a:ext uri="{9D8B030D-6E8A-4147-A177-3AD203B41FA5}">
                      <a16:colId xmlns:a16="http://schemas.microsoft.com/office/drawing/2014/main" val="35954974"/>
                    </a:ext>
                  </a:extLst>
                </a:gridCol>
                <a:gridCol w="2373746">
                  <a:extLst>
                    <a:ext uri="{9D8B030D-6E8A-4147-A177-3AD203B41FA5}">
                      <a16:colId xmlns:a16="http://schemas.microsoft.com/office/drawing/2014/main" val="2622262201"/>
                    </a:ext>
                  </a:extLst>
                </a:gridCol>
              </a:tblGrid>
              <a:tr h="495631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send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say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use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remain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call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280970"/>
                  </a:ext>
                </a:extLst>
              </a:tr>
              <a:tr h="495631"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expand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allow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develop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spread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10944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98503" y="1989109"/>
            <a:ext cx="1418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</a:t>
            </a:r>
            <a:endParaRPr lang="en-US" sz="3600" b="1" i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73788" y="2529435"/>
            <a:ext cx="2755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remained</a:t>
            </a:r>
            <a:endParaRPr lang="en-US" sz="3600" b="1" i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14036" y="4187360"/>
            <a:ext cx="2405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allowed</a:t>
            </a:r>
            <a:endParaRPr lang="en-US" sz="3600" b="1" i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07815" y="5845282"/>
            <a:ext cx="2405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developed</a:t>
            </a:r>
            <a:endParaRPr lang="en-US" sz="3600" b="1" i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69679" y="5840665"/>
            <a:ext cx="2405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spread</a:t>
            </a:r>
            <a:endParaRPr lang="en-US" sz="3600" b="1" i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042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 smtClean="0"/>
              <a:t>H:	Read </a:t>
            </a:r>
            <a:r>
              <a:rPr lang="en-US" sz="3600" b="1" dirty="0"/>
              <a:t>the following grid first. Then listen to the </a:t>
            </a:r>
            <a:r>
              <a:rPr lang="en-US" sz="3600" b="1" dirty="0" smtClean="0"/>
              <a:t>CD/teacher 	and </a:t>
            </a:r>
            <a:r>
              <a:rPr lang="en-US" sz="3600" b="1" dirty="0"/>
              <a:t>tick </a:t>
            </a:r>
            <a:r>
              <a:rPr lang="en-US" sz="3600" b="1" dirty="0" smtClean="0"/>
              <a:t>the right </a:t>
            </a:r>
            <a:r>
              <a:rPr lang="en-US" sz="3600" b="1" dirty="0"/>
              <a:t>box in the following </a:t>
            </a:r>
            <a:r>
              <a:rPr lang="en-US" sz="3600" b="1" dirty="0" smtClean="0"/>
              <a:t>grid</a:t>
            </a:r>
            <a:r>
              <a:rPr lang="en-US" sz="3600" b="1" dirty="0"/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190850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/>
              <a:t>Comparison </a:t>
            </a:r>
            <a:r>
              <a:rPr lang="en-US" sz="3600" b="1" dirty="0" smtClean="0"/>
              <a:t>among </a:t>
            </a:r>
            <a:r>
              <a:rPr lang="en-US" sz="3600" b="1" dirty="0"/>
              <a:t>emails, phone conversations and face to face </a:t>
            </a:r>
            <a:r>
              <a:rPr lang="en-US" sz="3600" b="1" dirty="0" smtClean="0"/>
              <a:t>meetings.</a:t>
            </a:r>
            <a:endParaRPr lang="en-US" sz="36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20074" y="2318319"/>
          <a:ext cx="11951853" cy="4422369"/>
        </p:xfrm>
        <a:graphic>
          <a:graphicData uri="http://schemas.openxmlformats.org/drawingml/2006/table">
            <a:tbl>
              <a:tblPr firstRow="1" bandRow="1"/>
              <a:tblGrid>
                <a:gridCol w="3518217">
                  <a:extLst>
                    <a:ext uri="{9D8B030D-6E8A-4147-A177-3AD203B41FA5}">
                      <a16:colId xmlns:a16="http://schemas.microsoft.com/office/drawing/2014/main" val="2783210958"/>
                    </a:ext>
                  </a:extLst>
                </a:gridCol>
                <a:gridCol w="1405606">
                  <a:extLst>
                    <a:ext uri="{9D8B030D-6E8A-4147-A177-3AD203B41FA5}">
                      <a16:colId xmlns:a16="http://schemas.microsoft.com/office/drawing/2014/main" val="2842651503"/>
                    </a:ext>
                  </a:extLst>
                </a:gridCol>
                <a:gridCol w="1405606">
                  <a:extLst>
                    <a:ext uri="{9D8B030D-6E8A-4147-A177-3AD203B41FA5}">
                      <a16:colId xmlns:a16="http://schemas.microsoft.com/office/drawing/2014/main" val="542189021"/>
                    </a:ext>
                  </a:extLst>
                </a:gridCol>
                <a:gridCol w="1405606">
                  <a:extLst>
                    <a:ext uri="{9D8B030D-6E8A-4147-A177-3AD203B41FA5}">
                      <a16:colId xmlns:a16="http://schemas.microsoft.com/office/drawing/2014/main" val="4052237435"/>
                    </a:ext>
                  </a:extLst>
                </a:gridCol>
                <a:gridCol w="1405606">
                  <a:extLst>
                    <a:ext uri="{9D8B030D-6E8A-4147-A177-3AD203B41FA5}">
                      <a16:colId xmlns:a16="http://schemas.microsoft.com/office/drawing/2014/main" val="1950700649"/>
                    </a:ext>
                  </a:extLst>
                </a:gridCol>
                <a:gridCol w="1405606">
                  <a:extLst>
                    <a:ext uri="{9D8B030D-6E8A-4147-A177-3AD203B41FA5}">
                      <a16:colId xmlns:a16="http://schemas.microsoft.com/office/drawing/2014/main" val="1862242713"/>
                    </a:ext>
                  </a:extLst>
                </a:gridCol>
                <a:gridCol w="1405606">
                  <a:extLst>
                    <a:ext uri="{9D8B030D-6E8A-4147-A177-3AD203B41FA5}">
                      <a16:colId xmlns:a16="http://schemas.microsoft.com/office/drawing/2014/main" val="1449335368"/>
                    </a:ext>
                  </a:extLst>
                </a:gridCol>
              </a:tblGrid>
              <a:tr h="681643">
                <a:tc rowSpan="2">
                  <a:txBody>
                    <a:bodyPr/>
                    <a:lstStyle/>
                    <a:p>
                      <a:pPr algn="l"/>
                      <a:endParaRPr lang="en-US" sz="36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Time-consuming</a:t>
                      </a:r>
                      <a:endParaRPr lang="en-US" sz="3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reliable</a:t>
                      </a:r>
                      <a:endParaRPr lang="en-US" sz="3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efficient</a:t>
                      </a:r>
                      <a:endParaRPr lang="en-US" sz="3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495853"/>
                  </a:ext>
                </a:extLst>
              </a:tr>
              <a:tr h="68164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less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more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less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more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less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more</a:t>
                      </a:r>
                      <a:endParaRPr lang="en-US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846873"/>
                  </a:ext>
                </a:extLst>
              </a:tr>
              <a:tr h="681643">
                <a:tc>
                  <a:txBody>
                    <a:bodyPr/>
                    <a:lstStyle/>
                    <a:p>
                      <a:pPr algn="l"/>
                      <a:r>
                        <a:rPr lang="en-US" sz="3600" b="1" dirty="0" smtClean="0"/>
                        <a:t>E-mails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469454"/>
                  </a:ext>
                </a:extLst>
              </a:tr>
              <a:tr h="681643">
                <a:tc>
                  <a:txBody>
                    <a:bodyPr/>
                    <a:lstStyle/>
                    <a:p>
                      <a:pPr algn="l"/>
                      <a:r>
                        <a:rPr lang="en-US" sz="3600" b="1" dirty="0" smtClean="0"/>
                        <a:t>Phone</a:t>
                      </a:r>
                      <a:r>
                        <a:rPr lang="en-US" sz="3600" b="1" baseline="0" dirty="0" smtClean="0"/>
                        <a:t> conversations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108912"/>
                  </a:ext>
                </a:extLst>
              </a:tr>
              <a:tr h="681643">
                <a:tc>
                  <a:txBody>
                    <a:bodyPr/>
                    <a:lstStyle/>
                    <a:p>
                      <a:pPr algn="l"/>
                      <a:r>
                        <a:rPr lang="en-US" sz="3600" b="1" dirty="0" smtClean="0"/>
                        <a:t>F to</a:t>
                      </a:r>
                      <a:r>
                        <a:rPr lang="en-US" sz="3600" b="1" baseline="0" dirty="0" smtClean="0"/>
                        <a:t> F meetings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00404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 flipH="1">
            <a:off x="4793677" y="1671988"/>
            <a:ext cx="6557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7030A0"/>
                </a:solidFill>
                <a:hlinkClick r:id="rId2"/>
              </a:rPr>
              <a:t>CLICK HERE TO LISTEN THE TEXT.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45532" y="3920102"/>
            <a:ext cx="748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√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261930" y="3924718"/>
            <a:ext cx="748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√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055928" y="3920102"/>
            <a:ext cx="748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√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361703" y="4885296"/>
            <a:ext cx="748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√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770247" y="4825261"/>
            <a:ext cx="748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√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647371" y="4802170"/>
            <a:ext cx="748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√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329348" y="5795074"/>
            <a:ext cx="748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√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839491" y="5781220"/>
            <a:ext cx="748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√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679682" y="5795074"/>
            <a:ext cx="748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√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5746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6" grpId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3" y="193963"/>
            <a:ext cx="11730182" cy="64562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51101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" y="0"/>
            <a:ext cx="12191999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 the following question taken information from the passage C.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dirty="0" smtClean="0"/>
              <a:t>1.    Which of the following has the closest meaning of the 	word ‘log’ in the passage?</a:t>
            </a:r>
            <a:endParaRPr lang="en-US" sz="3600" b="1" dirty="0"/>
          </a:p>
          <a:p>
            <a:r>
              <a:rPr lang="en-US" sz="3600" b="1" dirty="0" smtClean="0"/>
              <a:t>	a) send    </a:t>
            </a:r>
            <a:r>
              <a:rPr lang="en-US" sz="3600" b="1" dirty="0"/>
              <a:t>b</a:t>
            </a:r>
            <a:r>
              <a:rPr lang="en-US" sz="3600" b="1" dirty="0" smtClean="0"/>
              <a:t>) timber  c) start    </a:t>
            </a:r>
            <a:r>
              <a:rPr lang="en-US" sz="3600" b="1" dirty="0"/>
              <a:t>d</a:t>
            </a:r>
            <a:r>
              <a:rPr lang="en-US" sz="3600" b="1" dirty="0" smtClean="0"/>
              <a:t>) enter</a:t>
            </a:r>
            <a:endParaRPr lang="en-US" sz="3600" b="1" dirty="0"/>
          </a:p>
          <a:p>
            <a:r>
              <a:rPr lang="en-US" sz="3600" b="1" dirty="0" smtClean="0"/>
              <a:t>2.      E-mails work through a network of computers connected 	by the ---- ---- .</a:t>
            </a:r>
            <a:endParaRPr lang="en-US" sz="3600" b="1" dirty="0"/>
          </a:p>
          <a:p>
            <a:r>
              <a:rPr lang="en-US" sz="3600" b="1" dirty="0" smtClean="0"/>
              <a:t>	a) television                 b) transistor</a:t>
            </a:r>
            <a:endParaRPr lang="en-US" sz="3600" b="1" dirty="0"/>
          </a:p>
          <a:p>
            <a:r>
              <a:rPr lang="en-US" sz="3600" b="1" dirty="0" smtClean="0"/>
              <a:t>	c) radio                         d) internet </a:t>
            </a:r>
            <a:endParaRPr lang="en-US" sz="3600" b="1" dirty="0"/>
          </a:p>
          <a:p>
            <a:r>
              <a:rPr lang="en-US" sz="3600" b="1" dirty="0" smtClean="0"/>
              <a:t>3. If we use e-mail, we can save our --- --- --- .</a:t>
            </a:r>
          </a:p>
          <a:p>
            <a:r>
              <a:rPr lang="en-US" sz="3600" b="1" dirty="0" smtClean="0"/>
              <a:t>	a) wealth                         b) paper</a:t>
            </a:r>
            <a:endParaRPr lang="en-US" sz="3600" b="1" dirty="0"/>
          </a:p>
          <a:p>
            <a:r>
              <a:rPr lang="en-US" sz="3600" b="1" dirty="0" smtClean="0"/>
              <a:t>	c) property                      d) riches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411457" y="2445076"/>
            <a:ext cx="2724727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7030A0"/>
                </a:solidFill>
              </a:rPr>
              <a:t>d</a:t>
            </a:r>
            <a:r>
              <a:rPr lang="en-US" sz="3600" b="1" dirty="0" smtClean="0">
                <a:solidFill>
                  <a:srgbClr val="7030A0"/>
                </a:solidFill>
              </a:rPr>
              <a:t>) enter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1810" y="4647160"/>
            <a:ext cx="2912010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7030A0"/>
                </a:solidFill>
              </a:rPr>
              <a:t> d</a:t>
            </a:r>
            <a:r>
              <a:rPr lang="en-US" sz="3600" b="1" dirty="0" smtClean="0">
                <a:solidFill>
                  <a:srgbClr val="7030A0"/>
                </a:solidFill>
              </a:rPr>
              <a:t>) internet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98755" y="5760282"/>
            <a:ext cx="2977236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7030A0"/>
                </a:solidFill>
              </a:rPr>
              <a:t> b</a:t>
            </a:r>
            <a:r>
              <a:rPr lang="en-US" sz="3600" b="1" dirty="0" smtClean="0">
                <a:solidFill>
                  <a:srgbClr val="7030A0"/>
                </a:solidFill>
              </a:rPr>
              <a:t>) paper</a:t>
            </a:r>
            <a:endParaRPr lang="en-US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25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999" y="-731235"/>
            <a:ext cx="5079106" cy="507910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715678" y="3949830"/>
            <a:ext cx="919113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student will write one advantage and one disadvantage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e-mail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3894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28" y="2079171"/>
            <a:ext cx="11767457" cy="45739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150833"/>
            <a:ext cx="12386821" cy="1862048"/>
          </a:xfrm>
          <a:prstGeom prst="rect">
            <a:avLst/>
          </a:prstGeom>
          <a:noFill/>
          <a:scene3d>
            <a:camera prst="perspectiveHeroicExtremeRightFacing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all.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605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4441</TotalTime>
  <Words>907</Words>
  <Application>Microsoft Office PowerPoint</Application>
  <PresentationFormat>Widescreen</PresentationFormat>
  <Paragraphs>159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TimesNewRomanPS-BoldMT</vt:lpstr>
      <vt:lpstr>TimesNewRomanPSMT</vt:lpstr>
      <vt:lpstr>Wingdings</vt:lpstr>
      <vt:lpstr>2_Office Theme</vt:lpstr>
      <vt:lpstr>PowerPoint Presentation</vt:lpstr>
      <vt:lpstr>PowerPoint Presentation</vt:lpstr>
      <vt:lpstr>PowerPoint Presentation</vt:lpstr>
      <vt:lpstr>PowerPoint Presentation</vt:lpstr>
      <vt:lpstr>Media and modes of e-communication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1211</cp:revision>
  <dcterms:created xsi:type="dcterms:W3CDTF">2019-06-12T06:53:09Z</dcterms:created>
  <dcterms:modified xsi:type="dcterms:W3CDTF">2019-10-22T19:46:59Z</dcterms:modified>
</cp:coreProperties>
</file>