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3" r:id="rId1"/>
  </p:sldMasterIdLst>
  <p:sldIdLst>
    <p:sldId id="258" r:id="rId2"/>
    <p:sldId id="259" r:id="rId3"/>
    <p:sldId id="260" r:id="rId4"/>
    <p:sldId id="261" r:id="rId5"/>
    <p:sldId id="262" r:id="rId6"/>
    <p:sldId id="264" r:id="rId7"/>
    <p:sldId id="265" r:id="rId8"/>
    <p:sldId id="267" r:id="rId9"/>
    <p:sldId id="270" r:id="rId10"/>
    <p:sldId id="272" r:id="rId11"/>
    <p:sldId id="274" r:id="rId12"/>
    <p:sldId id="278" r:id="rId13"/>
    <p:sldId id="275" r:id="rId14"/>
    <p:sldId id="276" r:id="rId15"/>
    <p:sldId id="27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70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21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58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736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5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69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00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404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040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609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372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1037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09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05478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23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6129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300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A8404-5734-4208-91A4-57A934FBD276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45674C3-0016-426C-BB39-75A4CABA09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26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  <p:sldLayoutId id="214748389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dirty="0" smtClean="0"/>
              <a:t>                         </a:t>
            </a:r>
            <a:r>
              <a:rPr lang="en-US" dirty="0" err="1" smtClean="0">
                <a:solidFill>
                  <a:srgbClr val="FF0000"/>
                </a:solidFill>
              </a:rPr>
              <a:t>স্বাগতম</a:t>
            </a:r>
            <a:r>
              <a:rPr lang="bn-IN" dirty="0" smtClean="0"/>
              <a:t/>
            </a:r>
            <a:br>
              <a:rPr lang="bn-IN" dirty="0" smtClean="0"/>
            </a:br>
            <a:r>
              <a:rPr lang="bn-IN" dirty="0" smtClean="0"/>
              <a:t>                     </a:t>
            </a:r>
            <a:r>
              <a:rPr lang="bn-IN" sz="2400" dirty="0">
                <a:solidFill>
                  <a:srgbClr val="C00000"/>
                </a:solidFill>
              </a:rPr>
              <a:t>সবাইকে শুভেচ্ছা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946" y="2569396"/>
            <a:ext cx="4879905" cy="2707455"/>
          </a:xfrm>
        </p:spPr>
      </p:pic>
    </p:spTree>
    <p:extLst>
      <p:ext uri="{BB962C8B-B14F-4D97-AF65-F5344CB8AC3E}">
        <p14:creationId xmlns:p14="http://schemas.microsoft.com/office/powerpoint/2010/main" val="30908890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dirty="0" smtClean="0"/>
              <a:t>                শিক্ষক পরিচিতি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160589"/>
            <a:ext cx="4707467" cy="38807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dirty="0" smtClean="0"/>
              <a:t>       </a:t>
            </a:r>
          </a:p>
          <a:p>
            <a:pPr marL="0" indent="0">
              <a:buNone/>
            </a:pPr>
            <a:endParaRPr lang="bn-IN" dirty="0"/>
          </a:p>
          <a:p>
            <a:pPr marL="0" indent="0">
              <a:buNone/>
            </a:pPr>
            <a:r>
              <a:rPr lang="bn-IN" dirty="0"/>
              <a:t> </a:t>
            </a:r>
            <a:r>
              <a:rPr lang="bn-IN" dirty="0" smtClean="0"/>
              <a:t>       </a:t>
            </a:r>
            <a:r>
              <a:rPr lang="en-US" dirty="0" smtClean="0"/>
              <a:t>        </a:t>
            </a:r>
            <a:r>
              <a:rPr lang="bn-IN" dirty="0" smtClean="0">
                <a:solidFill>
                  <a:srgbClr val="FF0000"/>
                </a:solidFill>
              </a:rPr>
              <a:t>ফকির সহিদুল ইসলাম</a:t>
            </a:r>
          </a:p>
          <a:p>
            <a:pPr marL="0" indent="0">
              <a:buNone/>
            </a:pPr>
            <a:r>
              <a:rPr lang="bn-IN" sz="1200" dirty="0">
                <a:solidFill>
                  <a:srgbClr val="00B050"/>
                </a:solidFill>
              </a:rPr>
              <a:t>        </a:t>
            </a:r>
            <a:r>
              <a:rPr lang="en-US" sz="1200" dirty="0" smtClean="0">
                <a:solidFill>
                  <a:srgbClr val="00B050"/>
                </a:solidFill>
              </a:rPr>
              <a:t>      </a:t>
            </a:r>
            <a:r>
              <a:rPr lang="bn-IN" sz="1200" dirty="0" smtClean="0">
                <a:solidFill>
                  <a:srgbClr val="00B050"/>
                </a:solidFill>
              </a:rPr>
              <a:t>  </a:t>
            </a:r>
            <a:r>
              <a:rPr lang="bn-IN" sz="1200" dirty="0">
                <a:solidFill>
                  <a:srgbClr val="00B050"/>
                </a:solidFill>
              </a:rPr>
              <a:t>বি,এস,সি (অনার্স),বি,এড, এম,এস,সি (গণিত)</a:t>
            </a:r>
          </a:p>
          <a:p>
            <a:pPr marL="0" indent="0">
              <a:buNone/>
            </a:pPr>
            <a:r>
              <a:rPr lang="bn-IN" dirty="0">
                <a:solidFill>
                  <a:srgbClr val="00B0F0"/>
                </a:solidFill>
              </a:rPr>
              <a:t>               </a:t>
            </a:r>
            <a:r>
              <a:rPr lang="bn-IN" dirty="0" smtClean="0">
                <a:solidFill>
                  <a:srgbClr val="00B0F0"/>
                </a:solidFill>
              </a:rPr>
              <a:t>সহকারী </a:t>
            </a:r>
            <a:r>
              <a:rPr lang="bn-IN" dirty="0">
                <a:solidFill>
                  <a:srgbClr val="00B0F0"/>
                </a:solidFill>
              </a:rPr>
              <a:t>শিক্ষক (গণিত)</a:t>
            </a:r>
          </a:p>
          <a:p>
            <a:pPr marL="0" indent="0">
              <a:buNone/>
            </a:pPr>
            <a:r>
              <a:rPr lang="bn-IN" sz="1800" dirty="0"/>
              <a:t>         </a:t>
            </a:r>
            <a:r>
              <a:rPr lang="en-US" sz="1800" dirty="0" smtClean="0"/>
              <a:t>    </a:t>
            </a:r>
            <a:r>
              <a:rPr lang="bn-IN" sz="1800" dirty="0" smtClean="0"/>
              <a:t>সেন্ট </a:t>
            </a:r>
            <a:r>
              <a:rPr lang="bn-IN" sz="1800" dirty="0"/>
              <a:t>পল্‌স উচ্চ বিদ্যালয়</a:t>
            </a:r>
          </a:p>
          <a:p>
            <a:pPr marL="0" indent="0">
              <a:buNone/>
            </a:pPr>
            <a:r>
              <a:rPr lang="bn-IN" dirty="0">
                <a:solidFill>
                  <a:srgbClr val="C00000"/>
                </a:solidFill>
              </a:rPr>
              <a:t>                </a:t>
            </a:r>
            <a:r>
              <a:rPr lang="bn-IN" dirty="0" smtClean="0">
                <a:solidFill>
                  <a:srgbClr val="C00000"/>
                </a:solidFill>
              </a:rPr>
              <a:t> </a:t>
            </a:r>
            <a:r>
              <a:rPr lang="bn-IN" dirty="0">
                <a:solidFill>
                  <a:srgbClr val="C00000"/>
                </a:solidFill>
              </a:rPr>
              <a:t>মোংলা,বাগেরহাট ।</a:t>
            </a:r>
            <a:endParaRPr lang="en-US" dirty="0"/>
          </a:p>
          <a:p>
            <a:pPr marL="0" indent="0">
              <a:buNone/>
            </a:pPr>
            <a:r>
              <a:rPr lang="en-US" sz="1050" dirty="0">
                <a:solidFill>
                  <a:srgbClr val="000000"/>
                </a:solidFill>
              </a:rPr>
              <a:t>                               </a:t>
            </a:r>
            <a:r>
              <a:rPr lang="en-US" sz="1050" dirty="0" err="1">
                <a:solidFill>
                  <a:srgbClr val="000000"/>
                </a:solidFill>
              </a:rPr>
              <a:t>মোবাইলঃ</a:t>
            </a:r>
            <a:r>
              <a:rPr lang="en-US" sz="1050" dirty="0">
                <a:solidFill>
                  <a:srgbClr val="000000"/>
                </a:solidFill>
              </a:rPr>
              <a:t> ০১৭১৬১৬৯৮৬৩</a:t>
            </a:r>
          </a:p>
          <a:p>
            <a:pPr marL="0" indent="0">
              <a:buNone/>
            </a:pPr>
            <a:r>
              <a:rPr lang="en-US" sz="1050" dirty="0">
                <a:solidFill>
                  <a:srgbClr val="000000"/>
                </a:solidFill>
              </a:rPr>
              <a:t>                         </a:t>
            </a:r>
            <a:r>
              <a:rPr lang="bn-IN" sz="1050" dirty="0">
                <a:solidFill>
                  <a:srgbClr val="000000"/>
                </a:solidFill>
              </a:rPr>
              <a:t>ই-মেইলঃ</a:t>
            </a:r>
            <a:r>
              <a:rPr lang="en-US" sz="1050" dirty="0">
                <a:solidFill>
                  <a:srgbClr val="000000"/>
                </a:solidFill>
              </a:rPr>
              <a:t> fakirsahidul87@gmail.com</a:t>
            </a:r>
            <a:endParaRPr lang="bn-IN" sz="1050" dirty="0">
              <a:solidFill>
                <a:srgbClr val="00000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334" y="2566524"/>
            <a:ext cx="2309570" cy="2815564"/>
          </a:xfrm>
        </p:spPr>
      </p:pic>
    </p:spTree>
    <p:extLst>
      <p:ext uri="{BB962C8B-B14F-4D97-AF65-F5344CB8AC3E}">
        <p14:creationId xmlns:p14="http://schemas.microsoft.com/office/powerpoint/2010/main" val="3276403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</a:t>
            </a:r>
            <a:r>
              <a:rPr lang="bn-IN" dirty="0" smtClean="0"/>
              <a:t/>
            </a:r>
            <a:br>
              <a:rPr lang="bn-IN" dirty="0" smtClean="0"/>
            </a:br>
            <a:r>
              <a:rPr lang="bn-IN" dirty="0"/>
              <a:t> </a:t>
            </a:r>
            <a:r>
              <a:rPr lang="bn-IN" dirty="0" smtClean="0"/>
              <a:t>                </a:t>
            </a:r>
            <a:r>
              <a:rPr lang="en-US" sz="3000" dirty="0" err="1" smtClean="0">
                <a:solidFill>
                  <a:srgbClr val="C00000"/>
                </a:solidFill>
              </a:rPr>
              <a:t>পাঠ</a:t>
            </a:r>
            <a:r>
              <a:rPr lang="en-US" sz="3000" dirty="0" smtClean="0">
                <a:solidFill>
                  <a:srgbClr val="C00000"/>
                </a:solidFill>
              </a:rPr>
              <a:t> </a:t>
            </a:r>
            <a:r>
              <a:rPr lang="en-US" sz="3000" dirty="0" err="1">
                <a:solidFill>
                  <a:srgbClr val="C00000"/>
                </a:solidFill>
              </a:rPr>
              <a:t>পরিচিতি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n-IN" dirty="0" smtClean="0"/>
              <a:t>                                       </a:t>
            </a:r>
          </a:p>
          <a:p>
            <a:pPr marL="0" indent="0">
              <a:buNone/>
            </a:pPr>
            <a:r>
              <a:rPr lang="bn-IN" dirty="0"/>
              <a:t> </a:t>
            </a:r>
            <a:r>
              <a:rPr lang="bn-IN" dirty="0" smtClean="0"/>
              <a:t>                                       </a:t>
            </a:r>
          </a:p>
          <a:p>
            <a:pPr marL="0" indent="0">
              <a:buNone/>
            </a:pPr>
            <a:r>
              <a:rPr lang="bn-IN" dirty="0"/>
              <a:t> </a:t>
            </a:r>
            <a:r>
              <a:rPr lang="bn-IN" dirty="0" smtClean="0"/>
              <a:t>                                       </a:t>
            </a:r>
            <a:r>
              <a:rPr lang="en-US" dirty="0" err="1" smtClean="0"/>
              <a:t>শ্রেনি</a:t>
            </a:r>
            <a:r>
              <a:rPr lang="en-US" dirty="0" smtClean="0"/>
              <a:t> – ৯ম</a:t>
            </a:r>
          </a:p>
          <a:p>
            <a:pPr marL="0" indent="0">
              <a:buNone/>
            </a:pPr>
            <a:r>
              <a:rPr lang="bn-IN" dirty="0" smtClean="0"/>
              <a:t>                                       </a:t>
            </a:r>
            <a:r>
              <a:rPr lang="en-US" dirty="0" err="1" smtClean="0"/>
              <a:t>অধ্যায়</a:t>
            </a:r>
            <a:r>
              <a:rPr lang="en-US" dirty="0" smtClean="0"/>
              <a:t> – ২য়</a:t>
            </a:r>
          </a:p>
          <a:p>
            <a:pPr marL="0" indent="0">
              <a:buNone/>
            </a:pPr>
            <a:r>
              <a:rPr lang="bn-IN" dirty="0" smtClean="0"/>
              <a:t>                                 </a:t>
            </a:r>
            <a:r>
              <a:rPr lang="en-US" dirty="0" err="1" smtClean="0"/>
              <a:t>তারিখ</a:t>
            </a:r>
            <a:r>
              <a:rPr lang="en-US" dirty="0" smtClean="0"/>
              <a:t> – ২১/১০/২০১৯</a:t>
            </a:r>
            <a:endParaRPr lang="bn-IN" dirty="0" smtClean="0"/>
          </a:p>
          <a:p>
            <a:pPr marL="0" indent="0">
              <a:buNone/>
            </a:pPr>
            <a:r>
              <a:rPr lang="bn-IN" dirty="0" smtClean="0"/>
              <a:t>                                     সময়- ৫০ মিনিট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10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IN" dirty="0" smtClean="0"/>
              <a:t>                  </a:t>
            </a:r>
            <a:r>
              <a:rPr lang="bn-IN" dirty="0">
                <a:solidFill>
                  <a:srgbClr val="00B050"/>
                </a:solidFill>
              </a:rPr>
              <a:t>চিত্রগুলো লক্ষ্য করঃ</a:t>
            </a:r>
            <a:br>
              <a:rPr lang="bn-IN" dirty="0">
                <a:solidFill>
                  <a:srgbClr val="00B050"/>
                </a:solidFill>
              </a:rPr>
            </a:br>
            <a:r>
              <a:rPr lang="bn-IN" dirty="0">
                <a:solidFill>
                  <a:srgbClr val="00B050"/>
                </a:solidFill>
              </a:rPr>
              <a:t>                       </a:t>
            </a:r>
            <a:r>
              <a:rPr lang="bn-IN" sz="2400" dirty="0">
                <a:solidFill>
                  <a:srgbClr val="002060"/>
                </a:solidFill>
              </a:rPr>
              <a:t>এগুলো কিসের চিত্র ?</a:t>
            </a: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793" y="2850878"/>
            <a:ext cx="2987939" cy="250852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224" y="2641601"/>
            <a:ext cx="2972689" cy="2590800"/>
          </a:xfrm>
        </p:spPr>
      </p:pic>
    </p:spTree>
    <p:extLst>
      <p:ext uri="{BB962C8B-B14F-4D97-AF65-F5344CB8AC3E}">
        <p14:creationId xmlns:p14="http://schemas.microsoft.com/office/powerpoint/2010/main" val="394838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dirty="0" smtClean="0"/>
              <a:t>                 </a:t>
            </a:r>
            <a:r>
              <a:rPr lang="bn-IN" dirty="0">
                <a:solidFill>
                  <a:srgbClr val="00B050"/>
                </a:solidFill>
              </a:rPr>
              <a:t>আরও লক্ষ্য কর - 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950" y="2423320"/>
            <a:ext cx="3536950" cy="2745581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051" y="2423321"/>
            <a:ext cx="3374429" cy="2745580"/>
          </a:xfrm>
        </p:spPr>
      </p:pic>
    </p:spTree>
    <p:extLst>
      <p:ext uri="{BB962C8B-B14F-4D97-AF65-F5344CB8AC3E}">
        <p14:creationId xmlns:p14="http://schemas.microsoft.com/office/powerpoint/2010/main" val="345777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IN" sz="2400" dirty="0">
                <a:solidFill>
                  <a:srgbClr val="FF0000"/>
                </a:solidFill>
              </a:rPr>
              <a:t>                        </a:t>
            </a:r>
            <a:r>
              <a:rPr lang="bn-IN" sz="2400" u="sng" dirty="0">
                <a:solidFill>
                  <a:srgbClr val="FF0000"/>
                </a:solidFill>
              </a:rPr>
              <a:t>আজকের আলোচ্য বিষয়ঃ</a:t>
            </a:r>
            <a:endParaRPr lang="en-US" sz="2400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n-IN" dirty="0" smtClean="0"/>
          </a:p>
          <a:p>
            <a:pPr marL="0" indent="0">
              <a:buNone/>
            </a:pPr>
            <a:endParaRPr lang="bn-IN" dirty="0"/>
          </a:p>
          <a:p>
            <a:pPr marL="0" indent="0">
              <a:buNone/>
            </a:pPr>
            <a:endParaRPr lang="bn-IN" dirty="0" smtClean="0"/>
          </a:p>
          <a:p>
            <a:pPr marL="0" indent="0">
              <a:buNone/>
            </a:pPr>
            <a:r>
              <a:rPr lang="bn-IN" dirty="0"/>
              <a:t> </a:t>
            </a:r>
            <a:r>
              <a:rPr lang="bn-IN" dirty="0" smtClean="0"/>
              <a:t>                                         </a:t>
            </a:r>
            <a:r>
              <a:rPr lang="bn-IN" sz="4500" u="sng" dirty="0">
                <a:solidFill>
                  <a:srgbClr val="00B050"/>
                </a:solidFill>
              </a:rPr>
              <a:t>সেট</a:t>
            </a:r>
          </a:p>
        </p:txBody>
      </p:sp>
    </p:spTree>
    <p:extLst>
      <p:ext uri="{BB962C8B-B14F-4D97-AF65-F5344CB8AC3E}">
        <p14:creationId xmlns:p14="http://schemas.microsoft.com/office/powerpoint/2010/main" val="408445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dirty="0" smtClean="0"/>
              <a:t>                      </a:t>
            </a:r>
            <a:r>
              <a:rPr lang="bn-IN" sz="3000" dirty="0">
                <a:solidFill>
                  <a:srgbClr val="C00000"/>
                </a:solidFill>
              </a:rPr>
              <a:t>শিখনফলঃ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bn-IN" dirty="0"/>
          </a:p>
          <a:p>
            <a:pPr marL="0" indent="0">
              <a:buNone/>
            </a:pPr>
            <a:r>
              <a:rPr lang="bn-IN" sz="1800" dirty="0"/>
              <a:t>১। সেট কী তা বলতে পারবে ।</a:t>
            </a:r>
          </a:p>
          <a:p>
            <a:pPr marL="0" indent="0">
              <a:buNone/>
            </a:pPr>
            <a:endParaRPr lang="bn-IN" sz="1800" dirty="0"/>
          </a:p>
          <a:p>
            <a:pPr marL="0" indent="0">
              <a:buNone/>
            </a:pPr>
            <a:r>
              <a:rPr lang="bn-IN" sz="1800" dirty="0"/>
              <a:t>২।সেট প্রকাশের পদ্ধতি বনর্না করতে পারবে ।</a:t>
            </a:r>
          </a:p>
          <a:p>
            <a:pPr marL="0" indent="0">
              <a:buNone/>
            </a:pPr>
            <a:endParaRPr lang="bn-IN" sz="1800" dirty="0"/>
          </a:p>
          <a:p>
            <a:pPr marL="0" indent="0">
              <a:buNone/>
            </a:pPr>
            <a:r>
              <a:rPr lang="bn-IN" sz="1800" dirty="0"/>
              <a:t>৩।সেটের সংযোগ ও ছেদ ব্যাখ্যা ও যাচাই করতে পারবে ।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5378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IN" sz="2400" dirty="0"/>
              <a:t> </a:t>
            </a:r>
            <a:r>
              <a:rPr lang="bn-IN" sz="2400" dirty="0">
                <a:solidFill>
                  <a:srgbClr val="FF0000"/>
                </a:solidFill>
              </a:rPr>
              <a:t>সংজ্ঞাঃ</a:t>
            </a:r>
            <a:r>
              <a:rPr lang="bn-IN" sz="2400" dirty="0"/>
              <a:t/>
            </a:r>
            <a:br>
              <a:rPr lang="bn-IN" sz="2400" dirty="0"/>
            </a:br>
            <a:r>
              <a:rPr lang="bn-IN" sz="2400" dirty="0"/>
              <a:t> </a:t>
            </a:r>
            <a:r>
              <a:rPr lang="en-US" sz="2025" dirty="0" err="1"/>
              <a:t>বাস্তব</a:t>
            </a:r>
            <a:r>
              <a:rPr lang="en-US" sz="2025" dirty="0"/>
              <a:t> ও </a:t>
            </a:r>
            <a:r>
              <a:rPr lang="en-US" sz="2025" dirty="0" err="1"/>
              <a:t>চিন্তা</a:t>
            </a:r>
            <a:r>
              <a:rPr lang="en-US" sz="2025" dirty="0"/>
              <a:t> </a:t>
            </a:r>
            <a:r>
              <a:rPr lang="en-US" sz="2025" dirty="0" err="1"/>
              <a:t>জগতের</a:t>
            </a:r>
            <a:r>
              <a:rPr lang="en-US" sz="2025" dirty="0"/>
              <a:t> </a:t>
            </a:r>
            <a:r>
              <a:rPr lang="en-US" sz="2025" dirty="0" err="1"/>
              <a:t>সু-সংজ্ঞায়িত</a:t>
            </a:r>
            <a:r>
              <a:rPr lang="en-US" sz="2025" dirty="0"/>
              <a:t> </a:t>
            </a:r>
            <a:r>
              <a:rPr lang="en-US" sz="2025" dirty="0" err="1"/>
              <a:t>বস্তুর</a:t>
            </a:r>
            <a:r>
              <a:rPr lang="en-US" sz="2025" dirty="0"/>
              <a:t> </a:t>
            </a:r>
            <a:r>
              <a:rPr lang="en-US" sz="2025" dirty="0" err="1"/>
              <a:t>সমাবেশ</a:t>
            </a:r>
            <a:r>
              <a:rPr lang="en-US" sz="2025" dirty="0"/>
              <a:t> </a:t>
            </a:r>
            <a:r>
              <a:rPr lang="bn-IN" sz="2025" dirty="0"/>
              <a:t> </a:t>
            </a:r>
            <a:r>
              <a:rPr lang="en-US" sz="2025" dirty="0" err="1"/>
              <a:t>বা</a:t>
            </a:r>
            <a:r>
              <a:rPr lang="en-US" sz="2025" dirty="0"/>
              <a:t> </a:t>
            </a:r>
            <a:r>
              <a:rPr lang="bn-IN" sz="2025" dirty="0"/>
              <a:t> </a:t>
            </a:r>
            <a:r>
              <a:rPr lang="en-US" sz="2025" dirty="0" err="1"/>
              <a:t>সংগ্রহকে</a:t>
            </a:r>
            <a:r>
              <a:rPr lang="en-US" sz="2025" dirty="0"/>
              <a:t> </a:t>
            </a:r>
            <a:r>
              <a:rPr lang="en-US" sz="2025" dirty="0" err="1"/>
              <a:t>সেট</a:t>
            </a:r>
            <a:r>
              <a:rPr lang="en-US" sz="2025" dirty="0"/>
              <a:t> </a:t>
            </a:r>
            <a:r>
              <a:rPr lang="en-US" sz="2025" dirty="0" err="1"/>
              <a:t>বলে</a:t>
            </a:r>
            <a:r>
              <a:rPr lang="en-US" sz="2025" dirty="0"/>
              <a:t> ।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48" y="2320858"/>
            <a:ext cx="3532452" cy="353245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284" y="2365242"/>
            <a:ext cx="3443684" cy="3443684"/>
          </a:xfrm>
        </p:spPr>
      </p:pic>
    </p:spTree>
    <p:extLst>
      <p:ext uri="{BB962C8B-B14F-4D97-AF65-F5344CB8AC3E}">
        <p14:creationId xmlns:p14="http://schemas.microsoft.com/office/powerpoint/2010/main" val="391895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7974" y="1428751"/>
            <a:ext cx="44577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500" dirty="0">
                <a:latin typeface="NikoshBAN" pitchFamily="2" charset="0"/>
                <a:cs typeface="NikoshBAN" pitchFamily="2" charset="0"/>
              </a:rPr>
              <a:t>সেট প্রকাশের  পদ্ধতি</a:t>
            </a:r>
            <a:endParaRPr lang="en-US" sz="4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3943350" y="2057400"/>
            <a:ext cx="363474" cy="7429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7" name="Straight Connector 6"/>
          <p:cNvCxnSpPr/>
          <p:nvPr/>
        </p:nvCxnSpPr>
        <p:spPr>
          <a:xfrm>
            <a:off x="2057400" y="2800350"/>
            <a:ext cx="411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own Arrow 12"/>
          <p:cNvSpPr/>
          <p:nvPr/>
        </p:nvSpPr>
        <p:spPr>
          <a:xfrm>
            <a:off x="1906524" y="2797342"/>
            <a:ext cx="342900" cy="857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Down Arrow 13"/>
          <p:cNvSpPr/>
          <p:nvPr/>
        </p:nvSpPr>
        <p:spPr>
          <a:xfrm>
            <a:off x="5943600" y="2800350"/>
            <a:ext cx="285750" cy="7429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Box 17"/>
          <p:cNvSpPr txBox="1"/>
          <p:nvPr/>
        </p:nvSpPr>
        <p:spPr>
          <a:xfrm>
            <a:off x="1314450" y="3714752"/>
            <a:ext cx="2971800" cy="5078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700" dirty="0">
                <a:latin typeface="NikoshBAN" pitchFamily="2" charset="0"/>
                <a:cs typeface="NikoshBAN" pitchFamily="2" charset="0"/>
              </a:rPr>
              <a:t>তালিকা  পদ্ধতি</a:t>
            </a:r>
            <a:endParaRPr lang="en-US" sz="27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00600" y="3535560"/>
            <a:ext cx="2286000" cy="4154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1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100" dirty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21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100" dirty="0">
                <a:latin typeface="NikoshBAN" pitchFamily="2" charset="0"/>
                <a:cs typeface="NikoshBAN" pitchFamily="2" charset="0"/>
              </a:rPr>
              <a:t> গঠন </a:t>
            </a:r>
            <a:r>
              <a:rPr lang="en-US" sz="21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100" dirty="0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21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7587" y="4894578"/>
            <a:ext cx="2114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A={৩,৪,৫,৬,৭}</a:t>
            </a:r>
          </a:p>
        </p:txBody>
      </p:sp>
      <p:sp>
        <p:nvSpPr>
          <p:cNvPr id="8" name="Down Arrow 7"/>
          <p:cNvSpPr/>
          <p:nvPr/>
        </p:nvSpPr>
        <p:spPr>
          <a:xfrm>
            <a:off x="1885950" y="4171950"/>
            <a:ext cx="363474" cy="7338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Down Arrow 8"/>
          <p:cNvSpPr/>
          <p:nvPr/>
        </p:nvSpPr>
        <p:spPr>
          <a:xfrm>
            <a:off x="5886450" y="4000500"/>
            <a:ext cx="400050" cy="7552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3714750" y="4743451"/>
            <a:ext cx="3486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A={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x:x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 স্বাভাবিক সংখ্যা এবং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2&lt;x&lt;8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}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95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3" grpId="0" animBg="1"/>
      <p:bldP spid="14" grpId="0" animBg="1"/>
      <p:bldP spid="18" grpId="0" animBg="1"/>
      <p:bldP spid="19" grpId="0" animBg="1"/>
      <p:bldP spid="6" grpId="0"/>
      <p:bldP spid="8" grpId="0" animBg="1"/>
      <p:bldP spid="9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7476068" cy="1320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                 </a:t>
            </a:r>
            <a:r>
              <a:rPr lang="bn-IN" dirty="0" smtClean="0">
                <a:solidFill>
                  <a:srgbClr val="C00000"/>
                </a:solidFill>
              </a:rPr>
              <a:t>সংযোগ </a:t>
            </a:r>
            <a:r>
              <a:rPr lang="bn-IN" dirty="0">
                <a:solidFill>
                  <a:srgbClr val="C00000"/>
                </a:solidFill>
              </a:rPr>
              <a:t>সেটঃ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80418"/>
            <a:ext cx="7886700" cy="3263504"/>
          </a:xfrm>
        </p:spPr>
        <p:txBody>
          <a:bodyPr/>
          <a:lstStyle/>
          <a:p>
            <a:pPr marL="0" indent="0">
              <a:buNone/>
            </a:pPr>
            <a:endParaRPr lang="en-US" sz="18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bn-IN" sz="1800" dirty="0">
                <a:solidFill>
                  <a:srgbClr val="00B050"/>
                </a:solidFill>
              </a:rPr>
              <a:t>দুই বা ততোধিক সেটের সকল উপাদান নিয়ে গঠিত সেটকে সংযোগ সেট বলা হয় । </a:t>
            </a:r>
            <a:r>
              <a:rPr lang="en-US" sz="1800" dirty="0">
                <a:solidFill>
                  <a:srgbClr val="00B050"/>
                </a:solidFill>
              </a:rPr>
              <a:t>A ও B </a:t>
            </a:r>
            <a:r>
              <a:rPr lang="en-US" sz="1800" dirty="0" err="1">
                <a:solidFill>
                  <a:srgbClr val="00B050"/>
                </a:solidFill>
              </a:rPr>
              <a:t>সেটের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dirty="0" err="1">
                <a:solidFill>
                  <a:srgbClr val="00B050"/>
                </a:solidFill>
              </a:rPr>
              <a:t>সংযোগ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dirty="0" err="1">
                <a:solidFill>
                  <a:srgbClr val="00B050"/>
                </a:solidFill>
              </a:rPr>
              <a:t>সেটকে</a:t>
            </a:r>
            <a:r>
              <a:rPr lang="en-US" sz="1800" dirty="0">
                <a:solidFill>
                  <a:srgbClr val="00B050"/>
                </a:solidFill>
              </a:rPr>
              <a:t>  AꓴB </a:t>
            </a:r>
            <a:r>
              <a:rPr lang="en-US" sz="1800" dirty="0" err="1">
                <a:solidFill>
                  <a:srgbClr val="00B050"/>
                </a:solidFill>
              </a:rPr>
              <a:t>দ্বারা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dirty="0" err="1">
                <a:solidFill>
                  <a:srgbClr val="00B050"/>
                </a:solidFill>
              </a:rPr>
              <a:t>প্রকাশ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dirty="0" err="1">
                <a:solidFill>
                  <a:srgbClr val="00B050"/>
                </a:solidFill>
              </a:rPr>
              <a:t>করা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dirty="0" err="1">
                <a:solidFill>
                  <a:srgbClr val="00B050"/>
                </a:solidFill>
              </a:rPr>
              <a:t>হয়</a:t>
            </a:r>
            <a:r>
              <a:rPr lang="en-US" sz="1800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endParaRPr lang="en-US" sz="1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1800" dirty="0" err="1">
                <a:solidFill>
                  <a:srgbClr val="002060"/>
                </a:solidFill>
              </a:rPr>
              <a:t>উদাহরনঃ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যদি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দুইটি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সেট</a:t>
            </a:r>
            <a:r>
              <a:rPr lang="en-US" sz="1800" dirty="0">
                <a:solidFill>
                  <a:srgbClr val="002060"/>
                </a:solidFill>
              </a:rPr>
              <a:t>  A= { 3,4,5} </a:t>
            </a:r>
            <a:r>
              <a:rPr lang="en-US" sz="1800" dirty="0" err="1">
                <a:solidFill>
                  <a:srgbClr val="002060"/>
                </a:solidFill>
              </a:rPr>
              <a:t>এবং</a:t>
            </a:r>
            <a:r>
              <a:rPr lang="en-US" sz="1800" dirty="0">
                <a:solidFill>
                  <a:srgbClr val="002060"/>
                </a:solidFill>
              </a:rPr>
              <a:t> B= { 4,6,8} </a:t>
            </a:r>
            <a:r>
              <a:rPr lang="en-US" sz="1800" dirty="0" err="1">
                <a:solidFill>
                  <a:srgbClr val="002060"/>
                </a:solidFill>
              </a:rPr>
              <a:t>হয়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তবে</a:t>
            </a:r>
            <a:r>
              <a:rPr lang="en-US" sz="1800" dirty="0">
                <a:solidFill>
                  <a:srgbClr val="002060"/>
                </a:solidFill>
              </a:rPr>
              <a:t>,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2060"/>
                </a:solidFill>
              </a:rPr>
              <a:t>AꓴB= { 3,4,5,6,8}</a:t>
            </a:r>
          </a:p>
        </p:txBody>
      </p:sp>
    </p:spTree>
    <p:extLst>
      <p:ext uri="{BB962C8B-B14F-4D97-AF65-F5344CB8AC3E}">
        <p14:creationId xmlns:p14="http://schemas.microsoft.com/office/powerpoint/2010/main" val="279392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dirty="0" smtClean="0"/>
              <a:t>                      </a:t>
            </a:r>
            <a:r>
              <a:rPr lang="en-US" sz="3000" dirty="0" err="1">
                <a:solidFill>
                  <a:srgbClr val="FF0000"/>
                </a:solidFill>
              </a:rPr>
              <a:t>ছেদ</a:t>
            </a:r>
            <a:r>
              <a:rPr lang="en-US" sz="3000" dirty="0">
                <a:solidFill>
                  <a:srgbClr val="FF0000"/>
                </a:solidFill>
              </a:rPr>
              <a:t> </a:t>
            </a:r>
            <a:r>
              <a:rPr lang="en-US" sz="3000" dirty="0" err="1">
                <a:solidFill>
                  <a:srgbClr val="FF0000"/>
                </a:solidFill>
              </a:rPr>
              <a:t>সেটঃ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35190"/>
            <a:ext cx="6347714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bn-IN" sz="18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bn-IN" sz="1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bn-IN" sz="1800" dirty="0">
                <a:solidFill>
                  <a:srgbClr val="00B050"/>
                </a:solidFill>
              </a:rPr>
              <a:t>দুই বা ততোধিক সেটের সাধারন উপাদান নিয়ে গঠিত সেটকে ছেদ সেট বলা হয় । </a:t>
            </a:r>
            <a:r>
              <a:rPr lang="en-US" sz="1800" dirty="0">
                <a:solidFill>
                  <a:srgbClr val="00B050"/>
                </a:solidFill>
              </a:rPr>
              <a:t>A ও B </a:t>
            </a:r>
            <a:r>
              <a:rPr lang="en-US" sz="1800" dirty="0" err="1">
                <a:solidFill>
                  <a:srgbClr val="00B050"/>
                </a:solidFill>
              </a:rPr>
              <a:t>সেটের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dirty="0" err="1">
                <a:solidFill>
                  <a:srgbClr val="00B050"/>
                </a:solidFill>
              </a:rPr>
              <a:t>সংযোগ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dirty="0" err="1">
                <a:solidFill>
                  <a:srgbClr val="00B050"/>
                </a:solidFill>
              </a:rPr>
              <a:t>সেটকে</a:t>
            </a:r>
            <a:r>
              <a:rPr lang="en-US" sz="1800" dirty="0">
                <a:solidFill>
                  <a:srgbClr val="00B050"/>
                </a:solidFill>
              </a:rPr>
              <a:t>  A∩B </a:t>
            </a:r>
            <a:r>
              <a:rPr lang="en-US" sz="1800" dirty="0" err="1">
                <a:solidFill>
                  <a:srgbClr val="00B050"/>
                </a:solidFill>
              </a:rPr>
              <a:t>দ্বারা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dirty="0" err="1">
                <a:solidFill>
                  <a:srgbClr val="00B050"/>
                </a:solidFill>
              </a:rPr>
              <a:t>প্রকাশ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dirty="0" err="1">
                <a:solidFill>
                  <a:srgbClr val="00B050"/>
                </a:solidFill>
              </a:rPr>
              <a:t>করা</a:t>
            </a:r>
            <a:r>
              <a:rPr lang="en-US" sz="1800" dirty="0">
                <a:solidFill>
                  <a:srgbClr val="00B050"/>
                </a:solidFill>
              </a:rPr>
              <a:t> </a:t>
            </a:r>
            <a:r>
              <a:rPr lang="en-US" sz="1800" dirty="0" err="1">
                <a:solidFill>
                  <a:srgbClr val="00B050"/>
                </a:solidFill>
              </a:rPr>
              <a:t>হয়</a:t>
            </a:r>
            <a:r>
              <a:rPr lang="en-US" sz="1800" dirty="0">
                <a:solidFill>
                  <a:srgbClr val="00B050"/>
                </a:solidFill>
              </a:rPr>
              <a:t>।</a:t>
            </a:r>
            <a:endParaRPr lang="bn-IN" sz="18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1800" dirty="0" err="1">
                <a:solidFill>
                  <a:srgbClr val="002060"/>
                </a:solidFill>
              </a:rPr>
              <a:t>উদাহরনঃ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যদি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দুইটি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সেট</a:t>
            </a:r>
            <a:r>
              <a:rPr lang="en-US" sz="1800" dirty="0">
                <a:solidFill>
                  <a:srgbClr val="002060"/>
                </a:solidFill>
              </a:rPr>
              <a:t>  A= { 3,4,5} </a:t>
            </a:r>
            <a:r>
              <a:rPr lang="en-US" sz="1800" dirty="0" err="1">
                <a:solidFill>
                  <a:srgbClr val="002060"/>
                </a:solidFill>
              </a:rPr>
              <a:t>এবং</a:t>
            </a:r>
            <a:r>
              <a:rPr lang="en-US" sz="1800" dirty="0">
                <a:solidFill>
                  <a:srgbClr val="002060"/>
                </a:solidFill>
              </a:rPr>
              <a:t> B= { 4,6,8} </a:t>
            </a:r>
            <a:r>
              <a:rPr lang="en-US" sz="1800" dirty="0" err="1">
                <a:solidFill>
                  <a:srgbClr val="002060"/>
                </a:solidFill>
              </a:rPr>
              <a:t>হয়</a:t>
            </a:r>
            <a:r>
              <a:rPr lang="en-US" sz="1800" dirty="0">
                <a:solidFill>
                  <a:srgbClr val="002060"/>
                </a:solidFill>
              </a:rPr>
              <a:t> </a:t>
            </a:r>
            <a:r>
              <a:rPr lang="en-US" sz="1800" dirty="0" err="1">
                <a:solidFill>
                  <a:srgbClr val="002060"/>
                </a:solidFill>
              </a:rPr>
              <a:t>তবে</a:t>
            </a:r>
            <a:r>
              <a:rPr lang="en-US" sz="1800" dirty="0">
                <a:solidFill>
                  <a:srgbClr val="002060"/>
                </a:solidFill>
              </a:rPr>
              <a:t>,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2060"/>
                </a:solidFill>
              </a:rPr>
              <a:t>A∩B= { 4}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63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</a:t>
            </a:r>
            <a:r>
              <a:rPr lang="en-US" sz="3200" dirty="0" err="1" smtClean="0">
                <a:solidFill>
                  <a:srgbClr val="FF0000"/>
                </a:solidFill>
              </a:rPr>
              <a:t>দলীয়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কাজ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bn-IN" dirty="0" smtClean="0"/>
              <a:t>আলোচনার মাধ্যমে নিচের সেট গুলোর সংযোগ এবং ছেদ নির্নয় কর ।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A={ 1,2,3,a,b,c} </a:t>
            </a:r>
            <a:r>
              <a:rPr lang="en-US" dirty="0" err="1" smtClean="0"/>
              <a:t>এবং</a:t>
            </a:r>
            <a:r>
              <a:rPr lang="en-US" dirty="0" smtClean="0"/>
              <a:t> B={ 3,4,5,a,b}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02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dirty="0" smtClean="0"/>
              <a:t>                        মূল্যায়নঃ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n-IN" dirty="0" smtClean="0"/>
          </a:p>
          <a:p>
            <a:r>
              <a:rPr lang="bn-IN" dirty="0" smtClean="0"/>
              <a:t>                             ১। সেট কাকে বলে ?</a:t>
            </a:r>
          </a:p>
          <a:p>
            <a:endParaRPr lang="bn-IN" dirty="0" smtClean="0"/>
          </a:p>
          <a:p>
            <a:r>
              <a:rPr lang="bn-IN" dirty="0" smtClean="0"/>
              <a:t>                             ২। সেট প্রকাশের পদ্ধতি কয়টি ?</a:t>
            </a:r>
          </a:p>
          <a:p>
            <a:endParaRPr lang="bn-IN" dirty="0" smtClean="0"/>
          </a:p>
          <a:p>
            <a:r>
              <a:rPr lang="bn-IN" dirty="0" smtClean="0"/>
              <a:t>                             ৩। সংযোগ সেট কাকে বলে ?</a:t>
            </a:r>
          </a:p>
          <a:p>
            <a:endParaRPr lang="bn-IN" dirty="0" smtClean="0"/>
          </a:p>
          <a:p>
            <a:r>
              <a:rPr lang="bn-IN" dirty="0" smtClean="0"/>
              <a:t>                              ৪।ছেদ সেট কাকে বলে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84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dirty="0" smtClean="0"/>
              <a:t>                       </a:t>
            </a:r>
            <a:r>
              <a:rPr lang="bn-IN" dirty="0">
                <a:solidFill>
                  <a:srgbClr val="C00000"/>
                </a:solidFill>
              </a:rPr>
              <a:t>বাড়ির কাজ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bn-IN" sz="2400" dirty="0">
                <a:solidFill>
                  <a:srgbClr val="00B0F0"/>
                </a:solidFill>
              </a:rPr>
              <a:t>যদি </a:t>
            </a:r>
            <a:r>
              <a:rPr lang="en-US" sz="2400" dirty="0">
                <a:solidFill>
                  <a:srgbClr val="00B0F0"/>
                </a:solidFill>
              </a:rPr>
              <a:t>A={ </a:t>
            </a:r>
            <a:r>
              <a:rPr lang="en-US" sz="2400" dirty="0" err="1">
                <a:solidFill>
                  <a:srgbClr val="00B0F0"/>
                </a:solidFill>
              </a:rPr>
              <a:t>a,b,c</a:t>
            </a:r>
            <a:r>
              <a:rPr lang="en-US" sz="2400" dirty="0">
                <a:solidFill>
                  <a:srgbClr val="00B0F0"/>
                </a:solidFill>
              </a:rPr>
              <a:t>}, B= {</a:t>
            </a:r>
            <a:r>
              <a:rPr lang="en-US" sz="2400" dirty="0" err="1">
                <a:solidFill>
                  <a:srgbClr val="00B0F0"/>
                </a:solidFill>
              </a:rPr>
              <a:t>b,c,d</a:t>
            </a:r>
            <a:r>
              <a:rPr lang="en-US" sz="2400" dirty="0">
                <a:solidFill>
                  <a:srgbClr val="00B0F0"/>
                </a:solidFill>
              </a:rPr>
              <a:t>} </a:t>
            </a:r>
            <a:r>
              <a:rPr lang="en-US" sz="2400" dirty="0" err="1">
                <a:solidFill>
                  <a:srgbClr val="00B0F0"/>
                </a:solidFill>
              </a:rPr>
              <a:t>এবং</a:t>
            </a:r>
            <a:r>
              <a:rPr lang="en-US" sz="2400" dirty="0">
                <a:solidFill>
                  <a:srgbClr val="00B0F0"/>
                </a:solidFill>
              </a:rPr>
              <a:t>  C={1,2,3} </a:t>
            </a:r>
            <a:r>
              <a:rPr lang="en-US" sz="2400" dirty="0" err="1">
                <a:solidFill>
                  <a:srgbClr val="00B0F0"/>
                </a:solidFill>
              </a:rPr>
              <a:t>হয়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তবে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নিচের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সেটগুলি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নির্নয়</a:t>
            </a:r>
            <a:r>
              <a:rPr lang="en-US" sz="2400" dirty="0">
                <a:solidFill>
                  <a:srgbClr val="00B0F0"/>
                </a:solidFill>
              </a:rPr>
              <a:t> </a:t>
            </a:r>
            <a:r>
              <a:rPr lang="en-US" sz="2400" dirty="0" err="1">
                <a:solidFill>
                  <a:srgbClr val="00B0F0"/>
                </a:solidFill>
              </a:rPr>
              <a:t>করঃ</a:t>
            </a:r>
            <a:endParaRPr lang="en-US" sz="2400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</a:rPr>
              <a:t>১.AꓴB </a:t>
            </a:r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</a:rPr>
              <a:t>2.A∩B</a:t>
            </a:r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</a:rPr>
              <a:t>3. (A∩B)ꓴC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5423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                 </a:t>
            </a:r>
            <a:r>
              <a:rPr lang="en-US" dirty="0" err="1" smtClean="0">
                <a:solidFill>
                  <a:srgbClr val="7030A0"/>
                </a:solidFill>
              </a:rPr>
              <a:t>ধন্যবাদ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651" y="2125266"/>
            <a:ext cx="4527549" cy="3511550"/>
          </a:xfrm>
        </p:spPr>
      </p:pic>
    </p:spTree>
    <p:extLst>
      <p:ext uri="{BB962C8B-B14F-4D97-AF65-F5344CB8AC3E}">
        <p14:creationId xmlns:p14="http://schemas.microsoft.com/office/powerpoint/2010/main" val="249005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214</TotalTime>
  <Words>340</Words>
  <Application>Microsoft Office PowerPoint</Application>
  <PresentationFormat>On-screen Show (4:3)</PresentationFormat>
  <Paragraphs>77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NikoshBAN</vt:lpstr>
      <vt:lpstr>Trebuchet MS</vt:lpstr>
      <vt:lpstr>Vrinda</vt:lpstr>
      <vt:lpstr>Wingdings 3</vt:lpstr>
      <vt:lpstr>Facet</vt:lpstr>
      <vt:lpstr>                         স্বাগতম                      সবাইকে শুভেচ্ছা</vt:lpstr>
      <vt:lpstr>                শিক্ষক পরিচিতি</vt:lpstr>
      <vt:lpstr>                                          পাঠ পরিচিতি</vt:lpstr>
      <vt:lpstr>                  চিত্রগুলো লক্ষ্য করঃ                        এগুলো কিসের চিত্র ?</vt:lpstr>
      <vt:lpstr>                 আরও লক্ষ্য কর - </vt:lpstr>
      <vt:lpstr>                        আজকের আলোচ্য বিষয়ঃ</vt:lpstr>
      <vt:lpstr>                      শিখনফলঃ</vt:lpstr>
      <vt:lpstr> সংজ্ঞাঃ  বাস্তব ও চিন্তা জগতের সু-সংজ্ঞায়িত বস্তুর সমাবেশ  বা  সংগ্রহকে সেট বলে ।</vt:lpstr>
      <vt:lpstr>PowerPoint Presentation</vt:lpstr>
      <vt:lpstr>                 সংযোগ সেটঃ</vt:lpstr>
      <vt:lpstr>                      ছেদ সেটঃ</vt:lpstr>
      <vt:lpstr>             দলীয় কাজ</vt:lpstr>
      <vt:lpstr>                        মূল্যায়নঃ</vt:lpstr>
      <vt:lpstr>                       বাড়ির কাজ</vt:lpstr>
      <vt:lpstr>                  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স্বাগতম                      সবাইকে শুভেচ্ছা</dc:title>
  <dc:creator>Windows User</dc:creator>
  <cp:lastModifiedBy>Windows User</cp:lastModifiedBy>
  <cp:revision>60</cp:revision>
  <dcterms:created xsi:type="dcterms:W3CDTF">2019-10-20T18:06:00Z</dcterms:created>
  <dcterms:modified xsi:type="dcterms:W3CDTF">2019-10-22T18:34:56Z</dcterms:modified>
</cp:coreProperties>
</file>