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78"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089FC-5568-4646-9544-989F8B84EF61}" type="datetimeFigureOut">
              <a:rPr lang="en-US" smtClean="0"/>
              <a:t>10/24/2019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8649B-50CC-4C36-B3BD-A5F4E7B89239}" type="slidenum">
              <a:rPr lang="en-US" smtClean="0"/>
              <a:t>‹#›</a:t>
            </a:fld>
            <a:endParaRPr lang="en-US"/>
          </a:p>
        </p:txBody>
      </p:sp>
    </p:spTree>
    <p:extLst>
      <p:ext uri="{BB962C8B-B14F-4D97-AF65-F5344CB8AC3E}">
        <p14:creationId xmlns:p14="http://schemas.microsoft.com/office/powerpoint/2010/main" val="2958853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3DB2D-95FA-4DD0-A68B-3FD505D6BFDE}" type="slidenum">
              <a:rPr lang="en-US" smtClean="0"/>
              <a:pPr/>
              <a:t>1</a:t>
            </a:fld>
            <a:endParaRPr lang="en-US"/>
          </a:p>
        </p:txBody>
      </p:sp>
    </p:spTree>
    <p:extLst>
      <p:ext uri="{BB962C8B-B14F-4D97-AF65-F5344CB8AC3E}">
        <p14:creationId xmlns:p14="http://schemas.microsoft.com/office/powerpoint/2010/main" val="574010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ED23DB2D-95FA-4DD0-A68B-3FD505D6BFDE}" type="slidenum">
              <a:rPr lang="en-US" smtClean="0"/>
              <a:pPr/>
              <a:t>9</a:t>
            </a:fld>
            <a:endParaRPr lang="en-US"/>
          </a:p>
        </p:txBody>
      </p:sp>
    </p:spTree>
    <p:extLst>
      <p:ext uri="{BB962C8B-B14F-4D97-AF65-F5344CB8AC3E}">
        <p14:creationId xmlns:p14="http://schemas.microsoft.com/office/powerpoint/2010/main" val="1124206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23DB2D-95FA-4DD0-A68B-3FD505D6BFDE}" type="slidenum">
              <a:rPr lang="en-US" smtClean="0"/>
              <a:pPr/>
              <a:t>11</a:t>
            </a:fld>
            <a:endParaRPr lang="en-US"/>
          </a:p>
        </p:txBody>
      </p:sp>
    </p:spTree>
    <p:extLst>
      <p:ext uri="{BB962C8B-B14F-4D97-AF65-F5344CB8AC3E}">
        <p14:creationId xmlns:p14="http://schemas.microsoft.com/office/powerpoint/2010/main" val="282728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B7DF44-735D-4A06-A86F-4B0A812CC765}" type="datetimeFigureOut">
              <a:rPr lang="en-US" smtClean="0"/>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2055094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B7DF44-735D-4A06-A86F-4B0A812CC765}" type="datetimeFigureOut">
              <a:rPr lang="en-US" smtClean="0"/>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1466414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B7DF44-735D-4A06-A86F-4B0A812CC765}" type="datetimeFigureOut">
              <a:rPr lang="en-US" smtClean="0"/>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780706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B7DF44-735D-4A06-A86F-4B0A812CC765}" type="datetimeFigureOut">
              <a:rPr lang="en-US" smtClean="0"/>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3678584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B7DF44-735D-4A06-A86F-4B0A812CC765}" type="datetimeFigureOut">
              <a:rPr lang="en-US" smtClean="0"/>
              <a:t>10/24/2019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2823178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B7DF44-735D-4A06-A86F-4B0A812CC765}" type="datetimeFigureOut">
              <a:rPr lang="en-US" smtClean="0"/>
              <a:t>10/24/2019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3780804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B7DF44-735D-4A06-A86F-4B0A812CC765}" type="datetimeFigureOut">
              <a:rPr lang="en-US" smtClean="0"/>
              <a:t>10/24/2019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3564540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B7DF44-735D-4A06-A86F-4B0A812CC765}" type="datetimeFigureOut">
              <a:rPr lang="en-US" smtClean="0"/>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1013848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B7DF44-735D-4A06-A86F-4B0A812CC765}" type="datetimeFigureOut">
              <a:rPr lang="en-US" smtClean="0"/>
              <a:t>10/24/2019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42495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B7DF44-735D-4A06-A86F-4B0A812CC765}" type="datetimeFigureOut">
              <a:rPr lang="en-US" smtClean="0"/>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2214541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B7DF44-735D-4A06-A86F-4B0A812CC765}" type="datetimeFigureOut">
              <a:rPr lang="en-US" smtClean="0"/>
              <a:t>10/24/2019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B47468-06B0-438A-9952-3A3BC381BC67}" type="slidenum">
              <a:rPr lang="en-US" smtClean="0"/>
              <a:t>‹#›</a:t>
            </a:fld>
            <a:endParaRPr lang="en-US"/>
          </a:p>
        </p:txBody>
      </p:sp>
    </p:spTree>
    <p:extLst>
      <p:ext uri="{BB962C8B-B14F-4D97-AF65-F5344CB8AC3E}">
        <p14:creationId xmlns:p14="http://schemas.microsoft.com/office/powerpoint/2010/main" val="3894035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B7DF44-735D-4A06-A86F-4B0A812CC765}" type="datetimeFigureOut">
              <a:rPr lang="en-US" smtClean="0"/>
              <a:t>10/24/2019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B47468-06B0-438A-9952-3A3BC381BC67}" type="slidenum">
              <a:rPr lang="en-US" smtClean="0"/>
              <a:t>‹#›</a:t>
            </a:fld>
            <a:endParaRPr lang="en-US"/>
          </a:p>
        </p:txBody>
      </p:sp>
    </p:spTree>
    <p:extLst>
      <p:ext uri="{BB962C8B-B14F-4D97-AF65-F5344CB8AC3E}">
        <p14:creationId xmlns:p14="http://schemas.microsoft.com/office/powerpoint/2010/main" val="1521823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5821" r="23134"/>
          <a:stretch/>
        </p:blipFill>
        <p:spPr>
          <a:xfrm>
            <a:off x="0" y="0"/>
            <a:ext cx="12191999" cy="6705600"/>
          </a:xfrm>
          <a:prstGeom prst="rect">
            <a:avLst/>
          </a:prstGeom>
          <a:noFill/>
          <a:ln w="76200">
            <a:solidFill>
              <a:schemeClr val="tx1"/>
            </a:solidFill>
          </a:ln>
        </p:spPr>
      </p:pic>
      <p:sp>
        <p:nvSpPr>
          <p:cNvPr id="3" name="TextBox 2"/>
          <p:cNvSpPr txBox="1"/>
          <p:nvPr/>
        </p:nvSpPr>
        <p:spPr>
          <a:xfrm>
            <a:off x="2362200" y="3981034"/>
            <a:ext cx="4648200" cy="2800767"/>
          </a:xfrm>
          <a:prstGeom prst="rect">
            <a:avLst/>
          </a:prstGeom>
          <a:noFill/>
        </p:spPr>
        <p:txBody>
          <a:bodyPr wrap="square" rtlCol="0">
            <a:spAutoFit/>
          </a:bodyPr>
          <a:lstStyle/>
          <a:p>
            <a:r>
              <a:rPr lang="en-US" sz="8800" dirty="0" err="1">
                <a:solidFill>
                  <a:srgbClr val="FFC000"/>
                </a:solidFill>
                <a:latin typeface="NikoshBAN" panose="02000000000000000000" pitchFamily="2" charset="0"/>
                <a:cs typeface="NikoshBAN" panose="02000000000000000000" pitchFamily="2" charset="0"/>
              </a:rPr>
              <a:t>সবাইকে</a:t>
            </a:r>
            <a:r>
              <a:rPr lang="en-US" sz="8800" dirty="0">
                <a:solidFill>
                  <a:srgbClr val="FFC000"/>
                </a:solidFill>
                <a:latin typeface="NikoshBAN" panose="02000000000000000000" pitchFamily="2" charset="0"/>
                <a:cs typeface="NikoshBAN" panose="02000000000000000000" pitchFamily="2" charset="0"/>
              </a:rPr>
              <a:t> </a:t>
            </a:r>
          </a:p>
          <a:p>
            <a:r>
              <a:rPr lang="en-US" sz="8800" dirty="0">
                <a:solidFill>
                  <a:srgbClr val="FFC000"/>
                </a:solidFill>
                <a:latin typeface="NikoshBAN" panose="02000000000000000000" pitchFamily="2" charset="0"/>
                <a:cs typeface="NikoshBAN" panose="02000000000000000000" pitchFamily="2" charset="0"/>
              </a:rPr>
              <a:t>     </a:t>
            </a:r>
            <a:r>
              <a:rPr lang="en-US" sz="8800" dirty="0" err="1">
                <a:solidFill>
                  <a:srgbClr val="FFC000"/>
                </a:solidFill>
                <a:latin typeface="NikoshBAN" panose="02000000000000000000" pitchFamily="2" charset="0"/>
                <a:cs typeface="NikoshBAN" panose="02000000000000000000" pitchFamily="2" charset="0"/>
              </a:rPr>
              <a:t>শুভেচ্ছা</a:t>
            </a:r>
            <a:endParaRPr lang="en-US" sz="8800" dirty="0">
              <a:solidFill>
                <a:srgbClr val="FFC00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165337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p:cNvSpPr txBox="1"/>
          <p:nvPr/>
        </p:nvSpPr>
        <p:spPr>
          <a:xfrm>
            <a:off x="1181101" y="3283172"/>
            <a:ext cx="4187718" cy="3108543"/>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defRPr/>
            </a:pPr>
            <a:r>
              <a:rPr lang="en-US" sz="3600" b="1" dirty="0" err="1">
                <a:ln w="0"/>
                <a:solidFill>
                  <a:srgbClr val="003300"/>
                </a:solidFill>
                <a:latin typeface="NikoshBAN" panose="02000000000000000000" pitchFamily="2" charset="0"/>
                <a:cs typeface="NikoshBAN" panose="02000000000000000000" pitchFamily="2" charset="0"/>
              </a:rPr>
              <a:t>মোছাঃ</a:t>
            </a:r>
            <a:r>
              <a:rPr lang="en-US" sz="3600" b="1" dirty="0">
                <a:ln w="0"/>
                <a:solidFill>
                  <a:srgbClr val="003300"/>
                </a:solidFill>
                <a:latin typeface="NikoshBAN" panose="02000000000000000000" pitchFamily="2" charset="0"/>
                <a:cs typeface="NikoshBAN" panose="02000000000000000000" pitchFamily="2" charset="0"/>
              </a:rPr>
              <a:t> </a:t>
            </a:r>
            <a:r>
              <a:rPr lang="en-US" sz="3600" b="1" dirty="0" err="1">
                <a:ln w="0"/>
                <a:solidFill>
                  <a:srgbClr val="003300"/>
                </a:solidFill>
                <a:latin typeface="NikoshBAN" panose="02000000000000000000" pitchFamily="2" charset="0"/>
                <a:cs typeface="NikoshBAN" panose="02000000000000000000" pitchFamily="2" charset="0"/>
              </a:rPr>
              <a:t>কামরুন</a:t>
            </a:r>
            <a:r>
              <a:rPr lang="en-US" sz="3600" b="1" dirty="0">
                <a:ln w="0"/>
                <a:solidFill>
                  <a:srgbClr val="003300"/>
                </a:solidFill>
                <a:latin typeface="NikoshBAN" panose="02000000000000000000" pitchFamily="2" charset="0"/>
                <a:cs typeface="NikoshBAN" panose="02000000000000000000" pitchFamily="2" charset="0"/>
              </a:rPr>
              <a:t> </a:t>
            </a:r>
            <a:r>
              <a:rPr lang="en-US" sz="3600" b="1" dirty="0" err="1">
                <a:ln w="0"/>
                <a:solidFill>
                  <a:srgbClr val="003300"/>
                </a:solidFill>
                <a:latin typeface="NikoshBAN" panose="02000000000000000000" pitchFamily="2" charset="0"/>
                <a:cs typeface="NikoshBAN" panose="02000000000000000000" pitchFamily="2" charset="0"/>
              </a:rPr>
              <a:t>নাহার</a:t>
            </a:r>
            <a:endParaRPr lang="en-US" sz="3600" b="1" dirty="0">
              <a:ln w="0"/>
              <a:solidFill>
                <a:srgbClr val="003300"/>
              </a:solidFill>
              <a:latin typeface="NikoshBAN" panose="02000000000000000000" pitchFamily="2" charset="0"/>
              <a:cs typeface="NikoshBAN" panose="02000000000000000000" pitchFamily="2" charset="0"/>
            </a:endParaRPr>
          </a:p>
          <a:p>
            <a:pPr>
              <a:defRPr/>
            </a:pPr>
            <a:r>
              <a:rPr lang="bn-BD" sz="2800" dirty="0">
                <a:ln w="0"/>
                <a:solidFill>
                  <a:srgbClr val="003300"/>
                </a:solidFill>
                <a:latin typeface="NikoshBAN" panose="02000000000000000000" pitchFamily="2" charset="0"/>
                <a:cs typeface="NikoshBAN" panose="02000000000000000000" pitchFamily="2" charset="0"/>
              </a:rPr>
              <a:t>সহকারী </a:t>
            </a:r>
            <a:r>
              <a:rPr lang="bn-BD" sz="3200" dirty="0">
                <a:ln w="0"/>
                <a:solidFill>
                  <a:srgbClr val="003300"/>
                </a:solidFill>
                <a:latin typeface="NikoshBAN" panose="02000000000000000000" pitchFamily="2" charset="0"/>
                <a:cs typeface="NikoshBAN" panose="02000000000000000000" pitchFamily="2" charset="0"/>
              </a:rPr>
              <a:t>শিক্ষক </a:t>
            </a:r>
            <a:r>
              <a:rPr lang="bn-BD" sz="2800" dirty="0">
                <a:ln w="0"/>
                <a:solidFill>
                  <a:srgbClr val="003300"/>
                </a:solidFill>
                <a:latin typeface="NikoshBAN" panose="02000000000000000000" pitchFamily="2" charset="0"/>
                <a:cs typeface="NikoshBAN" panose="02000000000000000000" pitchFamily="2" charset="0"/>
              </a:rPr>
              <a:t>(কম্পিউটার)</a:t>
            </a:r>
            <a:endParaRPr lang="en-US" sz="2800" dirty="0">
              <a:ln w="0"/>
              <a:solidFill>
                <a:srgbClr val="003300"/>
              </a:solidFill>
              <a:latin typeface="NikoshBAN" panose="02000000000000000000" pitchFamily="2" charset="0"/>
              <a:cs typeface="NikoshBAN" panose="02000000000000000000" pitchFamily="2" charset="0"/>
            </a:endParaRPr>
          </a:p>
          <a:p>
            <a:pPr>
              <a:defRPr/>
            </a:pPr>
            <a:r>
              <a:rPr lang="en-US" sz="2800" dirty="0" err="1">
                <a:ln w="0"/>
                <a:solidFill>
                  <a:srgbClr val="003300"/>
                </a:solidFill>
                <a:latin typeface="NikoshBAN" panose="02000000000000000000" pitchFamily="2" charset="0"/>
                <a:cs typeface="NikoshBAN" panose="02000000000000000000" pitchFamily="2" charset="0"/>
              </a:rPr>
              <a:t>নবাবগঞ্জ</a:t>
            </a:r>
            <a:r>
              <a:rPr lang="en-US" sz="2800" dirty="0">
                <a:ln w="0"/>
                <a:solidFill>
                  <a:srgbClr val="003300"/>
                </a:solidFill>
                <a:latin typeface="NikoshBAN" panose="02000000000000000000" pitchFamily="2" charset="0"/>
                <a:cs typeface="NikoshBAN" panose="02000000000000000000" pitchFamily="2" charset="0"/>
              </a:rPr>
              <a:t> </a:t>
            </a:r>
            <a:r>
              <a:rPr lang="en-US" sz="2800" dirty="0" err="1">
                <a:ln w="0"/>
                <a:solidFill>
                  <a:srgbClr val="003300"/>
                </a:solidFill>
                <a:latin typeface="NikoshBAN" panose="02000000000000000000" pitchFamily="2" charset="0"/>
                <a:cs typeface="NikoshBAN" panose="02000000000000000000" pitchFamily="2" charset="0"/>
              </a:rPr>
              <a:t>সরকারি</a:t>
            </a:r>
            <a:r>
              <a:rPr lang="en-US" sz="2800" dirty="0">
                <a:ln w="0"/>
                <a:solidFill>
                  <a:srgbClr val="003300"/>
                </a:solidFill>
                <a:latin typeface="NikoshBAN" panose="02000000000000000000" pitchFamily="2" charset="0"/>
                <a:cs typeface="NikoshBAN" panose="02000000000000000000" pitchFamily="2" charset="0"/>
              </a:rPr>
              <a:t> </a:t>
            </a:r>
            <a:r>
              <a:rPr lang="en-US" sz="2800" dirty="0" err="1">
                <a:ln w="0"/>
                <a:solidFill>
                  <a:srgbClr val="003300"/>
                </a:solidFill>
                <a:latin typeface="NikoshBAN" panose="02000000000000000000" pitchFamily="2" charset="0"/>
                <a:cs typeface="NikoshBAN" panose="02000000000000000000" pitchFamily="2" charset="0"/>
              </a:rPr>
              <a:t>বহুমূখী</a:t>
            </a:r>
            <a:r>
              <a:rPr lang="en-US" sz="2800" dirty="0">
                <a:ln w="0"/>
                <a:solidFill>
                  <a:srgbClr val="003300"/>
                </a:solidFill>
                <a:latin typeface="NikoshBAN" panose="02000000000000000000" pitchFamily="2" charset="0"/>
                <a:cs typeface="NikoshBAN" panose="02000000000000000000" pitchFamily="2" charset="0"/>
              </a:rPr>
              <a:t> </a:t>
            </a:r>
            <a:r>
              <a:rPr lang="en-US" sz="2800" dirty="0" err="1">
                <a:ln w="0"/>
                <a:solidFill>
                  <a:srgbClr val="003300"/>
                </a:solidFill>
                <a:latin typeface="NikoshBAN" panose="02000000000000000000" pitchFamily="2" charset="0"/>
                <a:cs typeface="NikoshBAN" panose="02000000000000000000" pitchFamily="2" charset="0"/>
              </a:rPr>
              <a:t>পাইলট</a:t>
            </a:r>
            <a:r>
              <a:rPr lang="en-US" sz="2800" dirty="0">
                <a:ln w="0"/>
                <a:solidFill>
                  <a:srgbClr val="003300"/>
                </a:solidFill>
                <a:latin typeface="NikoshBAN" panose="02000000000000000000" pitchFamily="2" charset="0"/>
                <a:cs typeface="NikoshBAN" panose="02000000000000000000" pitchFamily="2" charset="0"/>
              </a:rPr>
              <a:t> </a:t>
            </a:r>
            <a:r>
              <a:rPr lang="en-US" sz="2800" dirty="0" err="1">
                <a:ln w="0"/>
                <a:solidFill>
                  <a:srgbClr val="003300"/>
                </a:solidFill>
                <a:latin typeface="NikoshBAN" panose="02000000000000000000" pitchFamily="2" charset="0"/>
                <a:cs typeface="NikoshBAN" panose="02000000000000000000" pitchFamily="2" charset="0"/>
              </a:rPr>
              <a:t>উচ্চ</a:t>
            </a:r>
            <a:r>
              <a:rPr lang="en-US" sz="2800" dirty="0">
                <a:ln w="0"/>
                <a:solidFill>
                  <a:srgbClr val="003300"/>
                </a:solidFill>
                <a:latin typeface="NikoshBAN" panose="02000000000000000000" pitchFamily="2" charset="0"/>
                <a:cs typeface="NikoshBAN" panose="02000000000000000000" pitchFamily="2" charset="0"/>
              </a:rPr>
              <a:t> </a:t>
            </a:r>
            <a:r>
              <a:rPr lang="en-US" sz="2800" dirty="0" err="1">
                <a:ln w="0"/>
                <a:solidFill>
                  <a:srgbClr val="003300"/>
                </a:solidFill>
                <a:latin typeface="NikoshBAN" panose="02000000000000000000" pitchFamily="2" charset="0"/>
                <a:cs typeface="NikoshBAN" panose="02000000000000000000" pitchFamily="2" charset="0"/>
              </a:rPr>
              <a:t>বিদ্যালয়</a:t>
            </a:r>
            <a:endParaRPr lang="en-US" sz="2800" b="1" dirty="0">
              <a:ln w="0"/>
              <a:solidFill>
                <a:srgbClr val="C00000"/>
              </a:solidFill>
              <a:latin typeface="NikoshBAN" panose="02000000000000000000" pitchFamily="2" charset="0"/>
              <a:cs typeface="NikoshBAN" panose="02000000000000000000" pitchFamily="2" charset="0"/>
            </a:endParaRPr>
          </a:p>
          <a:p>
            <a:pPr>
              <a:defRPr/>
            </a:pPr>
            <a:r>
              <a:rPr lang="bn-BD" sz="2800" dirty="0">
                <a:ln w="0"/>
                <a:solidFill>
                  <a:srgbClr val="57267C"/>
                </a:solidFill>
                <a:latin typeface="NikoshBAN" panose="02000000000000000000" pitchFamily="2" charset="0"/>
                <a:cs typeface="NikoshBAN" panose="02000000000000000000" pitchFamily="2" charset="0"/>
              </a:rPr>
              <a:t>ফোনঃ </a:t>
            </a:r>
            <a:r>
              <a:rPr lang="en-US" sz="2800" dirty="0">
                <a:ln w="0"/>
                <a:solidFill>
                  <a:srgbClr val="57267C"/>
                </a:solidFill>
                <a:latin typeface="NikoshBAN" panose="02000000000000000000" pitchFamily="2" charset="0"/>
                <a:cs typeface="NikoshBAN" panose="02000000000000000000" pitchFamily="2" charset="0"/>
              </a:rPr>
              <a:t>01719-668240</a:t>
            </a:r>
          </a:p>
          <a:p>
            <a:pPr>
              <a:defRPr/>
            </a:pPr>
            <a:r>
              <a:rPr lang="bn-BD" sz="2000" dirty="0">
                <a:ln w="0"/>
                <a:solidFill>
                  <a:srgbClr val="57267C"/>
                </a:solidFill>
                <a:latin typeface="NikoshBAN" panose="02000000000000000000" pitchFamily="2" charset="0"/>
                <a:cs typeface="NikoshBAN" panose="02000000000000000000" pitchFamily="2" charset="0"/>
              </a:rPr>
              <a:t>ই-মেইলঃ </a:t>
            </a:r>
            <a:r>
              <a:rPr lang="en-US" sz="2000" dirty="0">
                <a:ln w="0"/>
                <a:solidFill>
                  <a:srgbClr val="57267C"/>
                </a:solidFill>
                <a:latin typeface="Times New Roman" panose="02020603050405020304" pitchFamily="18" charset="0"/>
                <a:cs typeface="Times New Roman" panose="02020603050405020304" pitchFamily="18" charset="0"/>
              </a:rPr>
              <a:t>naharict30@gmail.com</a:t>
            </a:r>
          </a:p>
          <a:p>
            <a:endParaRPr lang="en-US" sz="2400" dirty="0">
              <a:latin typeface="NikoshBAN" panose="02000000000000000000" pitchFamily="2" charset="0"/>
              <a:cs typeface="NikoshBAN" panose="02000000000000000000" pitchFamily="2" charset="0"/>
            </a:endParaRPr>
          </a:p>
        </p:txBody>
      </p:sp>
      <p:sp>
        <p:nvSpPr>
          <p:cNvPr id="5" name="TextBox 4">
            <a:extLst>
              <a:ext uri="{FF2B5EF4-FFF2-40B4-BE49-F238E27FC236}">
                <a16:creationId xmlns="" xmlns:a16="http://schemas.microsoft.com/office/drawing/2014/main" id="{4849ADAA-0E4B-4356-91AF-5184B82CF5CC}"/>
              </a:ext>
            </a:extLst>
          </p:cNvPr>
          <p:cNvSpPr txBox="1"/>
          <p:nvPr/>
        </p:nvSpPr>
        <p:spPr>
          <a:xfrm>
            <a:off x="6717706" y="3303276"/>
            <a:ext cx="2635845" cy="369332"/>
          </a:xfrm>
          <a:prstGeom prst="rect">
            <a:avLst/>
          </a:prstGeom>
          <a:noFill/>
        </p:spPr>
        <p:txBody>
          <a:bodyPr wrap="square" rtlCol="0">
            <a:spAutoFit/>
          </a:bodyPr>
          <a:lstStyle/>
          <a:p>
            <a:pPr>
              <a:defRPr/>
            </a:pPr>
            <a:r>
              <a:rPr lang="en-US" dirty="0">
                <a:solidFill>
                  <a:srgbClr val="002060"/>
                </a:solidFill>
                <a:effectLst>
                  <a:outerShdw blurRad="38100" dist="38100" dir="2700000" algn="tl">
                    <a:srgbClr val="000000">
                      <a:alpha val="43137"/>
                    </a:srgbClr>
                  </a:outerShdw>
                </a:effectLst>
                <a:latin typeface="NikoshBAN" pitchFamily="2" charset="0"/>
                <a:cs typeface="NikoshBAN" pitchFamily="2" charset="0"/>
              </a:rPr>
              <a:t> </a:t>
            </a:r>
            <a:endParaRPr lang="bn-BD" sz="1350" dirty="0">
              <a:solidFill>
                <a:srgbClr val="003300"/>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8" name="Picture 7">
            <a:extLst>
              <a:ext uri="{FF2B5EF4-FFF2-40B4-BE49-F238E27FC236}">
                <a16:creationId xmlns="" xmlns:a16="http://schemas.microsoft.com/office/drawing/2014/main" id="{0CB681E0-0550-44F4-9AC8-C56904656D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7925" y="3257550"/>
            <a:ext cx="1196115" cy="3162300"/>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3050" y="1047750"/>
            <a:ext cx="1943100" cy="217085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p:cNvSpPr txBox="1"/>
          <p:nvPr/>
        </p:nvSpPr>
        <p:spPr>
          <a:xfrm>
            <a:off x="7181850" y="3371850"/>
            <a:ext cx="4591050" cy="2985433"/>
          </a:xfrm>
          <a:prstGeom prst="rect">
            <a:avLst/>
          </a:prstGeom>
          <a:solidFill>
            <a:schemeClr val="accent3">
              <a:lumMod val="20000"/>
              <a:lumOff val="80000"/>
            </a:schemeClr>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defRPr/>
            </a:pPr>
            <a:r>
              <a:rPr lang="en-US" sz="3600" dirty="0">
                <a:solidFill>
                  <a:schemeClr val="tx1"/>
                </a:solidFill>
                <a:latin typeface="NikoshBAN" pitchFamily="2" charset="0"/>
                <a:cs typeface="NikoshBAN" pitchFamily="2" charset="0"/>
              </a:rPr>
              <a:t>৬ষ্ঠ</a:t>
            </a:r>
            <a:r>
              <a:rPr lang="bn-BD" sz="3600" dirty="0">
                <a:solidFill>
                  <a:schemeClr val="tx1"/>
                </a:solidFill>
                <a:latin typeface="NikoshBAN" pitchFamily="2" charset="0"/>
                <a:cs typeface="NikoshBAN" pitchFamily="2" charset="0"/>
              </a:rPr>
              <a:t>-শ্রে</a:t>
            </a:r>
            <a:r>
              <a:rPr lang="en-US" sz="3600" dirty="0" err="1">
                <a:solidFill>
                  <a:schemeClr val="tx1"/>
                </a:solidFill>
                <a:latin typeface="NikoshBAN" pitchFamily="2" charset="0"/>
                <a:cs typeface="NikoshBAN" pitchFamily="2" charset="0"/>
              </a:rPr>
              <a:t>ণি</a:t>
            </a:r>
            <a:r>
              <a:rPr lang="bn-BD" sz="3600" dirty="0">
                <a:solidFill>
                  <a:schemeClr val="tx1"/>
                </a:solidFill>
                <a:latin typeface="NikoshBAN" pitchFamily="2" charset="0"/>
                <a:cs typeface="NikoshBAN" pitchFamily="2" charset="0"/>
              </a:rPr>
              <a:t>।</a:t>
            </a:r>
          </a:p>
          <a:p>
            <a:pPr>
              <a:defRPr/>
            </a:pPr>
            <a:r>
              <a:rPr lang="bn-BD" sz="3200" dirty="0">
                <a:solidFill>
                  <a:schemeClr val="tx1"/>
                </a:solidFill>
                <a:effectLst>
                  <a:outerShdw blurRad="38100" dist="38100" dir="2700000" algn="tl">
                    <a:srgbClr val="000000">
                      <a:alpha val="43137"/>
                    </a:srgbClr>
                  </a:outerShdw>
                </a:effectLst>
                <a:latin typeface="NikoshBAN" pitchFamily="2" charset="0"/>
                <a:cs typeface="NikoshBAN" pitchFamily="2" charset="0"/>
              </a:rPr>
              <a:t>বিষয়‌ঃ তথ্য ও যোগাযোগ প্রযুক্তি।</a:t>
            </a:r>
            <a:endParaRPr lang="en-US" sz="32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p>
            <a:pPr>
              <a:defRPr/>
            </a:pPr>
            <a:r>
              <a:rPr lang="bn-BD" sz="2800" dirty="0">
                <a:solidFill>
                  <a:schemeClr val="tx1"/>
                </a:solidFill>
                <a:latin typeface="NikoshBAN" pitchFamily="2" charset="0"/>
                <a:cs typeface="NikoshBAN" pitchFamily="2" charset="0"/>
              </a:rPr>
              <a:t>চতুর্থ অধ্যায়</a:t>
            </a:r>
            <a:r>
              <a:rPr lang="en-US" sz="2800" dirty="0">
                <a:solidFill>
                  <a:schemeClr val="tx1"/>
                </a:solidFill>
                <a:latin typeface="NikoshBAN" pitchFamily="2" charset="0"/>
                <a:cs typeface="NikoshBAN" pitchFamily="2" charset="0"/>
              </a:rPr>
              <a:t>ঃ</a:t>
            </a:r>
            <a:r>
              <a:rPr lang="bn-BD" sz="2800" dirty="0">
                <a:solidFill>
                  <a:schemeClr val="tx1"/>
                </a:solidFill>
                <a:effectLst>
                  <a:outerShdw blurRad="38100" dist="38100" dir="2700000" algn="tl">
                    <a:srgbClr val="000000">
                      <a:alpha val="43137"/>
                    </a:srgbClr>
                  </a:outerShdw>
                </a:effectLst>
                <a:latin typeface="NikoshBAN" pitchFamily="2" charset="0"/>
                <a:cs typeface="NikoshBAN" pitchFamily="2" charset="0"/>
              </a:rPr>
              <a:t>ওয়ার্ড প্রসেসিং</a:t>
            </a:r>
          </a:p>
          <a:p>
            <a:pPr>
              <a:defRPr/>
            </a:pPr>
            <a:r>
              <a:rPr lang="bn-BD" sz="2800" dirty="0">
                <a:solidFill>
                  <a:schemeClr val="tx1"/>
                </a:solidFill>
                <a:effectLst>
                  <a:outerShdw blurRad="38100" dist="38100" dir="2700000" algn="tl">
                    <a:srgbClr val="000000">
                      <a:alpha val="43137"/>
                    </a:srgbClr>
                  </a:outerShdw>
                </a:effectLst>
                <a:latin typeface="NikoshBAN" pitchFamily="2" charset="0"/>
                <a:cs typeface="NikoshBAN" pitchFamily="2" charset="0"/>
              </a:rPr>
              <a:t>সময়ঃ ৫০ মিনিট।</a:t>
            </a:r>
          </a:p>
          <a:p>
            <a:pPr>
              <a:defRPr/>
            </a:pPr>
            <a:r>
              <a:rPr lang="bn-BD" sz="2800" dirty="0">
                <a:solidFill>
                  <a:schemeClr val="tx1"/>
                </a:solidFill>
                <a:effectLst>
                  <a:outerShdw blurRad="38100" dist="38100" dir="2700000" algn="tl">
                    <a:srgbClr val="000000">
                      <a:alpha val="43137"/>
                    </a:srgbClr>
                  </a:outerShdw>
                </a:effectLst>
                <a:latin typeface="NikoshBAN" pitchFamily="2" charset="0"/>
                <a:cs typeface="NikoshBAN" pitchFamily="2" charset="0"/>
              </a:rPr>
              <a:t> তারিখঃ </a:t>
            </a:r>
            <a:r>
              <a:rPr lang="en-US" sz="280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২3/১০/১৯</a:t>
            </a:r>
            <a:endParaRPr lang="bn-BD" sz="28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p>
            <a:pPr>
              <a:defRPr/>
            </a:pPr>
            <a:r>
              <a:rPr lang="bn-BD" sz="3200" dirty="0">
                <a:solidFill>
                  <a:schemeClr val="tx1"/>
                </a:solidFill>
                <a:effectLst>
                  <a:outerShdw blurRad="38100" dist="38100" dir="2700000" algn="tl">
                    <a:srgbClr val="000000">
                      <a:alpha val="43137"/>
                    </a:srgbClr>
                  </a:outerShdw>
                </a:effectLst>
                <a:latin typeface="NikoshBAN" pitchFamily="2" charset="0"/>
                <a:cs typeface="NikoshBAN" pitchFamily="2" charset="0"/>
              </a:rPr>
              <a:t> </a:t>
            </a:r>
            <a:r>
              <a:rPr lang="en-US" sz="2800" dirty="0">
                <a:solidFill>
                  <a:schemeClr val="tx1"/>
                </a:solidFill>
                <a:effectLst>
                  <a:outerShdw blurRad="38100" dist="38100" dir="2700000" algn="tl">
                    <a:srgbClr val="000000">
                      <a:alpha val="43137"/>
                    </a:srgbClr>
                  </a:outerShdw>
                </a:effectLst>
                <a:latin typeface="NikoshBAN" pitchFamily="2" charset="0"/>
                <a:cs typeface="NikoshBAN" pitchFamily="2" charset="0"/>
              </a:rPr>
              <a:t> </a:t>
            </a:r>
            <a:endParaRPr lang="bn-BD" sz="28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sp>
        <p:nvSpPr>
          <p:cNvPr id="11" name="Down Ribbon 10"/>
          <p:cNvSpPr/>
          <p:nvPr/>
        </p:nvSpPr>
        <p:spPr>
          <a:xfrm>
            <a:off x="4057650" y="209550"/>
            <a:ext cx="4629150" cy="675564"/>
          </a:xfrm>
          <a:prstGeom prst="ribbon">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50" dirty="0" err="1">
                <a:solidFill>
                  <a:schemeClr val="tx2">
                    <a:lumMod val="75000"/>
                  </a:schemeClr>
                </a:solidFill>
                <a:latin typeface="NikoshBAN" panose="02000000000000000000" pitchFamily="2" charset="0"/>
                <a:cs typeface="NikoshBAN" panose="02000000000000000000" pitchFamily="2" charset="0"/>
              </a:rPr>
              <a:t>পরিচিতি</a:t>
            </a:r>
            <a:endParaRPr lang="en-US" sz="4050" dirty="0">
              <a:solidFill>
                <a:schemeClr val="tx2">
                  <a:lumMod val="75000"/>
                </a:schemeClr>
              </a:solidFill>
            </a:endParaRPr>
          </a:p>
        </p:txBody>
      </p:sp>
    </p:spTree>
    <p:extLst>
      <p:ext uri="{BB962C8B-B14F-4D97-AF65-F5344CB8AC3E}">
        <p14:creationId xmlns:p14="http://schemas.microsoft.com/office/powerpoint/2010/main" val="14275129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1" y="1"/>
            <a:ext cx="9144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 y="-10886"/>
            <a:ext cx="6019800"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4229" y="0"/>
            <a:ext cx="6117771"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3352800"/>
            <a:ext cx="6077858" cy="32766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3352801"/>
            <a:ext cx="6096000" cy="32983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5105401" y="5715000"/>
            <a:ext cx="5796365" cy="707886"/>
          </a:xfrm>
          <a:prstGeom prst="rect">
            <a:avLst/>
          </a:prstGeom>
          <a:noFill/>
        </p:spPr>
        <p:txBody>
          <a:bodyPr wrap="square" rtlCol="0">
            <a:spAutoFit/>
          </a:bodyPr>
          <a:lstStyle/>
          <a:p>
            <a:r>
              <a:rPr lang="en-US" sz="4000" dirty="0" err="1">
                <a:solidFill>
                  <a:srgbClr val="FFC000"/>
                </a:solidFill>
              </a:rPr>
              <a:t>ছবিতে</a:t>
            </a:r>
            <a:r>
              <a:rPr lang="en-US" sz="4000" dirty="0">
                <a:solidFill>
                  <a:srgbClr val="FFC000"/>
                </a:solidFill>
              </a:rPr>
              <a:t> </a:t>
            </a:r>
            <a:r>
              <a:rPr lang="en-US" sz="4000" dirty="0" err="1">
                <a:solidFill>
                  <a:srgbClr val="FFC000"/>
                </a:solidFill>
              </a:rPr>
              <a:t>কী</a:t>
            </a:r>
            <a:r>
              <a:rPr lang="en-US" sz="4000" dirty="0">
                <a:solidFill>
                  <a:srgbClr val="FFC000"/>
                </a:solidFill>
              </a:rPr>
              <a:t> </a:t>
            </a:r>
            <a:r>
              <a:rPr lang="en-US" sz="4000" dirty="0" err="1">
                <a:solidFill>
                  <a:srgbClr val="FFC000"/>
                </a:solidFill>
              </a:rPr>
              <a:t>দেখতে</a:t>
            </a:r>
            <a:r>
              <a:rPr lang="en-US" sz="4000" dirty="0">
                <a:solidFill>
                  <a:srgbClr val="FFC000"/>
                </a:solidFill>
              </a:rPr>
              <a:t> </a:t>
            </a:r>
            <a:r>
              <a:rPr lang="en-US" sz="4000" dirty="0" err="1">
                <a:solidFill>
                  <a:srgbClr val="FFC000"/>
                </a:solidFill>
              </a:rPr>
              <a:t>পাচ্ছো</a:t>
            </a:r>
            <a:r>
              <a:rPr lang="en-US" sz="4000" dirty="0">
                <a:solidFill>
                  <a:srgbClr val="FFC000"/>
                </a:solidFill>
              </a:rPr>
              <a:t>?</a:t>
            </a:r>
          </a:p>
        </p:txBody>
      </p:sp>
    </p:spTree>
    <p:extLst>
      <p:ext uri="{BB962C8B-B14F-4D97-AF65-F5344CB8AC3E}">
        <p14:creationId xmlns:p14="http://schemas.microsoft.com/office/powerpoint/2010/main" val="3658427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199125" y="1012121"/>
            <a:ext cx="2380780" cy="600164"/>
          </a:xfrm>
          <a:prstGeom prst="rect">
            <a:avLst/>
          </a:prstGeom>
        </p:spPr>
        <p:txBody>
          <a:bodyPr wrap="none">
            <a:spAutoFit/>
            <a:scene3d>
              <a:camera prst="orthographicFront"/>
              <a:lightRig rig="threePt" dir="t"/>
            </a:scene3d>
            <a:sp3d extrusionH="57150">
              <a:bevelT w="82550" h="38100" prst="coolSlant"/>
            </a:sp3d>
          </a:bodyPr>
          <a:lstStyle/>
          <a:p>
            <a:r>
              <a:rPr lang="bn-BD" sz="3300" b="1" dirty="0">
                <a:solidFill>
                  <a:srgbClr val="6F1494"/>
                </a:solidFill>
                <a:latin typeface="NikoshBAN" panose="02000000000000000000" pitchFamily="2" charset="0"/>
                <a:cs typeface="NikoshBAN" panose="02000000000000000000" pitchFamily="2" charset="0"/>
              </a:rPr>
              <a:t>পাঠ ঘোষনা</a:t>
            </a:r>
            <a:r>
              <a:rPr lang="en-US" sz="3300" b="1" dirty="0">
                <a:solidFill>
                  <a:srgbClr val="6F1494"/>
                </a:solidFill>
                <a:latin typeface="NikoshBAN" panose="02000000000000000000" pitchFamily="2" charset="0"/>
                <a:cs typeface="NikoshBAN" panose="02000000000000000000" pitchFamily="2" charset="0"/>
              </a:rPr>
              <a:t>…..</a:t>
            </a:r>
            <a:endParaRPr lang="en-US" sz="3300" b="1" dirty="0">
              <a:solidFill>
                <a:srgbClr val="6F1494"/>
              </a:solidFill>
            </a:endParaRPr>
          </a:p>
        </p:txBody>
      </p:sp>
      <p:sp>
        <p:nvSpPr>
          <p:cNvPr id="7" name="Cloud Callout 6"/>
          <p:cNvSpPr/>
          <p:nvPr/>
        </p:nvSpPr>
        <p:spPr>
          <a:xfrm>
            <a:off x="2951785" y="1589203"/>
            <a:ext cx="5247341" cy="1357733"/>
          </a:xfrm>
          <a:prstGeom prst="cloudCallout">
            <a:avLst>
              <a:gd name="adj1" fmla="val -6068"/>
              <a:gd name="adj2" fmla="val 84692"/>
            </a:avLst>
          </a:prstGeom>
          <a:solidFill>
            <a:srgbClr val="CCCCFF"/>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000" dirty="0">
                <a:solidFill>
                  <a:srgbClr val="005DA2"/>
                </a:solidFill>
                <a:latin typeface="NikoshBAN" panose="02000000000000000000" pitchFamily="2" charset="0"/>
                <a:cs typeface="NikoshBAN" panose="02000000000000000000" pitchFamily="2" charset="0"/>
              </a:rPr>
              <a:t>আজকের পাঠের বিষয় হচ্ছে</a:t>
            </a:r>
            <a:r>
              <a:rPr lang="en-US" sz="3000" dirty="0">
                <a:solidFill>
                  <a:srgbClr val="005DA2"/>
                </a:solidFill>
                <a:latin typeface="NikoshBAN" panose="02000000000000000000" pitchFamily="2" charset="0"/>
                <a:cs typeface="NikoshBAN" panose="02000000000000000000" pitchFamily="2" charset="0"/>
              </a:rPr>
              <a:t>-</a:t>
            </a:r>
          </a:p>
        </p:txBody>
      </p:sp>
      <p:sp>
        <p:nvSpPr>
          <p:cNvPr id="9" name="Horizontal Scroll 8"/>
          <p:cNvSpPr/>
          <p:nvPr/>
        </p:nvSpPr>
        <p:spPr>
          <a:xfrm>
            <a:off x="2986657" y="3692901"/>
            <a:ext cx="5446165" cy="1435395"/>
          </a:xfrm>
          <a:prstGeom prst="horizontalScroll">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22225">
                  <a:solidFill>
                    <a:schemeClr val="accent2"/>
                  </a:solidFill>
                  <a:prstDash val="solid"/>
                </a:ln>
                <a:solidFill>
                  <a:schemeClr val="accent2">
                    <a:lumMod val="40000"/>
                    <a:lumOff val="60000"/>
                  </a:schemeClr>
                </a:solidFill>
                <a:latin typeface="NikoshBAN" pitchFamily="2" charset="0"/>
                <a:cs typeface="NikoshBAN" pitchFamily="2" charset="0"/>
              </a:rPr>
              <a:t>ওয়ার্ড প্রসেসর</a:t>
            </a:r>
            <a:endParaRPr lang="en-US" sz="6000" b="1" dirty="0">
              <a:ln w="22225">
                <a:solidFill>
                  <a:schemeClr val="accent2"/>
                </a:solidFill>
                <a:prstDash val="solid"/>
              </a:ln>
              <a:solidFill>
                <a:schemeClr val="accent2">
                  <a:lumMod val="40000"/>
                  <a:lumOff val="60000"/>
                </a:schemeClr>
              </a:solidFill>
            </a:endParaRPr>
          </a:p>
        </p:txBody>
      </p:sp>
      <p:sp>
        <p:nvSpPr>
          <p:cNvPr id="5" name="Rectangle 4"/>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20141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191000" y="228600"/>
            <a:ext cx="3657600" cy="838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bn-BD" sz="4400" b="1" dirty="0">
                <a:solidFill>
                  <a:srgbClr val="7030A0"/>
                </a:solidFill>
                <a:latin typeface="NikoshBAN" pitchFamily="2" charset="0"/>
                <a:cs typeface="NikoshBAN" pitchFamily="2" charset="0"/>
              </a:rPr>
              <a:t>শিখনফল</a:t>
            </a:r>
          </a:p>
        </p:txBody>
      </p:sp>
      <p:sp>
        <p:nvSpPr>
          <p:cNvPr id="4" name="Rectangle 3"/>
          <p:cNvSpPr/>
          <p:nvPr/>
        </p:nvSpPr>
        <p:spPr>
          <a:xfrm>
            <a:off x="1866900" y="1676400"/>
            <a:ext cx="8305800" cy="4278094"/>
          </a:xfrm>
          <a:prstGeom prst="rect">
            <a:avLst/>
          </a:prstGeom>
        </p:spPr>
        <p:txBody>
          <a:bodyPr wrap="square">
            <a:spAutoFit/>
          </a:bodyPr>
          <a:lstStyle/>
          <a:p>
            <a:r>
              <a:rPr lang="en-US" sz="3200" dirty="0">
                <a:solidFill>
                  <a:srgbClr val="7030A0"/>
                </a:solidFill>
                <a:latin typeface="NikoshBAN" pitchFamily="2" charset="0"/>
                <a:cs typeface="NikoshBAN" pitchFamily="2" charset="0"/>
              </a:rPr>
              <a:t>এ </a:t>
            </a:r>
            <a:r>
              <a:rPr lang="en-US" sz="3200" dirty="0" err="1">
                <a:solidFill>
                  <a:srgbClr val="7030A0"/>
                </a:solidFill>
                <a:latin typeface="NikoshBAN" pitchFamily="2" charset="0"/>
                <a:cs typeface="NikoshBAN" pitchFamily="2" charset="0"/>
              </a:rPr>
              <a:t>পাঠ</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শেষে</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শিক্ষার্থীরা</a:t>
            </a:r>
            <a:r>
              <a:rPr lang="en-US" sz="3200" dirty="0">
                <a:solidFill>
                  <a:srgbClr val="7030A0"/>
                </a:solidFill>
                <a:latin typeface="NikoshBAN" pitchFamily="2" charset="0"/>
                <a:cs typeface="NikoshBAN" pitchFamily="2" charset="0"/>
              </a:rPr>
              <a:t>-</a:t>
            </a:r>
            <a:endParaRPr lang="bn-BD" sz="3200" dirty="0">
              <a:solidFill>
                <a:srgbClr val="7030A0"/>
              </a:solidFill>
              <a:latin typeface="NikoshBAN" pitchFamily="2" charset="0"/>
              <a:cs typeface="NikoshBAN" pitchFamily="2" charset="0"/>
            </a:endParaRPr>
          </a:p>
          <a:p>
            <a:pPr marL="514350" indent="-514350">
              <a:lnSpc>
                <a:spcPct val="150000"/>
              </a:lnSpc>
              <a:buFont typeface="+mj-lt"/>
              <a:buAutoNum type="arabicPeriod"/>
            </a:pPr>
            <a:r>
              <a:rPr lang="en-US" sz="3200" dirty="0" err="1">
                <a:solidFill>
                  <a:srgbClr val="7030A0"/>
                </a:solidFill>
                <a:latin typeface="NikoshBAN" pitchFamily="2" charset="0"/>
                <a:cs typeface="NikoshBAN" pitchFamily="2" charset="0"/>
              </a:rPr>
              <a:t>সাধারণ</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লেখালেখি</a:t>
            </a:r>
            <a:r>
              <a:rPr lang="bn-BD" sz="3200" dirty="0">
                <a:solidFill>
                  <a:srgbClr val="7030A0"/>
                </a:solidFill>
                <a:latin typeface="NikoshBAN" pitchFamily="2" charset="0"/>
                <a:cs typeface="NikoshBAN" pitchFamily="2" charset="0"/>
              </a:rPr>
              <a:t> (হাতে লেখা রূপ)</a:t>
            </a:r>
            <a:r>
              <a:rPr lang="en-US" sz="3200" dirty="0">
                <a:solidFill>
                  <a:srgbClr val="7030A0"/>
                </a:solidFill>
                <a:latin typeface="NikoshBAN" pitchFamily="2" charset="0"/>
                <a:cs typeface="NikoshBAN" pitchFamily="2" charset="0"/>
              </a:rPr>
              <a:t> </a:t>
            </a:r>
            <a:r>
              <a:rPr lang="bn-BD" sz="3200" dirty="0">
                <a:solidFill>
                  <a:srgbClr val="7030A0"/>
                </a:solidFill>
                <a:latin typeface="NikoshBAN" pitchFamily="2" charset="0"/>
                <a:cs typeface="NikoshBAN" pitchFamily="2" charset="0"/>
              </a:rPr>
              <a:t>বা</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টাইপ</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রাইটারের</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সাথে</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ওয়া</a:t>
            </a:r>
            <a:r>
              <a:rPr lang="bn-BD" sz="3200" dirty="0">
                <a:solidFill>
                  <a:srgbClr val="7030A0"/>
                </a:solidFill>
                <a:latin typeface="NikoshBAN" pitchFamily="2" charset="0"/>
                <a:cs typeface="NikoshBAN" pitchFamily="2" charset="0"/>
              </a:rPr>
              <a:t>র্ড প্রসেসরে টাইপ করা রূপের মধ্যে পার্থক্য করতে পারবে।</a:t>
            </a:r>
          </a:p>
          <a:p>
            <a:pPr marL="514350" indent="-514350">
              <a:lnSpc>
                <a:spcPct val="150000"/>
              </a:lnSpc>
              <a:buFont typeface="+mj-lt"/>
              <a:buAutoNum type="arabicPeriod"/>
            </a:pPr>
            <a:r>
              <a:rPr lang="bn-BD" sz="3200" dirty="0">
                <a:solidFill>
                  <a:srgbClr val="7030A0"/>
                </a:solidFill>
                <a:latin typeface="NikoshBAN" pitchFamily="2" charset="0"/>
                <a:cs typeface="NikoshBAN" pitchFamily="2" charset="0"/>
              </a:rPr>
              <a:t>ওয়ার্ড প্রসেসর ও প্রসেসিং কী তা বলতে পারবে।</a:t>
            </a:r>
          </a:p>
          <a:p>
            <a:pPr marL="514350" indent="-514350">
              <a:lnSpc>
                <a:spcPct val="150000"/>
              </a:lnSpc>
              <a:buFont typeface="+mj-lt"/>
              <a:buAutoNum type="arabicPeriod"/>
            </a:pPr>
            <a:r>
              <a:rPr lang="bn-BD" sz="3200" dirty="0">
                <a:solidFill>
                  <a:srgbClr val="7030A0"/>
                </a:solidFill>
                <a:latin typeface="NikoshBAN" pitchFamily="2" charset="0"/>
                <a:cs typeface="NikoshBAN" pitchFamily="2" charset="0"/>
              </a:rPr>
              <a:t>ওয়ার্ড প্রসেসর ব্যবহার করে কী কাজ করা যায় তা </a:t>
            </a:r>
            <a:r>
              <a:rPr lang="en-US" sz="3200" dirty="0" err="1">
                <a:solidFill>
                  <a:srgbClr val="7030A0"/>
                </a:solidFill>
                <a:latin typeface="NikoshBAN" pitchFamily="2" charset="0"/>
                <a:cs typeface="NikoshBAN" pitchFamily="2" charset="0"/>
              </a:rPr>
              <a:t>বর্ণনা</a:t>
            </a:r>
            <a:r>
              <a:rPr lang="en-US" sz="3200" dirty="0">
                <a:solidFill>
                  <a:srgbClr val="7030A0"/>
                </a:solidFill>
                <a:latin typeface="NikoshBAN" pitchFamily="2" charset="0"/>
                <a:cs typeface="NikoshBAN" pitchFamily="2" charset="0"/>
              </a:rPr>
              <a:t> </a:t>
            </a:r>
            <a:r>
              <a:rPr lang="en-US" sz="3200" dirty="0" err="1">
                <a:solidFill>
                  <a:srgbClr val="7030A0"/>
                </a:solidFill>
                <a:latin typeface="NikoshBAN" pitchFamily="2" charset="0"/>
                <a:cs typeface="NikoshBAN" pitchFamily="2" charset="0"/>
              </a:rPr>
              <a:t>করতে</a:t>
            </a:r>
            <a:r>
              <a:rPr lang="bn-BD" sz="3200" dirty="0">
                <a:solidFill>
                  <a:srgbClr val="7030A0"/>
                </a:solidFill>
                <a:latin typeface="NikoshBAN" pitchFamily="2" charset="0"/>
                <a:cs typeface="NikoshBAN" pitchFamily="2" charset="0"/>
              </a:rPr>
              <a:t> পারবে</a:t>
            </a:r>
            <a:r>
              <a:rPr lang="en-US" sz="3200" dirty="0">
                <a:solidFill>
                  <a:srgbClr val="7030A0"/>
                </a:solidFill>
                <a:latin typeface="NikoshBAN" pitchFamily="2" charset="0"/>
                <a:cs typeface="NikoshBAN" pitchFamily="2" charset="0"/>
              </a:rPr>
              <a:t>।</a:t>
            </a:r>
          </a:p>
        </p:txBody>
      </p:sp>
      <p:sp>
        <p:nvSpPr>
          <p:cNvPr id="5" name="Rectangle 4"/>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806481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749" y="913372"/>
            <a:ext cx="5689599" cy="2439428"/>
          </a:xfrm>
          <a:prstGeom prst="rect">
            <a:avLst/>
          </a:prstGeom>
        </p:spPr>
      </p:pic>
      <p:sp>
        <p:nvSpPr>
          <p:cNvPr id="4" name="TextBox 3"/>
          <p:cNvSpPr txBox="1"/>
          <p:nvPr/>
        </p:nvSpPr>
        <p:spPr>
          <a:xfrm rot="19972213">
            <a:off x="1463832" y="1740271"/>
            <a:ext cx="4584831" cy="584775"/>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bn-BD" sz="3200" b="1" dirty="0">
                <a:latin typeface="NikoshBAN" panose="02000000000000000000" pitchFamily="2" charset="0"/>
                <a:cs typeface="NikoshBAN" panose="02000000000000000000" pitchFamily="2" charset="0"/>
              </a:rPr>
              <a:t>টাইপরাইটার</a:t>
            </a:r>
            <a:endParaRPr lang="en-US" sz="3200" b="1" dirty="0">
              <a:latin typeface="NikoshBAN" panose="02000000000000000000" pitchFamily="2" charset="0"/>
              <a:cs typeface="NikoshBAN" panose="02000000000000000000" pitchFamily="2" charset="0"/>
            </a:endParaRPr>
          </a:p>
        </p:txBody>
      </p:sp>
      <p:pic>
        <p:nvPicPr>
          <p:cNvPr id="5" name="Picture 4"/>
          <p:cNvPicPr>
            <a:picLocks noChangeAspect="1"/>
          </p:cNvPicPr>
          <p:nvPr/>
        </p:nvPicPr>
        <p:blipFill>
          <a:blip r:embed="rId3"/>
          <a:stretch>
            <a:fillRect/>
          </a:stretch>
        </p:blipFill>
        <p:spPr>
          <a:xfrm>
            <a:off x="5180014" y="120402"/>
            <a:ext cx="7011986" cy="6013698"/>
          </a:xfrm>
          <a:prstGeom prst="rect">
            <a:avLst/>
          </a:prstGeom>
          <a:ln>
            <a:solidFill>
              <a:schemeClr val="tx1">
                <a:lumMod val="75000"/>
                <a:lumOff val="25000"/>
              </a:schemeClr>
            </a:solidFill>
          </a:ln>
        </p:spPr>
      </p:pic>
      <p:sp>
        <p:nvSpPr>
          <p:cNvPr id="7" name="TextBox 6"/>
          <p:cNvSpPr txBox="1"/>
          <p:nvPr/>
        </p:nvSpPr>
        <p:spPr>
          <a:xfrm>
            <a:off x="6046788" y="1152152"/>
            <a:ext cx="4584700" cy="523220"/>
          </a:xfrm>
          <a:prstGeom prst="rect">
            <a:avLst/>
          </a:prstGeom>
          <a:noFill/>
        </p:spPr>
        <p:txBody>
          <a:bodyPr wrap="square" rtlCol="0">
            <a:spAutoFit/>
          </a:bodyPr>
          <a:lstStyle/>
          <a:p>
            <a:pPr marL="571500" indent="-571500">
              <a:buFont typeface="Wingdings" panose="05000000000000000000" pitchFamily="2" charset="2"/>
              <a:buChar char="ü"/>
            </a:pPr>
            <a:r>
              <a:rPr lang="bn-BD" sz="2800" b="1" dirty="0">
                <a:solidFill>
                  <a:srgbClr val="FF0000"/>
                </a:solidFill>
                <a:latin typeface="NikoshBAN" panose="02000000000000000000" pitchFamily="2" charset="0"/>
                <a:cs typeface="NikoshBAN" panose="02000000000000000000" pitchFamily="2" charset="0"/>
              </a:rPr>
              <a:t>হাতে লেখা একটা কাগজ</a:t>
            </a:r>
            <a:endParaRPr lang="en-US" sz="2800" b="1" dirty="0">
              <a:solidFill>
                <a:srgbClr val="FF0000"/>
              </a:solidFill>
              <a:latin typeface="NikoshBAN" panose="02000000000000000000" pitchFamily="2" charset="0"/>
              <a:cs typeface="NikoshBAN" panose="02000000000000000000" pitchFamily="2" charset="0"/>
            </a:endParaRPr>
          </a:p>
        </p:txBody>
      </p:sp>
      <p:sp>
        <p:nvSpPr>
          <p:cNvPr id="8" name="TextBox 7"/>
          <p:cNvSpPr txBox="1"/>
          <p:nvPr/>
        </p:nvSpPr>
        <p:spPr>
          <a:xfrm>
            <a:off x="57148" y="4362451"/>
            <a:ext cx="5486399" cy="58477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bn-BD" sz="3200" b="1" dirty="0">
                <a:latin typeface="NikoshBAN" panose="02000000000000000000" pitchFamily="2" charset="0"/>
                <a:cs typeface="NikoshBAN" panose="02000000000000000000" pitchFamily="2" charset="0"/>
              </a:rPr>
              <a:t>এটা দিয়ে কী কাজ করা হয়?</a:t>
            </a:r>
            <a:endParaRPr lang="en-US" sz="1600" b="1" dirty="0">
              <a:latin typeface="NikoshBAN" panose="02000000000000000000" pitchFamily="2" charset="0"/>
              <a:cs typeface="NikoshBAN" panose="02000000000000000000" pitchFamily="2" charset="0"/>
            </a:endParaRPr>
          </a:p>
        </p:txBody>
      </p:sp>
      <p:sp>
        <p:nvSpPr>
          <p:cNvPr id="9" name="TextBox 8"/>
          <p:cNvSpPr txBox="1"/>
          <p:nvPr/>
        </p:nvSpPr>
        <p:spPr>
          <a:xfrm>
            <a:off x="0" y="6172200"/>
            <a:ext cx="12191999"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bn-BD" sz="3600" b="1" dirty="0">
                <a:latin typeface="NikoshBAN" panose="02000000000000000000" pitchFamily="2" charset="0"/>
                <a:cs typeface="NikoshBAN" panose="02000000000000000000" pitchFamily="2" charset="0"/>
              </a:rPr>
              <a:t>কম্পিউটারে টাইপ করার আগে মানুষ বড় জোর কষ্ট করে টাইপরাইটারে লিখত।</a:t>
            </a:r>
            <a:endParaRPr lang="en-US" b="1" dirty="0">
              <a:latin typeface="NikoshBAN" panose="02000000000000000000" pitchFamily="2" charset="0"/>
              <a:cs typeface="NikoshBAN" panose="02000000000000000000" pitchFamily="2" charset="0"/>
            </a:endParaRPr>
          </a:p>
        </p:txBody>
      </p:sp>
      <p:sp>
        <p:nvSpPr>
          <p:cNvPr id="10" name="Right Arrow 9"/>
          <p:cNvSpPr/>
          <p:nvPr/>
        </p:nvSpPr>
        <p:spPr>
          <a:xfrm>
            <a:off x="609600" y="0"/>
            <a:ext cx="4451350" cy="851149"/>
          </a:xfrm>
          <a:prstGeom prst="rightArrow">
            <a:avLst>
              <a:gd name="adj1" fmla="val 73501"/>
              <a:gd name="adj2" fmla="val 50000"/>
            </a:avLst>
          </a:prstGeom>
        </p:spPr>
        <p:style>
          <a:lnRef idx="1">
            <a:schemeClr val="accent4"/>
          </a:lnRef>
          <a:fillRef idx="2">
            <a:schemeClr val="accent4"/>
          </a:fillRef>
          <a:effectRef idx="1">
            <a:schemeClr val="accent4"/>
          </a:effectRef>
          <a:fontRef idx="minor">
            <a:schemeClr val="dk1"/>
          </a:fontRef>
        </p:style>
        <p:txBody>
          <a:bodyPr rtlCol="0" anchor="ctr"/>
          <a:lstStyle/>
          <a:p>
            <a:pPr lvl="1"/>
            <a:r>
              <a:rPr lang="bn-BD" sz="2800" b="1" dirty="0">
                <a:latin typeface="NikoshBAN" panose="02000000000000000000" pitchFamily="2" charset="0"/>
                <a:cs typeface="NikoshBAN" panose="02000000000000000000" pitchFamily="2" charset="0"/>
              </a:rPr>
              <a:t>এই ছবিটি কিসের?</a:t>
            </a:r>
            <a:endParaRPr lang="en-US" sz="1400" b="1" dirty="0">
              <a:latin typeface="NikoshBAN" panose="02000000000000000000" pitchFamily="2" charset="0"/>
              <a:cs typeface="NikoshBAN" panose="02000000000000000000" pitchFamily="2" charset="0"/>
            </a:endParaRPr>
          </a:p>
        </p:txBody>
      </p:sp>
      <p:sp>
        <p:nvSpPr>
          <p:cNvPr id="12" name="Up Arrow 11"/>
          <p:cNvSpPr/>
          <p:nvPr/>
        </p:nvSpPr>
        <p:spPr>
          <a:xfrm>
            <a:off x="-56358" y="3429001"/>
            <a:ext cx="5441951" cy="612489"/>
          </a:xfrm>
          <a:prstGeom prst="upArrow">
            <a:avLst>
              <a:gd name="adj1" fmla="val 83333"/>
              <a:gd name="adj2" fmla="val 50000"/>
            </a:avLst>
          </a:prstGeom>
          <a:ln>
            <a:solidFill>
              <a:srgbClr val="7030A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bn-BD" sz="3600" b="1" dirty="0">
                <a:solidFill>
                  <a:srgbClr val="002060"/>
                </a:solidFill>
                <a:latin typeface="NikoshBAN" panose="02000000000000000000" pitchFamily="2" charset="0"/>
                <a:cs typeface="NikoshBAN" panose="02000000000000000000" pitchFamily="2" charset="0"/>
              </a:rPr>
              <a:t>উপরের ছবিটি কিসের?</a:t>
            </a:r>
            <a:endParaRPr lang="en-US" sz="3600" b="1" dirty="0">
              <a:solidFill>
                <a:srgbClr val="002060"/>
              </a:solidFill>
              <a:latin typeface="NikoshBAN" panose="02000000000000000000" pitchFamily="2" charset="0"/>
              <a:cs typeface="NikoshBAN" panose="02000000000000000000" pitchFamily="2" charset="0"/>
            </a:endParaRPr>
          </a:p>
        </p:txBody>
      </p:sp>
      <p:sp>
        <p:nvSpPr>
          <p:cNvPr id="13" name="TextBox 12"/>
          <p:cNvSpPr txBox="1"/>
          <p:nvPr/>
        </p:nvSpPr>
        <p:spPr>
          <a:xfrm>
            <a:off x="-42864" y="5524500"/>
            <a:ext cx="5486399" cy="52322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bn-BD" sz="2800" b="1" dirty="0">
                <a:latin typeface="NikoshBAN" panose="02000000000000000000" pitchFamily="2" charset="0"/>
                <a:cs typeface="NikoshBAN" panose="02000000000000000000" pitchFamily="2" charset="0"/>
              </a:rPr>
              <a:t>এটা দিয়ে লেখালেখির কাজ করা হয়</a:t>
            </a:r>
            <a:endParaRPr lang="en-US" sz="1400" b="1" dirty="0">
              <a:latin typeface="NikoshBAN" panose="02000000000000000000" pitchFamily="2" charset="0"/>
              <a:cs typeface="NikoshBAN" panose="02000000000000000000" pitchFamily="2" charset="0"/>
            </a:endParaRPr>
          </a:p>
        </p:txBody>
      </p:sp>
      <p:sp>
        <p:nvSpPr>
          <p:cNvPr id="15" name="Down Arrow 14"/>
          <p:cNvSpPr/>
          <p:nvPr/>
        </p:nvSpPr>
        <p:spPr>
          <a:xfrm>
            <a:off x="2077211" y="4972050"/>
            <a:ext cx="646176" cy="472744"/>
          </a:xfrm>
          <a:prstGeom prst="down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scene3d>
              <a:camera prst="orthographicFront"/>
              <a:lightRig rig="harsh" dir="t"/>
            </a:scene3d>
            <a:sp3d extrusionH="57150" prstMaterial="matte">
              <a:bevelT w="63500" h="12700" prst="angle"/>
              <a:contourClr>
                <a:schemeClr val="bg1">
                  <a:lumMod val="65000"/>
                </a:schemeClr>
              </a:contourClr>
            </a:sp3d>
          </a:bodyPr>
          <a:lstStyle/>
          <a:p>
            <a:pPr algn="ctr"/>
            <a:endParaRPr lang="en-US" b="1">
              <a:ln/>
              <a:solidFill>
                <a:schemeClr val="accent3"/>
              </a:solidFill>
            </a:endParaRPr>
          </a:p>
        </p:txBody>
      </p:sp>
      <p:sp>
        <p:nvSpPr>
          <p:cNvPr id="14" name="Rectangle 13"/>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Tree>
    <p:extLst>
      <p:ext uri="{BB962C8B-B14F-4D97-AF65-F5344CB8AC3E}">
        <p14:creationId xmlns:p14="http://schemas.microsoft.com/office/powerpoint/2010/main" val="272529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32" presetClass="emph" presetSubtype="0" repeatCount="indefinite" fill="hold" grpId="1" nodeType="withEffect">
                                  <p:stCondLst>
                                    <p:cond delay="0"/>
                                  </p:stCondLst>
                                  <p:endCondLst>
                                    <p:cond evt="onNext" delay="0">
                                      <p:tgtEl>
                                        <p:sldTgt/>
                                      </p:tgtEl>
                                    </p:cond>
                                  </p:endCondLst>
                                  <p:childTnLst>
                                    <p:animRot by="120000">
                                      <p:cBhvr>
                                        <p:cTn id="9" dur="100" fill="hold">
                                          <p:stCondLst>
                                            <p:cond delay="0"/>
                                          </p:stCondLst>
                                        </p:cTn>
                                        <p:tgtEl>
                                          <p:spTgt spid="10"/>
                                        </p:tgtEl>
                                        <p:attrNameLst>
                                          <p:attrName>r</p:attrName>
                                        </p:attrNameLst>
                                      </p:cBhvr>
                                    </p:animRot>
                                    <p:animRot by="-240000">
                                      <p:cBhvr>
                                        <p:cTn id="10" dur="200" fill="hold">
                                          <p:stCondLst>
                                            <p:cond delay="200"/>
                                          </p:stCondLst>
                                        </p:cTn>
                                        <p:tgtEl>
                                          <p:spTgt spid="10"/>
                                        </p:tgtEl>
                                        <p:attrNameLst>
                                          <p:attrName>r</p:attrName>
                                        </p:attrNameLst>
                                      </p:cBhvr>
                                    </p:animRot>
                                    <p:animRot by="240000">
                                      <p:cBhvr>
                                        <p:cTn id="11" dur="200" fill="hold">
                                          <p:stCondLst>
                                            <p:cond delay="400"/>
                                          </p:stCondLst>
                                        </p:cTn>
                                        <p:tgtEl>
                                          <p:spTgt spid="10"/>
                                        </p:tgtEl>
                                        <p:attrNameLst>
                                          <p:attrName>r</p:attrName>
                                        </p:attrNameLst>
                                      </p:cBhvr>
                                    </p:animRot>
                                    <p:animRot by="-240000">
                                      <p:cBhvr>
                                        <p:cTn id="12" dur="200" fill="hold">
                                          <p:stCondLst>
                                            <p:cond delay="600"/>
                                          </p:stCondLst>
                                        </p:cTn>
                                        <p:tgtEl>
                                          <p:spTgt spid="10"/>
                                        </p:tgtEl>
                                        <p:attrNameLst>
                                          <p:attrName>r</p:attrName>
                                        </p:attrNameLst>
                                      </p:cBhvr>
                                    </p:animRot>
                                    <p:animRot by="120000">
                                      <p:cBhvr>
                                        <p:cTn id="13" dur="200" fill="hold">
                                          <p:stCondLst>
                                            <p:cond delay="800"/>
                                          </p:stCondLst>
                                        </p:cTn>
                                        <p:tgtEl>
                                          <p:spTgt spid="10"/>
                                        </p:tgtEl>
                                        <p:attrNameLst>
                                          <p:attrName>r</p:attrName>
                                        </p:attrNameLst>
                                      </p:cBhvr>
                                    </p:animRo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type="lt">
                                    <p:tmPct val="0"/>
                                  </p:iterate>
                                  <p:childTnLst>
                                    <p:set>
                                      <p:cBhvr>
                                        <p:cTn id="17" dur="1" fill="hold">
                                          <p:stCondLst>
                                            <p:cond delay="0"/>
                                          </p:stCondLst>
                                        </p:cTn>
                                        <p:tgtEl>
                                          <p:spTgt spid="7"/>
                                        </p:tgtEl>
                                        <p:attrNameLst>
                                          <p:attrName>style.visibility</p:attrName>
                                        </p:attrNameLst>
                                      </p:cBhvr>
                                      <p:to>
                                        <p:strVal val="visible"/>
                                      </p:to>
                                    </p:set>
                                    <p:animEffect transition="in" filter="wipe(left)">
                                      <p:cBhvr>
                                        <p:cTn id="18" dur="1000"/>
                                        <p:tgtEl>
                                          <p:spTgt spid="7"/>
                                        </p:tgtEl>
                                      </p:cBhvr>
                                    </p:animEffect>
                                  </p:childTnLst>
                                  <p:subTnLst>
                                    <p:animClr clrSpc="rgb" dir="cw">
                                      <p:cBhvr override="childStyle">
                                        <p:cTn dur="1" fill="hold" display="0" masterRel="nextClick" afterEffect="1"/>
                                        <p:tgtEl>
                                          <p:spTgt spid="7"/>
                                        </p:tgtEl>
                                        <p:attrNameLst>
                                          <p:attrName>ppt_c</p:attrName>
                                        </p:attrNameLst>
                                      </p:cBhvr>
                                      <p:to>
                                        <a:schemeClr val="tx1"/>
                                      </p:to>
                                    </p:animClr>
                                  </p:subTnLst>
                                </p:cTn>
                              </p:par>
                              <p:par>
                                <p:cTn id="19" presetID="18" presetClass="emph" presetSubtype="0" repeatCount="indefinite" grpId="1" nodeType="withEffect">
                                  <p:stCondLst>
                                    <p:cond delay="0"/>
                                  </p:stCondLst>
                                  <p:endCondLst>
                                    <p:cond evt="onNext" delay="0">
                                      <p:tgtEl>
                                        <p:sldTgt/>
                                      </p:tgtEl>
                                    </p:cond>
                                  </p:endCondLst>
                                  <p:iterate type="lt">
                                    <p:tmPct val="4000"/>
                                  </p:iterate>
                                  <p:childTnLst>
                                    <p:set>
                                      <p:cBhvr override="childStyle">
                                        <p:cTn id="20" dur="500" fill="hold"/>
                                        <p:tgtEl>
                                          <p:spTgt spid="7"/>
                                        </p:tgtEl>
                                        <p:attrNameLst>
                                          <p:attrName>style.textDecorationUnderline</p:attrName>
                                        </p:attrNameLst>
                                      </p:cBhvr>
                                      <p:to>
                                        <p:strVal val="true"/>
                                      </p:to>
                                    </p:set>
                                  </p:childTnLst>
                                  <p:subTnLst>
                                    <p:animClr clrSpc="rgb" dir="cw">
                                      <p:cBhvr override="childStyle">
                                        <p:cTn dur="1" fill="hold" display="0" masterRel="nextClick" afterEffect="1"/>
                                        <p:tgtEl>
                                          <p:spTgt spid="7"/>
                                        </p:tgtEl>
                                        <p:attrNameLst>
                                          <p:attrName>ppt_c</p:attrName>
                                        </p:attrNameLst>
                                      </p:cBhvr>
                                      <p:to>
                                        <a:schemeClr val="tx1"/>
                                      </p:to>
                                    </p:animClr>
                                  </p:sub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arn(inVertical)">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arn(inVertical)">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barn(inVertical)">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arn(inVertical)">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animBg="1"/>
      <p:bldP spid="9" grpId="0" animBg="1"/>
      <p:bldP spid="10" grpId="0" animBg="1"/>
      <p:bldP spid="10" grpId="1" animBg="1"/>
      <p:bldP spid="12" grpId="0" animBg="1"/>
      <p:bldP spid="13"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958664" y="2692425"/>
            <a:ext cx="7175936" cy="1498575"/>
            <a:chOff x="152400" y="1656265"/>
            <a:chExt cx="8686800" cy="552738"/>
          </a:xfrm>
        </p:grpSpPr>
        <p:sp>
          <p:nvSpPr>
            <p:cNvPr id="3" name="Rounded Rectangle 2"/>
            <p:cNvSpPr/>
            <p:nvPr/>
          </p:nvSpPr>
          <p:spPr>
            <a:xfrm>
              <a:off x="152400" y="1656265"/>
              <a:ext cx="8686800" cy="552738"/>
            </a:xfrm>
            <a:prstGeom prst="roundRect">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Box 3"/>
            <p:cNvSpPr txBox="1"/>
            <p:nvPr/>
          </p:nvSpPr>
          <p:spPr>
            <a:xfrm>
              <a:off x="203199" y="1657761"/>
              <a:ext cx="8407399" cy="533549"/>
            </a:xfrm>
            <a:prstGeom prst="rect">
              <a:avLst/>
            </a:prstGeom>
            <a:noFill/>
            <a:ln>
              <a:noFill/>
            </a:ln>
          </p:spPr>
          <p:txBody>
            <a:bodyPr wrap="square" rtlCol="0">
              <a:spAutoFit/>
            </a:bodyPr>
            <a:lstStyle/>
            <a:p>
              <a:r>
                <a:rPr lang="bn-BD" sz="4400" dirty="0">
                  <a:solidFill>
                    <a:srgbClr val="C00000"/>
                  </a:solidFill>
                  <a:effectLst>
                    <a:outerShdw blurRad="38100" dist="38100" dir="2700000" algn="tl">
                      <a:srgbClr val="000000">
                        <a:alpha val="43137"/>
                      </a:srgbClr>
                    </a:outerShdw>
                  </a:effectLst>
                  <a:latin typeface="NikoshBAN" pitchFamily="2" charset="0"/>
                  <a:cs typeface="NikoshBAN" pitchFamily="2" charset="0"/>
                </a:rPr>
                <a:t>১. </a:t>
              </a:r>
              <a:r>
                <a:rPr lang="bn-BD" sz="4400" b="1" dirty="0">
                  <a:latin typeface="NikoshBAN" panose="02000000000000000000" pitchFamily="2" charset="0"/>
                  <a:cs typeface="NikoshBAN" panose="02000000000000000000" pitchFamily="2" charset="0"/>
                </a:rPr>
                <a:t>টাইপরাইটা</a:t>
              </a:r>
              <a:r>
                <a:rPr lang="en-US" sz="4400" b="1" dirty="0" err="1">
                  <a:latin typeface="NikoshBAN" panose="02000000000000000000" pitchFamily="2" charset="0"/>
                  <a:cs typeface="NikoshBAN" panose="02000000000000000000" pitchFamily="2" charset="0"/>
                </a:rPr>
                <a:t>রের</a:t>
              </a:r>
              <a:r>
                <a:rPr lang="en-US" sz="4400" b="1" dirty="0">
                  <a:latin typeface="NikoshBAN" panose="02000000000000000000" pitchFamily="2" charset="0"/>
                  <a:cs typeface="NikoshBAN" panose="02000000000000000000" pitchFamily="2" charset="0"/>
                </a:rPr>
                <a:t> </a:t>
              </a:r>
              <a:r>
                <a:rPr lang="en-US" sz="4400" b="1" dirty="0" err="1">
                  <a:latin typeface="NikoshBAN" panose="02000000000000000000" pitchFamily="2" charset="0"/>
                  <a:cs typeface="NikoshBAN" panose="02000000000000000000" pitchFamily="2" charset="0"/>
                </a:rPr>
                <a:t>সাহায্যে</a:t>
              </a:r>
              <a:r>
                <a:rPr lang="en-US" sz="4400" b="1" dirty="0">
                  <a:latin typeface="NikoshBAN" panose="02000000000000000000" pitchFamily="2" charset="0"/>
                  <a:cs typeface="NikoshBAN" panose="02000000000000000000" pitchFamily="2" charset="0"/>
                </a:rPr>
                <a:t> </a:t>
              </a:r>
              <a:r>
                <a:rPr lang="en-US" sz="4400" b="1" dirty="0" err="1">
                  <a:latin typeface="NikoshBAN" panose="02000000000000000000" pitchFamily="2" charset="0"/>
                  <a:cs typeface="NikoshBAN" panose="02000000000000000000" pitchFamily="2" charset="0"/>
                </a:rPr>
                <a:t>কোনটি</a:t>
              </a:r>
              <a:r>
                <a:rPr lang="en-US" sz="4400" b="1" dirty="0">
                  <a:latin typeface="NikoshBAN" panose="02000000000000000000" pitchFamily="2" charset="0"/>
                  <a:cs typeface="NikoshBAN" panose="02000000000000000000" pitchFamily="2" charset="0"/>
                </a:rPr>
                <a:t> </a:t>
              </a:r>
              <a:r>
                <a:rPr lang="en-US" sz="4400" b="1" dirty="0" err="1">
                  <a:latin typeface="NikoshBAN" panose="02000000000000000000" pitchFamily="2" charset="0"/>
                  <a:cs typeface="NikoshBAN" panose="02000000000000000000" pitchFamily="2" charset="0"/>
                </a:rPr>
                <a:t>কাজ</a:t>
              </a:r>
              <a:r>
                <a:rPr lang="en-US" sz="4400" b="1" dirty="0">
                  <a:latin typeface="NikoshBAN" panose="02000000000000000000" pitchFamily="2" charset="0"/>
                  <a:cs typeface="NikoshBAN" panose="02000000000000000000" pitchFamily="2" charset="0"/>
                </a:rPr>
                <a:t> </a:t>
              </a:r>
              <a:r>
                <a:rPr lang="en-US" sz="4400" b="1" dirty="0" err="1">
                  <a:latin typeface="NikoshBAN" panose="02000000000000000000" pitchFamily="2" charset="0"/>
                  <a:cs typeface="NikoshBAN" panose="02000000000000000000" pitchFamily="2" charset="0"/>
                </a:rPr>
                <a:t>করা</a:t>
              </a:r>
              <a:r>
                <a:rPr lang="en-US" sz="4400" b="1" dirty="0">
                  <a:latin typeface="NikoshBAN" panose="02000000000000000000" pitchFamily="2" charset="0"/>
                  <a:cs typeface="NikoshBAN" panose="02000000000000000000" pitchFamily="2" charset="0"/>
                </a:rPr>
                <a:t> </a:t>
              </a:r>
              <a:r>
                <a:rPr lang="en-US" sz="4400" b="1" dirty="0" err="1">
                  <a:latin typeface="NikoshBAN" panose="02000000000000000000" pitchFamily="2" charset="0"/>
                  <a:cs typeface="NikoshBAN" panose="02000000000000000000" pitchFamily="2" charset="0"/>
                </a:rPr>
                <a:t>হতো</a:t>
              </a:r>
              <a:r>
                <a:rPr lang="en-US" sz="4400" b="1" dirty="0">
                  <a:latin typeface="NikoshBAN" panose="02000000000000000000" pitchFamily="2" charset="0"/>
                  <a:cs typeface="NikoshBAN" panose="02000000000000000000" pitchFamily="2" charset="0"/>
                </a:rPr>
                <a:t>?</a:t>
              </a:r>
              <a:endParaRPr lang="en-US" sz="4400" dirty="0">
                <a:solidFill>
                  <a:srgbClr val="C00000"/>
                </a:solidFill>
                <a:effectLst>
                  <a:outerShdw blurRad="38100" dist="38100" dir="2700000" algn="tl">
                    <a:srgbClr val="000000">
                      <a:alpha val="43137"/>
                    </a:srgbClr>
                  </a:outerShdw>
                </a:effectLst>
              </a:endParaRPr>
            </a:p>
          </p:txBody>
        </p:sp>
      </p:grpSp>
      <p:grpSp>
        <p:nvGrpSpPr>
          <p:cNvPr id="5" name="Group 4"/>
          <p:cNvGrpSpPr/>
          <p:nvPr/>
        </p:nvGrpSpPr>
        <p:grpSpPr>
          <a:xfrm>
            <a:off x="3877989" y="990600"/>
            <a:ext cx="5075511" cy="1282659"/>
            <a:chOff x="1600200" y="38100"/>
            <a:chExt cx="5867400" cy="1143000"/>
          </a:xfrm>
        </p:grpSpPr>
        <p:sp>
          <p:nvSpPr>
            <p:cNvPr id="6" name="7-Point Star 5"/>
            <p:cNvSpPr/>
            <p:nvPr/>
          </p:nvSpPr>
          <p:spPr>
            <a:xfrm>
              <a:off x="1600200" y="38100"/>
              <a:ext cx="5867400" cy="1143000"/>
            </a:xfrm>
            <a:prstGeom prst="star7">
              <a:avLst/>
            </a:prstGeom>
            <a:solidFill>
              <a:schemeClr val="accent5">
                <a:lumMod val="20000"/>
                <a:lumOff val="80000"/>
              </a:schemeClr>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124201" y="142911"/>
              <a:ext cx="2819400" cy="740516"/>
            </a:xfrm>
            <a:prstGeom prst="rect">
              <a:avLst/>
            </a:prstGeom>
            <a:noFill/>
          </p:spPr>
          <p:txBody>
            <a:bodyPr wrap="square" rtlCol="0">
              <a:spAutoFit/>
            </a:bodyPr>
            <a:lstStyle/>
            <a:p>
              <a:r>
                <a:rPr lang="bn-BD" sz="4800" b="1" dirty="0">
                  <a:solidFill>
                    <a:srgbClr val="000099"/>
                  </a:solidFill>
                  <a:effectLst>
                    <a:outerShdw blurRad="38100" dist="38100" dir="2700000" algn="tl">
                      <a:srgbClr val="000000">
                        <a:alpha val="43137"/>
                      </a:srgbClr>
                    </a:outerShdw>
                  </a:effectLst>
                  <a:latin typeface="NikoshBAN" pitchFamily="2" charset="0"/>
                  <a:cs typeface="NikoshBAN" pitchFamily="2" charset="0"/>
                </a:rPr>
                <a:t>একক কাজ</a:t>
              </a:r>
              <a:endParaRPr lang="en-US" sz="4800" b="1" dirty="0">
                <a:solidFill>
                  <a:srgbClr val="000099"/>
                </a:solidFill>
                <a:effectLst>
                  <a:outerShdw blurRad="38100" dist="38100" dir="2700000" algn="tl">
                    <a:srgbClr val="000000">
                      <a:alpha val="43137"/>
                    </a:srgbClr>
                  </a:outerShdw>
                </a:effectLst>
              </a:endParaRPr>
            </a:p>
          </p:txBody>
        </p:sp>
      </p:grpSp>
      <p:sp>
        <p:nvSpPr>
          <p:cNvPr id="8" name="Rectangle 7"/>
          <p:cNvSpPr/>
          <p:nvPr/>
        </p:nvSpPr>
        <p:spPr>
          <a:xfrm>
            <a:off x="1" y="0"/>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3835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1+#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19050"/>
            <a:ext cx="12192000" cy="1047750"/>
          </a:xfrm>
          <a:prstGeom prst="rect">
            <a:avLst/>
          </a:prstGeom>
          <a:ln w="57150" cap="flat" cmpd="sng" algn="ctr">
            <a:solidFill>
              <a:schemeClr val="accent1">
                <a:lumMod val="40000"/>
                <a:lumOff val="60000"/>
              </a:schemeClr>
            </a:solidFill>
            <a:prstDash val="solid"/>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bn-BD" sz="5400" b="1" dirty="0">
                <a:latin typeface="NikoshBAN" pitchFamily="2" charset="0"/>
                <a:cs typeface="NikoshBAN" pitchFamily="2" charset="0"/>
              </a:rPr>
              <a:t>ছবিগুলো লক্ষ্য কর</a:t>
            </a:r>
            <a:r>
              <a:rPr lang="en-US" sz="5400" b="1" dirty="0">
                <a:latin typeface="NikoshBAN" pitchFamily="2" charset="0"/>
                <a:cs typeface="NikoshBAN" pitchFamily="2" charset="0"/>
              </a:rPr>
              <a:t> :</a:t>
            </a:r>
          </a:p>
        </p:txBody>
      </p:sp>
      <p:grpSp>
        <p:nvGrpSpPr>
          <p:cNvPr id="11" name="Group 10"/>
          <p:cNvGrpSpPr/>
          <p:nvPr/>
        </p:nvGrpSpPr>
        <p:grpSpPr>
          <a:xfrm>
            <a:off x="0" y="1066800"/>
            <a:ext cx="12192000" cy="5791200"/>
            <a:chOff x="-28575" y="1066800"/>
            <a:chExt cx="9401176" cy="5791200"/>
          </a:xfrm>
        </p:grpSpPr>
        <p:grpSp>
          <p:nvGrpSpPr>
            <p:cNvPr id="4" name="Group 3"/>
            <p:cNvGrpSpPr/>
            <p:nvPr/>
          </p:nvGrpSpPr>
          <p:grpSpPr>
            <a:xfrm>
              <a:off x="-28575" y="1066800"/>
              <a:ext cx="9401176" cy="2971800"/>
              <a:chOff x="0" y="1066800"/>
              <a:chExt cx="9144001" cy="2971800"/>
            </a:xfrm>
          </p:grpSpPr>
          <p:pic>
            <p:nvPicPr>
              <p:cNvPr id="5" name="Picture 4" descr="ctg-road-accident-bg20120122142025.jpg"/>
              <p:cNvPicPr>
                <a:picLocks noChangeAspect="1"/>
              </p:cNvPicPr>
              <p:nvPr/>
            </p:nvPicPr>
            <p:blipFill>
              <a:blip r:embed="rId2"/>
              <a:stretch>
                <a:fillRect/>
              </a:stretch>
            </p:blipFill>
            <p:spPr>
              <a:xfrm>
                <a:off x="0" y="1066800"/>
                <a:ext cx="2857500" cy="2971800"/>
              </a:xfrm>
              <a:prstGeom prst="rect">
                <a:avLst/>
              </a:prstGeom>
              <a:solidFill>
                <a:schemeClr val="tx1"/>
              </a:solidFill>
              <a:ln>
                <a:solidFill>
                  <a:schemeClr val="tx1"/>
                </a:solidFill>
              </a:ln>
            </p:spPr>
          </p:pic>
          <p:pic>
            <p:nvPicPr>
              <p:cNvPr id="6" name="Picture 5" descr="ra6.jpg"/>
              <p:cNvPicPr>
                <a:picLocks noChangeAspect="1"/>
              </p:cNvPicPr>
              <p:nvPr/>
            </p:nvPicPr>
            <p:blipFill>
              <a:blip r:embed="rId3"/>
              <a:stretch>
                <a:fillRect/>
              </a:stretch>
            </p:blipFill>
            <p:spPr>
              <a:xfrm>
                <a:off x="2895600" y="1066800"/>
                <a:ext cx="3276600" cy="2971800"/>
              </a:xfrm>
              <a:prstGeom prst="rect">
                <a:avLst/>
              </a:prstGeom>
              <a:ln>
                <a:solidFill>
                  <a:schemeClr val="tx1"/>
                </a:solidFill>
              </a:ln>
            </p:spPr>
          </p:pic>
          <p:pic>
            <p:nvPicPr>
              <p:cNvPr id="7" name="Picture 6" descr="Bangladesh-Road-Accidents.jpg"/>
              <p:cNvPicPr>
                <a:picLocks noChangeAspect="1"/>
              </p:cNvPicPr>
              <p:nvPr/>
            </p:nvPicPr>
            <p:blipFill>
              <a:blip r:embed="rId4"/>
              <a:stretch>
                <a:fillRect/>
              </a:stretch>
            </p:blipFill>
            <p:spPr>
              <a:xfrm>
                <a:off x="6172201" y="1066800"/>
                <a:ext cx="2971800" cy="2971800"/>
              </a:xfrm>
              <a:prstGeom prst="rect">
                <a:avLst/>
              </a:prstGeom>
              <a:ln>
                <a:solidFill>
                  <a:schemeClr val="tx1"/>
                </a:solidFill>
              </a:ln>
            </p:spPr>
          </p:pic>
        </p:grpSp>
        <p:grpSp>
          <p:nvGrpSpPr>
            <p:cNvPr id="2" name="Group 1"/>
            <p:cNvGrpSpPr/>
            <p:nvPr/>
          </p:nvGrpSpPr>
          <p:grpSpPr>
            <a:xfrm>
              <a:off x="-28575" y="4038600"/>
              <a:ext cx="9401175" cy="2819400"/>
              <a:chOff x="-28575" y="4038600"/>
              <a:chExt cx="9401175" cy="2819400"/>
            </a:xfrm>
          </p:grpSpPr>
          <p:pic>
            <p:nvPicPr>
              <p:cNvPr id="8" name="Picture 7" descr="231044-tareque_masud_bangladesh_filmmakerPHOTOAFP-1313265856-713-640x480.jpg"/>
              <p:cNvPicPr>
                <a:picLocks noChangeAspect="1"/>
              </p:cNvPicPr>
              <p:nvPr/>
            </p:nvPicPr>
            <p:blipFill>
              <a:blip r:embed="rId5"/>
              <a:stretch>
                <a:fillRect/>
              </a:stretch>
            </p:blipFill>
            <p:spPr>
              <a:xfrm>
                <a:off x="4724400" y="4038600"/>
                <a:ext cx="4648200" cy="2819400"/>
              </a:xfrm>
              <a:prstGeom prst="rect">
                <a:avLst/>
              </a:prstGeom>
              <a:ln>
                <a:solidFill>
                  <a:schemeClr val="tx1"/>
                </a:solidFill>
              </a:ln>
            </p:spPr>
          </p:pic>
          <p:pic>
            <p:nvPicPr>
              <p:cNvPr id="9" name="Picture 8" descr="61034615-road-accidents.jpg"/>
              <p:cNvPicPr>
                <a:picLocks noChangeAspect="1"/>
              </p:cNvPicPr>
              <p:nvPr/>
            </p:nvPicPr>
            <p:blipFill>
              <a:blip r:embed="rId6"/>
              <a:stretch>
                <a:fillRect/>
              </a:stretch>
            </p:blipFill>
            <p:spPr>
              <a:xfrm>
                <a:off x="-28575" y="4038600"/>
                <a:ext cx="4752975" cy="2819400"/>
              </a:xfrm>
              <a:prstGeom prst="rect">
                <a:avLst/>
              </a:prstGeom>
              <a:ln>
                <a:solidFill>
                  <a:schemeClr val="tx1"/>
                </a:solidFill>
              </a:ln>
            </p:spPr>
          </p:pic>
        </p:grpSp>
      </p:grpSp>
      <p:sp>
        <p:nvSpPr>
          <p:cNvPr id="10" name="TextBox 9"/>
          <p:cNvSpPr txBox="1"/>
          <p:nvPr/>
        </p:nvSpPr>
        <p:spPr>
          <a:xfrm>
            <a:off x="4419600" y="4191001"/>
            <a:ext cx="3314700" cy="1015663"/>
          </a:xfrm>
          <a:prstGeom prst="rect">
            <a:avLst/>
          </a:prstGeom>
          <a:noFill/>
        </p:spPr>
        <p:txBody>
          <a:bodyPr wrap="square" rtlCol="0">
            <a:spAutoFit/>
          </a:bodyPr>
          <a:lstStyle/>
          <a:p>
            <a:pPr algn="ctr"/>
            <a:r>
              <a:rPr lang="bn-BD" sz="6000" b="1" dirty="0">
                <a:latin typeface="NikoshBAN" pitchFamily="2" charset="0"/>
                <a:cs typeface="NikoshBAN" pitchFamily="2" charset="0"/>
              </a:rPr>
              <a:t>সড়ক দুর্ঘটনা</a:t>
            </a:r>
            <a:endParaRPr lang="en-US" sz="6000" b="1" dirty="0">
              <a:latin typeface="NikoshBAN" pitchFamily="2" charset="0"/>
              <a:cs typeface="NikoshBAN" pitchFamily="2" charset="0"/>
            </a:endParaRPr>
          </a:p>
        </p:txBody>
      </p:sp>
      <p:sp>
        <p:nvSpPr>
          <p:cNvPr id="12" name="Rectangle 11"/>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8656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81200" y="895350"/>
            <a:ext cx="10210800" cy="5962650"/>
          </a:xfrm>
          <a:prstGeom prst="rect">
            <a:avLst/>
          </a:prstGeom>
        </p:spPr>
      </p:pic>
      <p:sp>
        <p:nvSpPr>
          <p:cNvPr id="9" name="TextBox 8"/>
          <p:cNvSpPr txBox="1"/>
          <p:nvPr/>
        </p:nvSpPr>
        <p:spPr>
          <a:xfrm rot="16200000">
            <a:off x="-1992779" y="2926229"/>
            <a:ext cx="5924550" cy="1938992"/>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bn-BD" sz="4000" b="1" dirty="0">
                <a:solidFill>
                  <a:schemeClr val="accent5">
                    <a:lumMod val="75000"/>
                  </a:schemeClr>
                </a:solidFill>
                <a:latin typeface="NikoshBAN" panose="02000000000000000000" pitchFamily="2" charset="0"/>
                <a:cs typeface="NikoshBAN" panose="02000000000000000000" pitchFamily="2" charset="0"/>
              </a:rPr>
              <a:t>তোমাদের মত হাতে লেখা একটা পৃষ্ঠার ছবি যা সাধারণ লেখালেখি হিসেবে পরিচিত</a:t>
            </a:r>
            <a:endParaRPr lang="en-US" sz="4000" b="1" dirty="0">
              <a:solidFill>
                <a:schemeClr val="accent5">
                  <a:lumMod val="75000"/>
                </a:schemeClr>
              </a:solidFill>
              <a:latin typeface="NikoshBAN" panose="02000000000000000000" pitchFamily="2" charset="0"/>
              <a:cs typeface="NikoshBAN" panose="02000000000000000000" pitchFamily="2" charset="0"/>
            </a:endParaRPr>
          </a:p>
        </p:txBody>
      </p:sp>
      <p:sp>
        <p:nvSpPr>
          <p:cNvPr id="7" name="TextBox 6"/>
          <p:cNvSpPr txBox="1"/>
          <p:nvPr/>
        </p:nvSpPr>
        <p:spPr>
          <a:xfrm>
            <a:off x="0" y="83404"/>
            <a:ext cx="12191999" cy="830997"/>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bn-BD" sz="4800" b="1" dirty="0">
                <a:solidFill>
                  <a:schemeClr val="accent5">
                    <a:lumMod val="75000"/>
                  </a:schemeClr>
                </a:solidFill>
                <a:latin typeface="NikoshBAN" pitchFamily="2" charset="0"/>
                <a:cs typeface="NikoshBAN" pitchFamily="2" charset="0"/>
              </a:rPr>
              <a:t>সড়ক দুর্ঘটনা নিয়ে খাতায় কিছু লেখ</a:t>
            </a:r>
            <a:r>
              <a:rPr lang="en-US" sz="4800" b="1" dirty="0">
                <a:solidFill>
                  <a:schemeClr val="accent5">
                    <a:lumMod val="75000"/>
                  </a:schemeClr>
                </a:solidFill>
                <a:latin typeface="NikoshBAN" pitchFamily="2" charset="0"/>
                <a:cs typeface="NikoshBAN" pitchFamily="2" charset="0"/>
              </a:rPr>
              <a:t>: </a:t>
            </a:r>
            <a:endParaRPr lang="en-US" sz="3600" dirty="0">
              <a:latin typeface="NikoshBAN" panose="02000000000000000000" pitchFamily="2" charset="0"/>
              <a:cs typeface="NikoshBAN" panose="02000000000000000000" pitchFamily="2" charset="0"/>
            </a:endParaRPr>
          </a:p>
        </p:txBody>
      </p:sp>
      <p:sp>
        <p:nvSpPr>
          <p:cNvPr id="3" name="Rounded Rectangle 2"/>
          <p:cNvSpPr/>
          <p:nvPr/>
        </p:nvSpPr>
        <p:spPr>
          <a:xfrm>
            <a:off x="9405834" y="914400"/>
            <a:ext cx="728766" cy="381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4191000" y="1828800"/>
            <a:ext cx="381000" cy="381000"/>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sp>
        <p:nvSpPr>
          <p:cNvPr id="10" name="Rounded Rectangle 9"/>
          <p:cNvSpPr/>
          <p:nvPr/>
        </p:nvSpPr>
        <p:spPr>
          <a:xfrm>
            <a:off x="3810577" y="3028043"/>
            <a:ext cx="728766" cy="55335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p:cNvSpPr/>
          <p:nvPr/>
        </p:nvSpPr>
        <p:spPr>
          <a:xfrm>
            <a:off x="8281747" y="1555805"/>
            <a:ext cx="1700453" cy="55335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p:nvPr/>
        </p:nvCxnSpPr>
        <p:spPr>
          <a:xfrm flipV="1">
            <a:off x="4423230" y="4693663"/>
            <a:ext cx="575609" cy="361896"/>
          </a:xfrm>
          <a:prstGeom prst="straightConnector1">
            <a:avLst/>
          </a:prstGeom>
          <a:ln>
            <a:solidFill>
              <a:srgbClr val="FF0000"/>
            </a:solidFill>
            <a:tailEnd type="triangle"/>
          </a:ln>
        </p:spPr>
        <p:style>
          <a:lnRef idx="2">
            <a:schemeClr val="accent6"/>
          </a:lnRef>
          <a:fillRef idx="0">
            <a:schemeClr val="accent6"/>
          </a:fillRef>
          <a:effectRef idx="1">
            <a:schemeClr val="accent6"/>
          </a:effectRef>
          <a:fontRef idx="minor">
            <a:schemeClr val="tx1"/>
          </a:fontRef>
        </p:style>
      </p:cxnSp>
      <p:sp>
        <p:nvSpPr>
          <p:cNvPr id="11" name="Rectangle 10"/>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446254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10"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871294" y="3222083"/>
            <a:ext cx="7110905" cy="1228364"/>
            <a:chOff x="76200" y="1600200"/>
            <a:chExt cx="9194800" cy="820800"/>
          </a:xfrm>
        </p:grpSpPr>
        <p:sp>
          <p:nvSpPr>
            <p:cNvPr id="3" name="Rounded Rectangle 2"/>
            <p:cNvSpPr/>
            <p:nvPr/>
          </p:nvSpPr>
          <p:spPr>
            <a:xfrm>
              <a:off x="76200" y="1600200"/>
              <a:ext cx="8991600" cy="762000"/>
            </a:xfrm>
            <a:prstGeom prst="roundRect">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52400" y="1618933"/>
              <a:ext cx="9118600" cy="802067"/>
            </a:xfrm>
            <a:prstGeom prst="rect">
              <a:avLst/>
            </a:prstGeom>
            <a:noFill/>
            <a:ln>
              <a:noFill/>
            </a:ln>
          </p:spPr>
          <p:txBody>
            <a:bodyPr wrap="square" rtlCol="0">
              <a:spAutoFit/>
            </a:bodyPr>
            <a:lstStyle/>
            <a:p>
              <a:r>
                <a:rPr lang="bn-BD" sz="3600" dirty="0">
                  <a:effectLst>
                    <a:outerShdw blurRad="38100" dist="38100" dir="2700000" algn="tl">
                      <a:srgbClr val="000000">
                        <a:alpha val="43137"/>
                      </a:srgbClr>
                    </a:outerShdw>
                  </a:effectLst>
                  <a:latin typeface="NikoshBAN" pitchFamily="2" charset="0"/>
                  <a:cs typeface="NikoshBAN" pitchFamily="2" charset="0"/>
                </a:rPr>
                <a:t>১. </a:t>
              </a:r>
              <a:r>
                <a:rPr lang="en-US" sz="3600" dirty="0" err="1">
                  <a:effectLst>
                    <a:outerShdw blurRad="38100" dist="38100" dir="2700000" algn="tl">
                      <a:srgbClr val="000000">
                        <a:alpha val="43137"/>
                      </a:srgbClr>
                    </a:outerShdw>
                  </a:effectLst>
                  <a:latin typeface="NikoshBAN" pitchFamily="2" charset="0"/>
                  <a:cs typeface="NikoshBAN" pitchFamily="2" charset="0"/>
                </a:rPr>
                <a:t>ওয়ার্ড</a:t>
              </a:r>
              <a:r>
                <a:rPr lang="en-US" sz="3600" dirty="0">
                  <a:effectLst>
                    <a:outerShdw blurRad="38100" dist="38100" dir="2700000" algn="tl">
                      <a:srgbClr val="000000">
                        <a:alpha val="43137"/>
                      </a:srgbClr>
                    </a:outerShdw>
                  </a:effectLst>
                  <a:latin typeface="NikoshBAN" pitchFamily="2" charset="0"/>
                  <a:cs typeface="NikoshBAN" pitchFamily="2" charset="0"/>
                </a:rPr>
                <a:t> </a:t>
              </a:r>
              <a:r>
                <a:rPr lang="en-US" sz="3600" dirty="0" err="1">
                  <a:effectLst>
                    <a:outerShdw blurRad="38100" dist="38100" dir="2700000" algn="tl">
                      <a:srgbClr val="000000">
                        <a:alpha val="43137"/>
                      </a:srgbClr>
                    </a:outerShdw>
                  </a:effectLst>
                  <a:latin typeface="NikoshBAN" pitchFamily="2" charset="0"/>
                  <a:cs typeface="NikoshBAN" pitchFamily="2" charset="0"/>
                </a:rPr>
                <a:t>প্রসেসরে</a:t>
              </a:r>
              <a:r>
                <a:rPr lang="en-US" sz="3600" dirty="0">
                  <a:effectLst>
                    <a:outerShdw blurRad="38100" dist="38100" dir="2700000" algn="tl">
                      <a:srgbClr val="000000">
                        <a:alpha val="43137"/>
                      </a:srgbClr>
                    </a:outerShdw>
                  </a:effectLst>
                  <a:latin typeface="NikoshBAN" pitchFamily="2" charset="0"/>
                  <a:cs typeface="NikoshBAN" pitchFamily="2" charset="0"/>
                </a:rPr>
                <a:t> </a:t>
              </a:r>
              <a:r>
                <a:rPr lang="en-US" sz="3600" dirty="0" err="1">
                  <a:effectLst>
                    <a:outerShdw blurRad="38100" dist="38100" dir="2700000" algn="tl">
                      <a:srgbClr val="000000">
                        <a:alpha val="43137"/>
                      </a:srgbClr>
                    </a:outerShdw>
                  </a:effectLst>
                  <a:latin typeface="NikoshBAN" pitchFamily="2" charset="0"/>
                  <a:cs typeface="NikoshBAN" pitchFamily="2" charset="0"/>
                </a:rPr>
                <a:t>লেখা</a:t>
              </a:r>
              <a:r>
                <a:rPr lang="en-US" sz="3600" dirty="0">
                  <a:effectLst>
                    <a:outerShdw blurRad="38100" dist="38100" dir="2700000" algn="tl">
                      <a:srgbClr val="000000">
                        <a:alpha val="43137"/>
                      </a:srgbClr>
                    </a:outerShdw>
                  </a:effectLst>
                  <a:latin typeface="NikoshBAN" pitchFamily="2" charset="0"/>
                  <a:cs typeface="NikoshBAN" pitchFamily="2" charset="0"/>
                </a:rPr>
                <a:t> ও </a:t>
              </a:r>
              <a:r>
                <a:rPr lang="en-US" sz="3600" dirty="0" err="1">
                  <a:effectLst>
                    <a:outerShdw blurRad="38100" dist="38100" dir="2700000" algn="tl">
                      <a:srgbClr val="000000">
                        <a:alpha val="43137"/>
                      </a:srgbClr>
                    </a:outerShdw>
                  </a:effectLst>
                  <a:latin typeface="NikoshBAN" pitchFamily="2" charset="0"/>
                  <a:cs typeface="NikoshBAN" pitchFamily="2" charset="0"/>
                </a:rPr>
                <a:t>হাতে</a:t>
              </a:r>
              <a:r>
                <a:rPr lang="en-US" sz="3600" dirty="0">
                  <a:effectLst>
                    <a:outerShdw blurRad="38100" dist="38100" dir="2700000" algn="tl">
                      <a:srgbClr val="000000">
                        <a:alpha val="43137"/>
                      </a:srgbClr>
                    </a:outerShdw>
                  </a:effectLst>
                  <a:latin typeface="NikoshBAN" pitchFamily="2" charset="0"/>
                  <a:cs typeface="NikoshBAN" pitchFamily="2" charset="0"/>
                </a:rPr>
                <a:t> </a:t>
              </a:r>
              <a:r>
                <a:rPr lang="en-US" sz="3600" dirty="0" err="1">
                  <a:effectLst>
                    <a:outerShdw blurRad="38100" dist="38100" dir="2700000" algn="tl">
                      <a:srgbClr val="000000">
                        <a:alpha val="43137"/>
                      </a:srgbClr>
                    </a:outerShdw>
                  </a:effectLst>
                  <a:latin typeface="NikoshBAN" pitchFamily="2" charset="0"/>
                  <a:cs typeface="NikoshBAN" pitchFamily="2" charset="0"/>
                </a:rPr>
                <a:t>লেখার</a:t>
              </a:r>
              <a:r>
                <a:rPr lang="en-US" sz="3600" dirty="0">
                  <a:effectLst>
                    <a:outerShdw blurRad="38100" dist="38100" dir="2700000" algn="tl">
                      <a:srgbClr val="000000">
                        <a:alpha val="43137"/>
                      </a:srgbClr>
                    </a:outerShdw>
                  </a:effectLst>
                  <a:latin typeface="NikoshBAN" pitchFamily="2" charset="0"/>
                  <a:cs typeface="NikoshBAN" pitchFamily="2" charset="0"/>
                </a:rPr>
                <a:t> </a:t>
              </a:r>
              <a:r>
                <a:rPr lang="bn-BD" sz="3600" dirty="0">
                  <a:effectLst>
                    <a:outerShdw blurRad="38100" dist="38100" dir="2700000" algn="tl">
                      <a:srgbClr val="000000">
                        <a:alpha val="43137"/>
                      </a:srgbClr>
                    </a:outerShdw>
                  </a:effectLst>
                  <a:latin typeface="NikoshBAN" pitchFamily="2" charset="0"/>
                  <a:cs typeface="NikoshBAN" pitchFamily="2" charset="0"/>
                </a:rPr>
                <a:t>মধ্যে ২টি পার্থক্য লেখ।</a:t>
              </a:r>
              <a:endParaRPr lang="en-US" sz="3600" dirty="0">
                <a:effectLst>
                  <a:outerShdw blurRad="38100" dist="38100" dir="2700000" algn="tl">
                    <a:srgbClr val="000000">
                      <a:alpha val="43137"/>
                    </a:srgbClr>
                  </a:outerShdw>
                </a:effectLst>
              </a:endParaRPr>
            </a:p>
          </p:txBody>
        </p:sp>
      </p:grpSp>
      <p:grpSp>
        <p:nvGrpSpPr>
          <p:cNvPr id="5" name="Group 4"/>
          <p:cNvGrpSpPr/>
          <p:nvPr/>
        </p:nvGrpSpPr>
        <p:grpSpPr>
          <a:xfrm>
            <a:off x="4076700" y="1320362"/>
            <a:ext cx="4476749" cy="1958646"/>
            <a:chOff x="2362200" y="2209800"/>
            <a:chExt cx="4267200" cy="1529986"/>
          </a:xfrm>
        </p:grpSpPr>
        <p:sp>
          <p:nvSpPr>
            <p:cNvPr id="6" name="7-Point Star 5"/>
            <p:cNvSpPr/>
            <p:nvPr/>
          </p:nvSpPr>
          <p:spPr>
            <a:xfrm>
              <a:off x="2362200" y="2209800"/>
              <a:ext cx="4267200" cy="1066800"/>
            </a:xfrm>
            <a:prstGeom prst="star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tx1"/>
                </a:solidFill>
              </a:endParaRPr>
            </a:p>
          </p:txBody>
        </p:sp>
        <p:sp>
          <p:nvSpPr>
            <p:cNvPr id="7" name="TextBox 6"/>
            <p:cNvSpPr txBox="1"/>
            <p:nvPr/>
          </p:nvSpPr>
          <p:spPr>
            <a:xfrm>
              <a:off x="3202875" y="2369403"/>
              <a:ext cx="2816927" cy="1370383"/>
            </a:xfrm>
            <a:prstGeom prst="rect">
              <a:avLst/>
            </a:prstGeom>
            <a:noFill/>
          </p:spPr>
          <p:txBody>
            <a:bodyPr wrap="square" rtlCol="0">
              <a:spAutoFit/>
            </a:bodyPr>
            <a:lstStyle/>
            <a:p>
              <a:r>
                <a:rPr lang="bn-BD" sz="5400" b="1" dirty="0">
                  <a:effectLst>
                    <a:outerShdw blurRad="38100" dist="38100" dir="2700000" algn="tl">
                      <a:srgbClr val="000000">
                        <a:alpha val="43137"/>
                      </a:srgbClr>
                    </a:outerShdw>
                  </a:effectLst>
                  <a:latin typeface="NikoshBAN" pitchFamily="2" charset="0"/>
                  <a:cs typeface="NikoshBAN" pitchFamily="2" charset="0"/>
                </a:rPr>
                <a:t>জোড়ায় কাজ</a:t>
              </a:r>
              <a:endParaRPr lang="en-US" sz="5400" b="1" dirty="0">
                <a:effectLst>
                  <a:outerShdw blurRad="38100" dist="38100" dir="2700000" algn="tl">
                    <a:srgbClr val="000000">
                      <a:alpha val="43137"/>
                    </a:srgbClr>
                  </a:outerShdw>
                </a:effectLst>
              </a:endParaRPr>
            </a:p>
          </p:txBody>
        </p:sp>
      </p:grpSp>
      <p:sp>
        <p:nvSpPr>
          <p:cNvPr id="8" name="Rectangle 7"/>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484903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
                                        <p:tgtEl>
                                          <p:spTgt spid="5"/>
                                        </p:tgtEl>
                                      </p:cBhvr>
                                    </p:animEffect>
                                    <p:anim calcmode="lin" valueType="num">
                                      <p:cBhvr>
                                        <p:cTn id="8" dur="400" fill="hold"/>
                                        <p:tgtEl>
                                          <p:spTgt spid="5"/>
                                        </p:tgtEl>
                                        <p:attrNameLst>
                                          <p:attrName>ppt_x</p:attrName>
                                        </p:attrNameLst>
                                      </p:cBhvr>
                                      <p:tavLst>
                                        <p:tav tm="0">
                                          <p:val>
                                            <p:strVal val="#ppt_x"/>
                                          </p:val>
                                        </p:tav>
                                        <p:tav tm="100000">
                                          <p:val>
                                            <p:strVal val="#ppt_x"/>
                                          </p:val>
                                        </p:tav>
                                      </p:tavLst>
                                    </p:anim>
                                    <p:anim calcmode="lin" valueType="num">
                                      <p:cBhvr>
                                        <p:cTn id="9" dur="400" fill="hold"/>
                                        <p:tgtEl>
                                          <p:spTgt spid="5"/>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5"/>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5"/>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12192000" cy="6832640"/>
          </a:xfrm>
          <a:prstGeom prst="rect">
            <a:avLst/>
          </a:prstGeom>
          <a:gradFill>
            <a:gsLst>
              <a:gs pos="0">
                <a:schemeClr val="accent1">
                  <a:lumMod val="20000"/>
                  <a:lumOff val="80000"/>
                </a:schemeClr>
              </a:gs>
              <a:gs pos="66000">
                <a:schemeClr val="accent1">
                  <a:lumMod val="20000"/>
                  <a:lumOff val="80000"/>
                </a:schemeClr>
              </a:gs>
              <a:gs pos="100000">
                <a:schemeClr val="accent1">
                  <a:tint val="15000"/>
                  <a:satMod val="350000"/>
                </a:schemeClr>
              </a:gs>
            </a:gsLst>
            <a:lin ang="16200000" scaled="1"/>
          </a:gradFill>
          <a:ln>
            <a:solidFill>
              <a:schemeClr val="accent1">
                <a:lumMod val="20000"/>
                <a:lumOff val="80000"/>
              </a:schemeClr>
            </a:solidFill>
          </a:ln>
        </p:spPr>
        <p:txBody>
          <a:bodyPr wrap="square" rtlCol="0">
            <a:spAutoFit/>
          </a:bodyPr>
          <a:lstStyle/>
          <a:p>
            <a:pPr lvl="0" algn="ctr" fontAlgn="base">
              <a:spcBef>
                <a:spcPct val="0"/>
              </a:spcBef>
              <a:spcAft>
                <a:spcPct val="0"/>
              </a:spcAft>
            </a:pPr>
            <a:r>
              <a:rPr lang="en-US" sz="2400" b="1" dirty="0" err="1">
                <a:latin typeface="NikoshBAN" pitchFamily="2" charset="0"/>
                <a:ea typeface="Times New Roman" pitchFamily="18" charset="0"/>
                <a:cs typeface="NikoshBAN" pitchFamily="2" charset="0"/>
              </a:rPr>
              <a:t>সড়ক</a:t>
            </a:r>
            <a:r>
              <a:rPr lang="en-US" sz="2400" b="1" dirty="0">
                <a:latin typeface="NikoshBAN" pitchFamily="2" charset="0"/>
                <a:ea typeface="Times New Roman" pitchFamily="18" charset="0"/>
                <a:cs typeface="NikoshBAN" pitchFamily="2" charset="0"/>
              </a:rPr>
              <a:t> </a:t>
            </a:r>
            <a:r>
              <a:rPr lang="en-US" sz="2400" b="1" dirty="0" err="1">
                <a:latin typeface="NikoshBAN" pitchFamily="2" charset="0"/>
                <a:ea typeface="Times New Roman" pitchFamily="18" charset="0"/>
                <a:cs typeface="NikoshBAN" pitchFamily="2" charset="0"/>
              </a:rPr>
              <a:t>দুর্ঘটনাঃ</a:t>
            </a:r>
            <a:r>
              <a:rPr lang="en-US" sz="2400" b="1" dirty="0">
                <a:latin typeface="NikoshBAN" pitchFamily="2" charset="0"/>
                <a:ea typeface="Times New Roman" pitchFamily="18" charset="0"/>
                <a:cs typeface="NikoshBAN" pitchFamily="2" charset="0"/>
              </a:rPr>
              <a:t> </a:t>
            </a:r>
            <a:r>
              <a:rPr lang="en-US" sz="2400" b="1" dirty="0" err="1">
                <a:latin typeface="NikoshBAN" pitchFamily="2" charset="0"/>
                <a:ea typeface="Times New Roman" pitchFamily="18" charset="0"/>
                <a:cs typeface="NikoshBAN" pitchFamily="2" charset="0"/>
              </a:rPr>
              <a:t>একটি</a:t>
            </a:r>
            <a:r>
              <a:rPr lang="en-US" sz="2400" b="1" dirty="0">
                <a:latin typeface="NikoshBAN" pitchFamily="2" charset="0"/>
                <a:ea typeface="Times New Roman" pitchFamily="18" charset="0"/>
                <a:cs typeface="NikoshBAN" pitchFamily="2" charset="0"/>
              </a:rPr>
              <a:t> </a:t>
            </a:r>
            <a:r>
              <a:rPr lang="en-US" sz="2400" b="1" dirty="0" err="1">
                <a:latin typeface="NikoshBAN" pitchFamily="2" charset="0"/>
                <a:ea typeface="Times New Roman" pitchFamily="18" charset="0"/>
                <a:cs typeface="NikoshBAN" pitchFamily="2" charset="0"/>
              </a:rPr>
              <a:t>অভিশাপ</a:t>
            </a:r>
            <a:endParaRPr lang="en-US" sz="800" b="1" dirty="0">
              <a:latin typeface="Arial" pitchFamily="34" charset="0"/>
              <a:cs typeface="Arial" pitchFamily="34" charset="0"/>
            </a:endParaRPr>
          </a:p>
          <a:p>
            <a:pPr lvl="0" algn="ctr" eaLnBrk="0" fontAlgn="base" hangingPunct="0">
              <a:spcBef>
                <a:spcPct val="0"/>
              </a:spcBef>
              <a:spcAft>
                <a:spcPct val="0"/>
              </a:spcAft>
            </a:pPr>
            <a:r>
              <a:rPr lang="en-US" b="1" dirty="0">
                <a:latin typeface="Times New Roman" pitchFamily="18" charset="0"/>
                <a:ea typeface="Times New Roman" pitchFamily="18" charset="0"/>
                <a:cs typeface="Times New Roman" pitchFamily="18" charset="0"/>
              </a:rPr>
              <a:t>(Road Accident: A Curse)</a:t>
            </a:r>
            <a:endParaRPr lang="bn-BD" b="1" dirty="0">
              <a:latin typeface="Times New Roman" pitchFamily="18" charset="0"/>
              <a:ea typeface="Times New Roman" pitchFamily="18" charset="0"/>
              <a:cs typeface="Times New Roman" pitchFamily="18" charset="0"/>
            </a:endParaRPr>
          </a:p>
          <a:p>
            <a:pPr eaLnBrk="0" fontAlgn="base" hangingPunct="0">
              <a:spcBef>
                <a:spcPct val="0"/>
              </a:spcBef>
              <a:spcAft>
                <a:spcPct val="0"/>
              </a:spcAft>
            </a:pPr>
            <a:r>
              <a:rPr lang="en-US" dirty="0" err="1">
                <a:latin typeface="NikoshBAN" pitchFamily="2" charset="0"/>
                <a:ea typeface="Times New Roman" pitchFamily="18" charset="0"/>
                <a:cs typeface="NikoshBAN" pitchFamily="2" charset="0"/>
              </a:rPr>
              <a:t>আমাদের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দেশে</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সড়ক</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দুর্ঘটনা</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একটি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অভিশাপের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মতো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খবরের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কাগজে</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যখন</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দুর্ঘটনার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খবর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পড়ি</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তখন</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মানুষগুলোকে</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চিনিনা</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বলে</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তাদের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আপনজনের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দুঃখটা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আমরা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সব</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সময়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বুঝতে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পারিনা</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শুধু</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যে</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মনে</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দুঃখ</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নয়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অনেক</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সময়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পরিবারার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যে</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মানুষটি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রোজগার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করতো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হয়তো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সেই</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মানুষটি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দুর্ঘটনায়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মারা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যায়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বলে</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পরিবারটি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পথে</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বসে</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যায়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দুর্ঘটনায়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যারা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আহত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হয়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তাদের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চিকিৎসা</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করতে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গিয়ে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অনেক</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পরিবার</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সর্বস্বান্ত</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হয়ে</a:t>
            </a:r>
            <a:r>
              <a:rPr lang="en-US" dirty="0">
                <a:latin typeface="NikoshBAN" pitchFamily="2" charset="0"/>
                <a:ea typeface="Times New Roman" pitchFamily="18" charset="0"/>
                <a:cs typeface="NikoshBAN" pitchFamily="2" charset="0"/>
              </a:rPr>
              <a:t> </a:t>
            </a:r>
            <a:r>
              <a:rPr lang="en-US" dirty="0" err="1">
                <a:latin typeface="NikoshBAN" pitchFamily="2" charset="0"/>
                <a:ea typeface="Times New Roman" pitchFamily="18" charset="0"/>
                <a:cs typeface="NikoshBAN" pitchFamily="2" charset="0"/>
              </a:rPr>
              <a:t>যায়</a:t>
            </a:r>
            <a:r>
              <a:rPr lang="en-US" dirty="0">
                <a:latin typeface="NikoshBAN" pitchFamily="2" charset="0"/>
                <a:ea typeface="Times New Roman" pitchFamily="18" charset="0"/>
                <a:cs typeface="NikoshBAN" pitchFamily="2" charset="0"/>
              </a:rPr>
              <a:t>।</a:t>
            </a:r>
            <a:endParaRPr lang="bn-BD" dirty="0">
              <a:latin typeface="NikoshBAN" pitchFamily="2" charset="0"/>
              <a:ea typeface="Times New Roman" pitchFamily="18" charset="0"/>
              <a:cs typeface="NikoshBAN" pitchFamily="2" charset="0"/>
            </a:endParaRPr>
          </a:p>
          <a:p>
            <a:pPr eaLnBrk="0" fontAlgn="base" hangingPunct="0">
              <a:spcBef>
                <a:spcPct val="0"/>
              </a:spcBef>
              <a:spcAft>
                <a:spcPct val="0"/>
              </a:spcAft>
            </a:pPr>
            <a:endParaRPr lang="bn-BD" dirty="0">
              <a:latin typeface="NikoshBAN" pitchFamily="2" charset="0"/>
              <a:ea typeface="Times New Roman" pitchFamily="18" charset="0"/>
              <a:cs typeface="NikoshBAN" pitchFamily="2" charset="0"/>
            </a:endParaRPr>
          </a:p>
          <a:p>
            <a:pPr eaLnBrk="0" fontAlgn="base" hangingPunct="0">
              <a:spcBef>
                <a:spcPct val="0"/>
              </a:spcBef>
              <a:spcAft>
                <a:spcPct val="0"/>
              </a:spcAft>
            </a:pPr>
            <a:endParaRPr lang="bn-BD" dirty="0">
              <a:latin typeface="NikoshBAN" pitchFamily="2" charset="0"/>
              <a:ea typeface="Times New Roman" pitchFamily="18" charset="0"/>
              <a:cs typeface="NikoshBAN" pitchFamily="2" charset="0"/>
            </a:endParaRPr>
          </a:p>
          <a:p>
            <a:pPr eaLnBrk="0" fontAlgn="base" hangingPunct="0">
              <a:spcBef>
                <a:spcPct val="0"/>
              </a:spcBef>
              <a:spcAft>
                <a:spcPct val="0"/>
              </a:spcAft>
            </a:pPr>
            <a:endParaRPr lang="bn-BD" dirty="0">
              <a:latin typeface="NikoshBAN" pitchFamily="2" charset="0"/>
              <a:ea typeface="Times New Roman" pitchFamily="18" charset="0"/>
              <a:cs typeface="NikoshBAN" pitchFamily="2" charset="0"/>
            </a:endParaRPr>
          </a:p>
          <a:p>
            <a:pPr eaLnBrk="0" fontAlgn="base" hangingPunct="0">
              <a:spcBef>
                <a:spcPct val="0"/>
              </a:spcBef>
              <a:spcAft>
                <a:spcPct val="0"/>
              </a:spcAft>
            </a:pPr>
            <a:endParaRPr lang="bn-BD" dirty="0">
              <a:latin typeface="NikoshBAN" pitchFamily="2" charset="0"/>
              <a:ea typeface="Times New Roman" pitchFamily="18" charset="0"/>
              <a:cs typeface="NikoshBAN" pitchFamily="2" charset="0"/>
            </a:endParaRPr>
          </a:p>
          <a:p>
            <a:pPr eaLnBrk="0" fontAlgn="base" hangingPunct="0">
              <a:spcBef>
                <a:spcPct val="0"/>
              </a:spcBef>
              <a:spcAft>
                <a:spcPct val="0"/>
              </a:spcAft>
            </a:pPr>
            <a:endParaRPr lang="bn-BD" dirty="0">
              <a:latin typeface="NikoshBAN" pitchFamily="2" charset="0"/>
              <a:ea typeface="Times New Roman" pitchFamily="18" charset="0"/>
              <a:cs typeface="NikoshBAN" pitchFamily="2" charset="0"/>
            </a:endParaRPr>
          </a:p>
          <a:p>
            <a:pPr eaLnBrk="0" fontAlgn="base" hangingPunct="0">
              <a:spcBef>
                <a:spcPct val="0"/>
              </a:spcBef>
              <a:spcAft>
                <a:spcPct val="0"/>
              </a:spcAft>
            </a:pPr>
            <a:endParaRPr lang="bn-BD" dirty="0">
              <a:latin typeface="NikoshBAN" pitchFamily="2" charset="0"/>
              <a:ea typeface="Times New Roman" pitchFamily="18" charset="0"/>
              <a:cs typeface="NikoshBAN" pitchFamily="2" charset="0"/>
            </a:endParaRPr>
          </a:p>
          <a:p>
            <a:pPr eaLnBrk="0" fontAlgn="base" hangingPunct="0">
              <a:spcBef>
                <a:spcPct val="0"/>
              </a:spcBef>
              <a:spcAft>
                <a:spcPct val="0"/>
              </a:spcAft>
            </a:pPr>
            <a:r>
              <a:rPr lang="bn-BD" dirty="0">
                <a:latin typeface="NikoshBAN" pitchFamily="2" charset="0"/>
                <a:cs typeface="NikoshBAN" pitchFamily="2" charset="0"/>
              </a:rPr>
              <a:t>সড়ক দুর্ঘটনা কমানোর জন্য আমাদের </a:t>
            </a:r>
            <a:r>
              <a:rPr lang="bn-BD" dirty="0" err="1">
                <a:latin typeface="NikoshBAN" pitchFamily="2" charset="0"/>
                <a:cs typeface="NikoshBAN" pitchFamily="2" charset="0"/>
              </a:rPr>
              <a:t>সবারই</a:t>
            </a:r>
            <a:r>
              <a:rPr lang="bn-BD" dirty="0">
                <a:latin typeface="NikoshBAN" pitchFamily="2" charset="0"/>
                <a:cs typeface="NikoshBAN" pitchFamily="2" charset="0"/>
              </a:rPr>
              <a:t> একটা দায়িত্ব আছে, সেই দায়িত্বগুলো এভাবে লেখা </a:t>
            </a:r>
            <a:r>
              <a:rPr lang="bn-BD" dirty="0" err="1">
                <a:latin typeface="NikoshBAN" pitchFamily="2" charset="0"/>
                <a:cs typeface="NikoshBAN" pitchFamily="2" charset="0"/>
              </a:rPr>
              <a:t>যায়ঃ</a:t>
            </a: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bn-BD" dirty="0">
              <a:latin typeface="NikoshBAN" pitchFamily="2" charset="0"/>
              <a:cs typeface="NikoshBAN" pitchFamily="2" charset="0"/>
            </a:endParaRPr>
          </a:p>
          <a:p>
            <a:pPr eaLnBrk="0" fontAlgn="base" hangingPunct="0">
              <a:spcBef>
                <a:spcPct val="0"/>
              </a:spcBef>
              <a:spcAft>
                <a:spcPct val="0"/>
              </a:spcAft>
            </a:pPr>
            <a:endParaRPr lang="en-US" dirty="0">
              <a:latin typeface="NikoshBAN" pitchFamily="2" charset="0"/>
              <a:cs typeface="NikoshBAN" pitchFamily="2" charset="0"/>
            </a:endParaRPr>
          </a:p>
          <a:p>
            <a:pPr eaLnBrk="0" fontAlgn="base" hangingPunct="0">
              <a:spcBef>
                <a:spcPct val="0"/>
              </a:spcBef>
              <a:spcAft>
                <a:spcPct val="0"/>
              </a:spcAft>
            </a:pPr>
            <a:r>
              <a:rPr lang="bn-BD" dirty="0">
                <a:latin typeface="NikoshBAN" pitchFamily="2" charset="0"/>
                <a:cs typeface="NikoshBAN" pitchFamily="2" charset="0"/>
              </a:rPr>
              <a:t>সড়ক দুর্ঘটনার অভিশাপ থেকে মুক্তি পেতে পাওয়ার জন্যে আমাদের সবাইকে কাজ করে যেতে হবে। একেবারে ছোট থেকে আমরা সতর্ক থাকব যেন আমাদের পরিচিত আর কাউকে সড়ক দুর্ঘটনায় মারা যেতে না হয়।</a:t>
            </a:r>
          </a:p>
          <a:p>
            <a:pPr eaLnBrk="0" fontAlgn="base" hangingPunct="0">
              <a:spcBef>
                <a:spcPct val="0"/>
              </a:spcBef>
              <a:spcAft>
                <a:spcPct val="0"/>
              </a:spcAft>
            </a:pPr>
            <a:endParaRPr lang="en-US" dirty="0">
              <a:latin typeface="NikoshBAN" pitchFamily="2" charset="0"/>
              <a:cs typeface="NikoshBAN" pitchFamily="2" charset="0"/>
            </a:endParaRPr>
          </a:p>
        </p:txBody>
      </p:sp>
      <p:pic>
        <p:nvPicPr>
          <p:cNvPr id="4" name="Picture 3" descr="Bangladesh-Road-Accidents.jpg"/>
          <p:cNvPicPr>
            <a:picLocks noChangeAspect="1"/>
          </p:cNvPicPr>
          <p:nvPr/>
        </p:nvPicPr>
        <p:blipFill>
          <a:blip r:embed="rId3"/>
          <a:stretch>
            <a:fillRect/>
          </a:stretch>
        </p:blipFill>
        <p:spPr>
          <a:xfrm flipH="1">
            <a:off x="3276600" y="1868068"/>
            <a:ext cx="3487094" cy="1467486"/>
          </a:xfrm>
          <a:prstGeom prst="rect">
            <a:avLst/>
          </a:prstGeom>
        </p:spPr>
      </p:pic>
      <p:graphicFrame>
        <p:nvGraphicFramePr>
          <p:cNvPr id="5" name="Table 4"/>
          <p:cNvGraphicFramePr>
            <a:graphicFrameLocks noGrp="1"/>
          </p:cNvGraphicFramePr>
          <p:nvPr>
            <p:extLst/>
          </p:nvPr>
        </p:nvGraphicFramePr>
        <p:xfrm>
          <a:off x="1511643" y="3886201"/>
          <a:ext cx="9156357" cy="2285999"/>
        </p:xfrm>
        <a:graphic>
          <a:graphicData uri="http://schemas.openxmlformats.org/drawingml/2006/table">
            <a:tbl>
              <a:tblPr firstRow="1" bandRow="1">
                <a:tableStyleId>{5C22544A-7EE6-4342-B048-85BDC9FD1C3A}</a:tableStyleId>
              </a:tblPr>
              <a:tblGrid>
                <a:gridCol w="1155356"/>
                <a:gridCol w="1371600"/>
                <a:gridCol w="6629401"/>
              </a:tblGrid>
              <a:tr h="430091">
                <a:tc>
                  <a:txBody>
                    <a:bodyPr/>
                    <a:lstStyle/>
                    <a:p>
                      <a:pPr marL="0" marR="0" algn="ctr">
                        <a:lnSpc>
                          <a:spcPct val="115000"/>
                        </a:lnSpc>
                        <a:spcBef>
                          <a:spcPts val="0"/>
                        </a:spcBef>
                        <a:spcAft>
                          <a:spcPts val="0"/>
                        </a:spcAft>
                      </a:pPr>
                      <a:r>
                        <a:rPr lang="bn-BD" sz="1800" b="1" dirty="0">
                          <a:solidFill>
                            <a:schemeClr val="bg1"/>
                          </a:solidFill>
                          <a:latin typeface="Calibri"/>
                          <a:ea typeface="Times New Roman"/>
                          <a:cs typeface="NikoshBAN"/>
                        </a:rPr>
                        <a:t>ক্রমিক নম্বর</a:t>
                      </a:r>
                      <a:endParaRPr lang="en-US" sz="1100" b="1" dirty="0">
                        <a:solidFill>
                          <a:schemeClr val="bg1"/>
                        </a:solidFill>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800" b="1" dirty="0">
                          <a:solidFill>
                            <a:schemeClr val="bg1"/>
                          </a:solidFill>
                          <a:latin typeface="Calibri"/>
                          <a:ea typeface="Times New Roman"/>
                          <a:cs typeface="NikoshBAN"/>
                        </a:rPr>
                        <a:t>সংশ্লিষ্ট মানুষ</a:t>
                      </a:r>
                      <a:endParaRPr lang="en-US" sz="1100" b="1" dirty="0">
                        <a:solidFill>
                          <a:schemeClr val="bg1"/>
                        </a:solidFill>
                        <a:latin typeface="Calibri"/>
                        <a:ea typeface="Times New Roman"/>
                        <a:cs typeface="Vrinda"/>
                      </a:endParaRPr>
                    </a:p>
                  </a:txBody>
                  <a:tcPr marL="68580" marR="68580" marT="0" marB="0"/>
                </a:tc>
                <a:tc>
                  <a:txBody>
                    <a:bodyPr/>
                    <a:lstStyle/>
                    <a:p>
                      <a:pPr marL="0" marR="0" algn="ctr">
                        <a:lnSpc>
                          <a:spcPct val="150000"/>
                        </a:lnSpc>
                        <a:spcBef>
                          <a:spcPts val="0"/>
                        </a:spcBef>
                        <a:spcAft>
                          <a:spcPts val="0"/>
                        </a:spcAft>
                      </a:pPr>
                      <a:r>
                        <a:rPr lang="bn-BD" sz="1800" b="1" dirty="0">
                          <a:solidFill>
                            <a:schemeClr val="bg1"/>
                          </a:solidFill>
                          <a:latin typeface="Calibri"/>
                          <a:ea typeface="Times New Roman"/>
                          <a:cs typeface="NikoshBAN"/>
                        </a:rPr>
                        <a:t>দায়িত্ব</a:t>
                      </a:r>
                      <a:endParaRPr lang="en-US" sz="1100" b="1" dirty="0">
                        <a:solidFill>
                          <a:schemeClr val="bg1"/>
                        </a:solidFill>
                        <a:latin typeface="Calibri"/>
                        <a:ea typeface="Times New Roman"/>
                        <a:cs typeface="Vrinda"/>
                      </a:endParaRPr>
                    </a:p>
                  </a:txBody>
                  <a:tcPr marL="68580" marR="68580" marT="0" marB="0"/>
                </a:tc>
              </a:tr>
              <a:tr h="309318">
                <a:tc>
                  <a:txBody>
                    <a:bodyPr/>
                    <a:lstStyle/>
                    <a:p>
                      <a:pPr marL="0" marR="0" algn="ctr">
                        <a:lnSpc>
                          <a:spcPct val="115000"/>
                        </a:lnSpc>
                        <a:spcBef>
                          <a:spcPts val="0"/>
                        </a:spcBef>
                        <a:spcAft>
                          <a:spcPts val="0"/>
                        </a:spcAft>
                      </a:pPr>
                      <a:r>
                        <a:rPr lang="bn-BD" sz="1600" b="0" dirty="0">
                          <a:latin typeface="Calibri"/>
                          <a:ea typeface="Times New Roman"/>
                          <a:cs typeface="NikoshBAN"/>
                        </a:rPr>
                        <a:t>১</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পথচারী</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রাস্তা পার হবার সময় দুই পাশ দেখে পার হবে। সবসময় ওভার ব্রীজ দিয়ে রাস্তা পার হবে।</a:t>
                      </a:r>
                      <a:endParaRPr lang="en-US" sz="1050" b="0" dirty="0">
                        <a:latin typeface="Calibri"/>
                        <a:ea typeface="Times New Roman"/>
                        <a:cs typeface="Vrinda"/>
                      </a:endParaRPr>
                    </a:p>
                  </a:txBody>
                  <a:tcPr marL="68580" marR="68580" marT="0" marB="0"/>
                </a:tc>
              </a:tr>
              <a:tr h="309318">
                <a:tc>
                  <a:txBody>
                    <a:bodyPr/>
                    <a:lstStyle/>
                    <a:p>
                      <a:pPr marL="0" marR="0" algn="ctr">
                        <a:lnSpc>
                          <a:spcPct val="115000"/>
                        </a:lnSpc>
                        <a:spcBef>
                          <a:spcPts val="0"/>
                        </a:spcBef>
                        <a:spcAft>
                          <a:spcPts val="0"/>
                        </a:spcAft>
                      </a:pPr>
                      <a:r>
                        <a:rPr lang="bn-BD" sz="1600" b="0" dirty="0">
                          <a:latin typeface="Calibri"/>
                          <a:ea typeface="Times New Roman"/>
                          <a:cs typeface="NikoshBAN"/>
                        </a:rPr>
                        <a:t>২</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যাত্রী</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গাড়ির ছাদে ভ্রমণ করবে না। ড্রাইভার ঝুকিপূর্ণভাবে গাড়ি চালালে তাকে সতর্ক করে দেবে।</a:t>
                      </a:r>
                      <a:endParaRPr lang="en-US" sz="1050" b="0" dirty="0">
                        <a:latin typeface="Calibri"/>
                        <a:ea typeface="Times New Roman"/>
                        <a:cs typeface="Vrinda"/>
                      </a:endParaRPr>
                    </a:p>
                  </a:txBody>
                  <a:tcPr marL="68580" marR="68580" marT="0" marB="0"/>
                </a:tc>
              </a:tr>
              <a:tr h="309318">
                <a:tc>
                  <a:txBody>
                    <a:bodyPr/>
                    <a:lstStyle/>
                    <a:p>
                      <a:pPr marL="0" marR="0" algn="ctr">
                        <a:lnSpc>
                          <a:spcPct val="115000"/>
                        </a:lnSpc>
                        <a:spcBef>
                          <a:spcPts val="0"/>
                        </a:spcBef>
                        <a:spcAft>
                          <a:spcPts val="0"/>
                        </a:spcAft>
                      </a:pPr>
                      <a:r>
                        <a:rPr lang="bn-BD" sz="1600" b="0">
                          <a:latin typeface="Calibri"/>
                          <a:ea typeface="Times New Roman"/>
                          <a:cs typeface="NikoshBAN"/>
                        </a:rPr>
                        <a:t>৩</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ড্রাইভার</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সঠিক ড্রাইভিং লাইসেন্স ছাড়া গাড়ি চালাবে না। ড্রাইভিংয়ের সমস্ত নিয়ম মেনে গাড়ি চালাবে।</a:t>
                      </a:r>
                      <a:endParaRPr lang="en-US" sz="1050" b="0" dirty="0">
                        <a:latin typeface="Calibri"/>
                        <a:ea typeface="Times New Roman"/>
                        <a:cs typeface="Vrinda"/>
                      </a:endParaRPr>
                    </a:p>
                  </a:txBody>
                  <a:tcPr marL="68580" marR="68580" marT="0" marB="0"/>
                </a:tc>
              </a:tr>
              <a:tr h="309318">
                <a:tc>
                  <a:txBody>
                    <a:bodyPr/>
                    <a:lstStyle/>
                    <a:p>
                      <a:pPr marL="0" marR="0" algn="ctr">
                        <a:lnSpc>
                          <a:spcPct val="115000"/>
                        </a:lnSpc>
                        <a:spcBef>
                          <a:spcPts val="0"/>
                        </a:spcBef>
                        <a:spcAft>
                          <a:spcPts val="0"/>
                        </a:spcAft>
                      </a:pPr>
                      <a:r>
                        <a:rPr lang="bn-BD" sz="1600" b="0">
                          <a:latin typeface="Calibri"/>
                          <a:ea typeface="Times New Roman"/>
                          <a:cs typeface="NikoshBAN"/>
                        </a:rPr>
                        <a:t>৪</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গাড়ির মালিক</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যে সব গাড়ি চলাচলের উপযোগী নয়, সেগুলো পথে নামাবে না।</a:t>
                      </a:r>
                      <a:endParaRPr lang="en-US" sz="1050" b="0" dirty="0">
                        <a:latin typeface="Calibri"/>
                        <a:ea typeface="Times New Roman"/>
                        <a:cs typeface="Vrinda"/>
                      </a:endParaRPr>
                    </a:p>
                  </a:txBody>
                  <a:tcPr marL="68580" marR="68580" marT="0" marB="0"/>
                </a:tc>
              </a:tr>
              <a:tr h="309318">
                <a:tc>
                  <a:txBody>
                    <a:bodyPr/>
                    <a:lstStyle/>
                    <a:p>
                      <a:pPr marL="0" marR="0" algn="ctr">
                        <a:lnSpc>
                          <a:spcPct val="115000"/>
                        </a:lnSpc>
                        <a:spcBef>
                          <a:spcPts val="0"/>
                        </a:spcBef>
                        <a:spcAft>
                          <a:spcPts val="0"/>
                        </a:spcAft>
                      </a:pPr>
                      <a:r>
                        <a:rPr lang="bn-BD" sz="1600" b="0">
                          <a:latin typeface="Calibri"/>
                          <a:ea typeface="Times New Roman"/>
                          <a:cs typeface="NikoshBAN"/>
                        </a:rPr>
                        <a:t>৫</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err="1" smtClean="0">
                          <a:latin typeface="Calibri"/>
                          <a:ea typeface="Times New Roman"/>
                          <a:cs typeface="NikoshBAN"/>
                        </a:rPr>
                        <a:t>পুলিশ</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সঠিকভাবে আইন প্রয়োগ করবে।</a:t>
                      </a:r>
                      <a:endParaRPr lang="en-US" sz="1050" b="0" dirty="0">
                        <a:latin typeface="Calibri"/>
                        <a:ea typeface="Times New Roman"/>
                        <a:cs typeface="Vrinda"/>
                      </a:endParaRPr>
                    </a:p>
                  </a:txBody>
                  <a:tcPr marL="68580" marR="68580" marT="0" marB="0"/>
                </a:tc>
              </a:tr>
              <a:tr h="309318">
                <a:tc>
                  <a:txBody>
                    <a:bodyPr/>
                    <a:lstStyle/>
                    <a:p>
                      <a:pPr marL="0" marR="0" algn="ctr">
                        <a:lnSpc>
                          <a:spcPct val="115000"/>
                        </a:lnSpc>
                        <a:spcBef>
                          <a:spcPts val="0"/>
                        </a:spcBef>
                        <a:spcAft>
                          <a:spcPts val="0"/>
                        </a:spcAft>
                      </a:pPr>
                      <a:r>
                        <a:rPr lang="bn-BD" sz="1600" b="0" dirty="0">
                          <a:latin typeface="Calibri"/>
                          <a:ea typeface="Times New Roman"/>
                          <a:cs typeface="NikoshBAN"/>
                        </a:rPr>
                        <a:t>৬</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মিডিয়া</a:t>
                      </a:r>
                      <a:endParaRPr lang="en-US" sz="1050" b="0" dirty="0">
                        <a:latin typeface="Calibri"/>
                        <a:ea typeface="Times New Roman"/>
                        <a:cs typeface="Vrinda"/>
                      </a:endParaRPr>
                    </a:p>
                  </a:txBody>
                  <a:tcPr marL="68580" marR="68580" marT="0" marB="0"/>
                </a:tc>
                <a:tc>
                  <a:txBody>
                    <a:bodyPr/>
                    <a:lstStyle/>
                    <a:p>
                      <a:pPr marL="0" marR="0" algn="ctr">
                        <a:lnSpc>
                          <a:spcPct val="115000"/>
                        </a:lnSpc>
                        <a:spcBef>
                          <a:spcPts val="0"/>
                        </a:spcBef>
                        <a:spcAft>
                          <a:spcPts val="0"/>
                        </a:spcAft>
                      </a:pPr>
                      <a:r>
                        <a:rPr lang="bn-BD" sz="1600" b="0" dirty="0">
                          <a:latin typeface="Calibri"/>
                          <a:ea typeface="Times New Roman"/>
                          <a:cs typeface="NikoshBAN"/>
                        </a:rPr>
                        <a:t>গণসচেতনতা তৈরি করবে।</a:t>
                      </a:r>
                      <a:endParaRPr lang="en-US" sz="1050" b="0" dirty="0">
                        <a:latin typeface="Calibri"/>
                        <a:ea typeface="Times New Roman"/>
                        <a:cs typeface="Vrinda"/>
                      </a:endParaRPr>
                    </a:p>
                  </a:txBody>
                  <a:tcPr marL="68580" marR="68580" marT="0" marB="0"/>
                </a:tc>
              </a:tr>
            </a:tbl>
          </a:graphicData>
        </a:graphic>
      </p:graphicFrame>
      <p:sp>
        <p:nvSpPr>
          <p:cNvPr id="6" name="TextBox 5"/>
          <p:cNvSpPr txBox="1"/>
          <p:nvPr/>
        </p:nvSpPr>
        <p:spPr>
          <a:xfrm>
            <a:off x="6890244" y="1868069"/>
            <a:ext cx="3651207" cy="1384995"/>
          </a:xfrm>
          <a:prstGeom prst="rect">
            <a:avLst/>
          </a:prstGeom>
          <a:noFill/>
        </p:spPr>
        <p:txBody>
          <a:bodyPr wrap="square" rtlCol="0">
            <a:spAutoFit/>
          </a:bodyPr>
          <a:lstStyle/>
          <a:p>
            <a:pPr algn="ctr"/>
            <a:r>
              <a:rPr lang="bn-BD" sz="2800" dirty="0">
                <a:solidFill>
                  <a:srgbClr val="00B050"/>
                </a:solidFill>
                <a:latin typeface="NikoshBAN" panose="02000000000000000000" pitchFamily="2" charset="0"/>
                <a:cs typeface="NikoshBAN" panose="02000000000000000000" pitchFamily="2" charset="0"/>
              </a:rPr>
              <a:t>কম্পিউটারে </a:t>
            </a:r>
            <a:r>
              <a:rPr lang="bn-BD" sz="2800" b="1" dirty="0">
                <a:solidFill>
                  <a:srgbClr val="00B050"/>
                </a:solidFill>
                <a:latin typeface="NikoshBAN" pitchFamily="2" charset="0"/>
                <a:cs typeface="NikoshBAN" pitchFamily="2" charset="0"/>
              </a:rPr>
              <a:t>অ্যাপ্লিকেশন প্রোগ্রাম/সফটওয়্যার ব্যবহার করে </a:t>
            </a:r>
            <a:r>
              <a:rPr lang="bn-BD" sz="2800" dirty="0">
                <a:solidFill>
                  <a:srgbClr val="00B050"/>
                </a:solidFill>
                <a:latin typeface="NikoshBAN" panose="02000000000000000000" pitchFamily="2" charset="0"/>
                <a:cs typeface="NikoshBAN" panose="02000000000000000000" pitchFamily="2" charset="0"/>
              </a:rPr>
              <a:t>টাইপ করা রূপ</a:t>
            </a:r>
          </a:p>
        </p:txBody>
      </p:sp>
      <p:sp>
        <p:nvSpPr>
          <p:cNvPr id="7" name="Rectangle 6"/>
          <p:cNvSpPr/>
          <p:nvPr/>
        </p:nvSpPr>
        <p:spPr>
          <a:xfrm>
            <a:off x="-19050" y="1"/>
            <a:ext cx="12211049"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74591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 calcmode="lin" valueType="num">
                                      <p:cBhvr additive="base">
                                        <p:cTn id="19"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9" end="9"/>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19" end="19"/>
                                            </p:txEl>
                                          </p:spTgt>
                                        </p:tgtEl>
                                        <p:attrNameLst>
                                          <p:attrName>style.visibility</p:attrName>
                                        </p:attrNameLst>
                                      </p:cBhvr>
                                      <p:to>
                                        <p:strVal val="visible"/>
                                      </p:to>
                                    </p:set>
                                    <p:anim calcmode="lin" valueType="num">
                                      <p:cBhvr additive="base">
                                        <p:cTn id="23" dur="500" fill="hold"/>
                                        <p:tgtEl>
                                          <p:spTgt spid="3">
                                            <p:txEl>
                                              <p:pRg st="19" end="19"/>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19" end="19"/>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ppt_x"/>
                                          </p:val>
                                        </p:tav>
                                        <p:tav tm="100000">
                                          <p:val>
                                            <p:strVal val="#ppt_x"/>
                                          </p:val>
                                        </p:tav>
                                      </p:tavLst>
                                    </p:anim>
                                    <p:anim calcmode="lin" valueType="num">
                                      <p:cBhvr additive="base">
                                        <p:cTn id="3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Rectangle 1"/>
          <p:cNvSpPr/>
          <p:nvPr/>
        </p:nvSpPr>
        <p:spPr>
          <a:xfrm>
            <a:off x="800100" y="419100"/>
            <a:ext cx="11391900" cy="5386090"/>
          </a:xfrm>
          <a:prstGeom prst="rect">
            <a:avLst/>
          </a:prstGeom>
        </p:spPr>
        <p:txBody>
          <a:bodyPr wrap="square">
            <a:spAutoFit/>
          </a:bodyPr>
          <a:lstStyle/>
          <a:p>
            <a:pPr marL="571500" indent="-571500">
              <a:buFont typeface="Wingdings" panose="05000000000000000000" pitchFamily="2" charset="2"/>
              <a:buChar char="Ø"/>
            </a:pPr>
            <a:r>
              <a:rPr lang="bn-BD" sz="4400" b="1" dirty="0" smtClean="0">
                <a:solidFill>
                  <a:schemeClr val="accent6">
                    <a:lumMod val="75000"/>
                  </a:schemeClr>
                </a:solidFill>
                <a:latin typeface="NikoshBAN" pitchFamily="2" charset="0"/>
                <a:cs typeface="NikoshBAN" pitchFamily="2" charset="0"/>
              </a:rPr>
              <a:t>কম্পিউটারে লেখালেখির জন্য যে অ্যাপ্লিকেশন প্রোগ্রাম/সফটওয়্যার তৈরি হয়েছে তার নাম ওয়ার্ড প্রসেসর।</a:t>
            </a:r>
            <a:endParaRPr lang="en-US" sz="4400" b="1" dirty="0" smtClean="0">
              <a:solidFill>
                <a:schemeClr val="accent6">
                  <a:lumMod val="75000"/>
                </a:schemeClr>
              </a:solidFill>
              <a:latin typeface="NikoshBAN" pitchFamily="2" charset="0"/>
              <a:cs typeface="NikoshBAN" pitchFamily="2" charset="0"/>
            </a:endParaRPr>
          </a:p>
          <a:p>
            <a:pPr marL="571500" indent="-571500">
              <a:buFont typeface="Wingdings" panose="05000000000000000000" pitchFamily="2" charset="2"/>
              <a:buChar char="Ø"/>
            </a:pPr>
            <a:r>
              <a:rPr lang="bn-BD" sz="4400" b="1" dirty="0" smtClean="0">
                <a:solidFill>
                  <a:schemeClr val="accent3">
                    <a:lumMod val="50000"/>
                  </a:schemeClr>
                </a:solidFill>
                <a:latin typeface="NikoshBAN" pitchFamily="2" charset="0"/>
                <a:cs typeface="NikoshBAN" pitchFamily="2" charset="0"/>
              </a:rPr>
              <a:t>যে সফটওয়্যার ওয়ার্ড প্রসেসিং করে তার নাম ওয়ার্ড প্রসেসর।</a:t>
            </a:r>
            <a:endParaRPr lang="en-US" sz="4400" b="1" dirty="0" smtClean="0">
              <a:solidFill>
                <a:schemeClr val="accent3">
                  <a:lumMod val="50000"/>
                </a:schemeClr>
              </a:solidFill>
              <a:latin typeface="NikoshBAN" pitchFamily="2" charset="0"/>
              <a:cs typeface="NikoshBAN" pitchFamily="2" charset="0"/>
            </a:endParaRPr>
          </a:p>
          <a:p>
            <a:endParaRPr lang="bn-BD" b="1" dirty="0" smtClean="0">
              <a:latin typeface="NikoshBAN" pitchFamily="2" charset="0"/>
              <a:cs typeface="NikoshBAN" pitchFamily="2" charset="0"/>
            </a:endParaRPr>
          </a:p>
          <a:p>
            <a:pPr marL="571500" indent="-571500">
              <a:buFont typeface="Wingdings" panose="05000000000000000000" pitchFamily="2" charset="2"/>
              <a:buChar char="Ø"/>
            </a:pPr>
            <a:r>
              <a:rPr lang="bn-BD" sz="4400" b="1" dirty="0" smtClean="0">
                <a:latin typeface="NikoshBAN" pitchFamily="2" charset="0"/>
                <a:cs typeface="NikoshBAN" pitchFamily="2" charset="0"/>
              </a:rPr>
              <a:t>লেখালেখি করতে হলেই শব্দ বা ওয়ার্ড লিখতে হয়, সুন্দর করে লিখতে হলে শব্দগুলোকে সাজাতে হয়, গুছাতে হয় যাকে ইংরেজিতে বলে প্রসেসিং।</a:t>
            </a:r>
          </a:p>
          <a:p>
            <a:pPr lvl="0"/>
            <a:endParaRPr lang="bn-BD" b="1" dirty="0" smtClean="0">
              <a:solidFill>
                <a:schemeClr val="accent3">
                  <a:lumMod val="50000"/>
                </a:schemeClr>
              </a:solidFill>
              <a:latin typeface="NikoshBAN" pitchFamily="2" charset="0"/>
              <a:cs typeface="NikoshBAN" pitchFamily="2" charset="0"/>
            </a:endParaRPr>
          </a:p>
          <a:p>
            <a:endParaRPr lang="en-US" sz="4400" b="1" dirty="0">
              <a:latin typeface="NikoshBAN" pitchFamily="2" charset="0"/>
              <a:cs typeface="NikoshBAN" pitchFamily="2" charset="0"/>
            </a:endParaRPr>
          </a:p>
        </p:txBody>
      </p:sp>
    </p:spTree>
    <p:extLst>
      <p:ext uri="{BB962C8B-B14F-4D97-AF65-F5344CB8AC3E}">
        <p14:creationId xmlns:p14="http://schemas.microsoft.com/office/powerpoint/2010/main" val="17294641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 y="0"/>
            <a:ext cx="12192000" cy="6781800"/>
          </a:xfrm>
          <a:prstGeom prst="rect">
            <a:avLst/>
          </a:prstGeom>
          <a:solidFill>
            <a:schemeClr val="accent1">
              <a:lumMod val="20000"/>
              <a:lumOff val="80000"/>
            </a:schemeClr>
          </a:solidFill>
          <a:ln>
            <a:solidFill>
              <a:schemeClr val="accent1">
                <a:lumMod val="40000"/>
                <a:lumOff val="60000"/>
              </a:schemeClr>
            </a:solidFill>
          </a:ln>
        </p:spPr>
        <p:style>
          <a:lnRef idx="1">
            <a:schemeClr val="accent1"/>
          </a:lnRef>
          <a:fillRef idx="2">
            <a:schemeClr val="accent1"/>
          </a:fillRef>
          <a:effectRef idx="1">
            <a:schemeClr val="accent1"/>
          </a:effectRef>
          <a:fontRef idx="minor">
            <a:schemeClr val="dk1"/>
          </a:fontRef>
        </p:style>
        <p:txBody>
          <a:bodyP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571500" indent="-571500" algn="l">
              <a:buFont typeface="Wingdings" panose="05000000000000000000" pitchFamily="2" charset="2"/>
              <a:buChar char="Ø"/>
            </a:pPr>
            <a:endParaRPr lang="bn-BD" sz="4000" b="1" dirty="0">
              <a:solidFill>
                <a:schemeClr val="accent6">
                  <a:lumMod val="75000"/>
                </a:schemeClr>
              </a:solidFill>
              <a:latin typeface="NikoshBAN" pitchFamily="2" charset="0"/>
              <a:cs typeface="NikoshBAN" pitchFamily="2" charset="0"/>
            </a:endParaRPr>
          </a:p>
          <a:p>
            <a:pPr marL="571500" indent="-571500" algn="l">
              <a:buFont typeface="Wingdings" panose="05000000000000000000" pitchFamily="2" charset="2"/>
              <a:buChar char="Ø"/>
            </a:pPr>
            <a:r>
              <a:rPr lang="en-US" sz="4000" b="1" dirty="0" err="1">
                <a:solidFill>
                  <a:schemeClr val="accent6">
                    <a:lumMod val="75000"/>
                  </a:schemeClr>
                </a:solidFill>
                <a:latin typeface="NikoshBAN" pitchFamily="2" charset="0"/>
                <a:cs typeface="NikoshBAN" pitchFamily="2" charset="0"/>
              </a:rPr>
              <a:t>একটি</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জনপ্রিয়</a:t>
            </a:r>
            <a:r>
              <a:rPr lang="bn-BD" sz="4000" b="1" dirty="0">
                <a:solidFill>
                  <a:schemeClr val="accent6">
                    <a:lumMod val="75000"/>
                  </a:schemeClr>
                </a:solidFill>
                <a:latin typeface="NikoshBAN" pitchFamily="2" charset="0"/>
                <a:cs typeface="NikoshBAN" pitchFamily="2" charset="0"/>
              </a:rPr>
              <a:t> ও প্রয়োজনীয়</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ওয়ার্ড</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প্রসেসিং</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সফটওয়্যার</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হল</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মাইক্রোসফট</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ওয়ার্ড</a:t>
            </a:r>
            <a:r>
              <a:rPr lang="en-US" sz="4000" b="1" dirty="0">
                <a:solidFill>
                  <a:schemeClr val="accent6">
                    <a:lumMod val="75000"/>
                  </a:schemeClr>
                </a:solidFill>
                <a:latin typeface="NikoshBAN" pitchFamily="2" charset="0"/>
                <a:cs typeface="NikoshBAN" pitchFamily="2" charset="0"/>
              </a:rPr>
              <a:t>।</a:t>
            </a:r>
            <a:endParaRPr lang="bn-BD" sz="4000" b="1" dirty="0">
              <a:solidFill>
                <a:schemeClr val="accent6">
                  <a:lumMod val="75000"/>
                </a:schemeClr>
              </a:solidFill>
              <a:latin typeface="NikoshBAN" pitchFamily="2" charset="0"/>
              <a:cs typeface="NikoshBAN" pitchFamily="2" charset="0"/>
            </a:endParaRPr>
          </a:p>
          <a:p>
            <a:pPr marL="571500" indent="-571500" algn="l">
              <a:buFont typeface="Wingdings" panose="05000000000000000000" pitchFamily="2" charset="2"/>
              <a:buChar char="Ø"/>
            </a:pPr>
            <a:r>
              <a:rPr lang="en-US" sz="4000" b="1" dirty="0" err="1">
                <a:solidFill>
                  <a:schemeClr val="accent6">
                    <a:lumMod val="75000"/>
                  </a:schemeClr>
                </a:solidFill>
                <a:latin typeface="NikoshBAN" pitchFamily="2" charset="0"/>
                <a:cs typeface="NikoshBAN" pitchFamily="2" charset="0"/>
              </a:rPr>
              <a:t>বিনামূল্যে</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যে</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ওয়ার্ড</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প্রসেসর</a:t>
            </a:r>
            <a:r>
              <a:rPr lang="bn-BD" sz="4000" b="1" dirty="0">
                <a:solidFill>
                  <a:schemeClr val="accent6">
                    <a:lumMod val="75000"/>
                  </a:schemeClr>
                </a:solidFill>
                <a:latin typeface="NikoshBAN" pitchFamily="2" charset="0"/>
                <a:cs typeface="NikoshBAN" pitchFamily="2" charset="0"/>
              </a:rPr>
              <a:t> সফটওয়্যার</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পাওয়া</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যায়</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তার</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নাম</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ওপেন</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অফিস</a:t>
            </a:r>
            <a:r>
              <a:rPr lang="en-US" sz="4000" b="1" dirty="0">
                <a:solidFill>
                  <a:schemeClr val="accent6">
                    <a:lumMod val="75000"/>
                  </a:schemeClr>
                </a:solidFill>
                <a:latin typeface="NikoshBAN" pitchFamily="2" charset="0"/>
                <a:cs typeface="NikoshBAN" pitchFamily="2" charset="0"/>
              </a:rPr>
              <a:t> </a:t>
            </a:r>
            <a:r>
              <a:rPr lang="en-US" sz="4000" b="1" dirty="0" err="1">
                <a:solidFill>
                  <a:schemeClr val="accent6">
                    <a:lumMod val="75000"/>
                  </a:schemeClr>
                </a:solidFill>
                <a:latin typeface="NikoshBAN" pitchFamily="2" charset="0"/>
                <a:cs typeface="NikoshBAN" pitchFamily="2" charset="0"/>
              </a:rPr>
              <a:t>রা</a:t>
            </a:r>
            <a:r>
              <a:rPr lang="bn-BD" sz="4000" b="1" dirty="0">
                <a:solidFill>
                  <a:schemeClr val="accent6">
                    <a:lumMod val="75000"/>
                  </a:schemeClr>
                </a:solidFill>
                <a:latin typeface="NikoshBAN" pitchFamily="2" charset="0"/>
                <a:cs typeface="NikoshBAN" pitchFamily="2" charset="0"/>
              </a:rPr>
              <a:t>ইটার</a:t>
            </a:r>
            <a:r>
              <a:rPr lang="en-US" sz="4000" b="1" dirty="0">
                <a:solidFill>
                  <a:schemeClr val="accent6">
                    <a:lumMod val="75000"/>
                  </a:schemeClr>
                </a:solidFill>
                <a:latin typeface="NikoshBAN" pitchFamily="2" charset="0"/>
                <a:cs typeface="NikoshBAN" pitchFamily="2" charset="0"/>
              </a:rPr>
              <a:t>। </a:t>
            </a:r>
            <a:endParaRPr lang="bn-BD" sz="1600" b="1" dirty="0">
              <a:solidFill>
                <a:schemeClr val="accent6">
                  <a:lumMod val="75000"/>
                </a:schemeClr>
              </a:solidFill>
              <a:latin typeface="NikoshBAN" pitchFamily="2" charset="0"/>
              <a:cs typeface="NikoshBAN" pitchFamily="2" charset="0"/>
            </a:endParaRPr>
          </a:p>
          <a:p>
            <a:pPr marL="571500" indent="-571500" algn="l">
              <a:buFont typeface="Wingdings" panose="05000000000000000000" pitchFamily="2" charset="2"/>
              <a:buChar char="Ø"/>
              <a:defRPr/>
            </a:pPr>
            <a:r>
              <a:rPr lang="en-US" sz="4000" b="1" dirty="0" err="1">
                <a:latin typeface="NikoshBAN" pitchFamily="2" charset="0"/>
                <a:cs typeface="NikoshBAN" pitchFamily="2" charset="0"/>
              </a:rPr>
              <a:t>কাগজ</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আবিষ্কার</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করে</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একদিন</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মানুষের</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সভ্যতার</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একটা</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নতুন</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যাত্রা</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শুরু</a:t>
            </a:r>
            <a:r>
              <a:rPr lang="en-US" sz="4000" b="1" dirty="0">
                <a:latin typeface="NikoshBAN" pitchFamily="2" charset="0"/>
                <a:cs typeface="NikoshBAN" pitchFamily="2" charset="0"/>
              </a:rPr>
              <a:t> </a:t>
            </a:r>
            <a:r>
              <a:rPr lang="en-US" sz="4000" b="1" dirty="0" err="1">
                <a:latin typeface="NikoshBAN" pitchFamily="2" charset="0"/>
                <a:cs typeface="NikoshBAN" pitchFamily="2" charset="0"/>
              </a:rPr>
              <a:t>হয়েছিল</a:t>
            </a:r>
            <a:r>
              <a:rPr lang="en-US" sz="4000" b="1" dirty="0">
                <a:latin typeface="NikoshBAN" pitchFamily="2" charset="0"/>
                <a:cs typeface="NikoshBAN" pitchFamily="2" charset="0"/>
              </a:rPr>
              <a:t>।</a:t>
            </a:r>
          </a:p>
          <a:p>
            <a:pPr lvl="0" algn="l"/>
            <a:endParaRPr lang="bn-BD" sz="1600" b="1" dirty="0">
              <a:solidFill>
                <a:schemeClr val="accent3">
                  <a:lumMod val="50000"/>
                </a:schemeClr>
              </a:solidFill>
              <a:latin typeface="NikoshBAN" pitchFamily="2" charset="0"/>
              <a:cs typeface="NikoshBAN" pitchFamily="2" charset="0"/>
            </a:endParaRPr>
          </a:p>
          <a:p>
            <a:pPr marL="571500" indent="-571500" algn="l">
              <a:buFont typeface="Wingdings" panose="05000000000000000000" pitchFamily="2" charset="2"/>
              <a:buChar char="Ø"/>
              <a:defRPr/>
            </a:pPr>
            <a:r>
              <a:rPr lang="en-US" sz="4000" b="1" dirty="0" err="1">
                <a:solidFill>
                  <a:schemeClr val="accent3">
                    <a:lumMod val="50000"/>
                  </a:schemeClr>
                </a:solidFill>
                <a:latin typeface="NikoshBAN" pitchFamily="2" charset="0"/>
                <a:cs typeface="NikoshBAN" pitchFamily="2" charset="0"/>
              </a:rPr>
              <a:t>হাজার</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বছর</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পর</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আজ</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কাগজ</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ছাড়াও</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লেখা</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সম্ভব</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এবং</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তা</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দিয়ে</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সভ্যতার</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আর</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একটা</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নতুন</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যাত্রা</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শুরু</a:t>
            </a:r>
            <a:r>
              <a:rPr lang="en-US" sz="4000" b="1" dirty="0">
                <a:solidFill>
                  <a:schemeClr val="accent3">
                    <a:lumMod val="50000"/>
                  </a:schemeClr>
                </a:solidFill>
                <a:latin typeface="NikoshBAN" pitchFamily="2" charset="0"/>
                <a:cs typeface="NikoshBAN" pitchFamily="2" charset="0"/>
              </a:rPr>
              <a:t> </a:t>
            </a:r>
            <a:r>
              <a:rPr lang="en-US" sz="4000" b="1" dirty="0" err="1">
                <a:solidFill>
                  <a:schemeClr val="accent3">
                    <a:lumMod val="50000"/>
                  </a:schemeClr>
                </a:solidFill>
                <a:latin typeface="NikoshBAN" pitchFamily="2" charset="0"/>
                <a:cs typeface="NikoshBAN" pitchFamily="2" charset="0"/>
              </a:rPr>
              <a:t>হয়েছে</a:t>
            </a:r>
            <a:r>
              <a:rPr lang="en-US" sz="4000" b="1" dirty="0">
                <a:solidFill>
                  <a:schemeClr val="accent3">
                    <a:lumMod val="50000"/>
                  </a:schemeClr>
                </a:solidFill>
                <a:latin typeface="NikoshBAN" pitchFamily="2" charset="0"/>
                <a:cs typeface="NikoshBAN" pitchFamily="2" charset="0"/>
              </a:rPr>
              <a:t>। </a:t>
            </a:r>
          </a:p>
          <a:p>
            <a:pPr algn="l"/>
            <a:endParaRPr lang="en-US" sz="4000" b="1" dirty="0">
              <a:latin typeface="NikoshBAN" pitchFamily="2" charset="0"/>
              <a:cs typeface="NikoshBAN" pitchFamily="2" charset="0"/>
            </a:endParaRPr>
          </a:p>
        </p:txBody>
      </p:sp>
      <p:sp>
        <p:nvSpPr>
          <p:cNvPr id="3" name="Rectangle 2"/>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63241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 calcmode="lin" valueType="num">
                                      <p:cBhvr additive="base">
                                        <p:cTn id="25"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
            <a:ext cx="12192000" cy="6829425"/>
          </a:xfrm>
          <a:prstGeom prst="rect">
            <a:avLst/>
          </a:prstGeom>
          <a:solidFill>
            <a:schemeClr val="accent1">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bn-BD" sz="3600" b="1" dirty="0">
                <a:solidFill>
                  <a:schemeClr val="accent6">
                    <a:lumMod val="75000"/>
                  </a:schemeClr>
                </a:solidFill>
                <a:latin typeface="NikoshBAN" pitchFamily="2" charset="0"/>
                <a:cs typeface="NikoshBAN" pitchFamily="2" charset="0"/>
              </a:rPr>
              <a:t>সাধারণ লেখালেখি (হাতে লেখা রূপ) বা টাইপরাইটার এবং কম্পিউটারে টাইপ করা রূপের মধ্যে কী পার্থক্য লক্ষ্য করেছ?</a:t>
            </a:r>
            <a:endParaRPr lang="bn-BD" sz="1200" b="1" dirty="0">
              <a:solidFill>
                <a:schemeClr val="tx1"/>
              </a:solidFill>
              <a:latin typeface="NikoshBAN" pitchFamily="2" charset="0"/>
              <a:cs typeface="NikoshBAN" pitchFamily="2" charset="0"/>
            </a:endParaRPr>
          </a:p>
          <a:p>
            <a:pPr marL="571500" indent="-571500" algn="l">
              <a:buFont typeface="Wingdings" panose="05000000000000000000" pitchFamily="2" charset="2"/>
              <a:buChar char="ü"/>
            </a:pPr>
            <a:r>
              <a:rPr lang="bn-BD" sz="2800" b="1" dirty="0">
                <a:solidFill>
                  <a:srgbClr val="0070C0"/>
                </a:solidFill>
                <a:latin typeface="NikoshBAN" pitchFamily="2" charset="0"/>
                <a:cs typeface="NikoshBAN" pitchFamily="2" charset="0"/>
              </a:rPr>
              <a:t>লেখা </a:t>
            </a:r>
            <a:r>
              <a:rPr lang="bn-BD" sz="2800" b="1" dirty="0" err="1">
                <a:solidFill>
                  <a:srgbClr val="0070C0"/>
                </a:solidFill>
                <a:latin typeface="NikoshBAN" pitchFamily="2" charset="0"/>
                <a:cs typeface="NikoshBAN" pitchFamily="2" charset="0"/>
              </a:rPr>
              <a:t>এডিটিং</a:t>
            </a:r>
            <a:r>
              <a:rPr lang="bn-BD" sz="2800" b="1" dirty="0">
                <a:solidFill>
                  <a:srgbClr val="0070C0"/>
                </a:solidFill>
                <a:latin typeface="NikoshBAN" pitchFamily="2" charset="0"/>
                <a:cs typeface="NikoshBAN" pitchFamily="2" charset="0"/>
              </a:rPr>
              <a:t> বা পরিবর্তন করা </a:t>
            </a:r>
            <a:r>
              <a:rPr lang="bn-BD" sz="2800" b="1" dirty="0" err="1">
                <a:solidFill>
                  <a:srgbClr val="0070C0"/>
                </a:solidFill>
                <a:latin typeface="NikoshBAN" pitchFamily="2" charset="0"/>
                <a:cs typeface="NikoshBAN" pitchFamily="2" charset="0"/>
              </a:rPr>
              <a:t>যায়ঃ</a:t>
            </a:r>
            <a:endParaRPr lang="bn-BD" sz="2800" b="1" dirty="0">
              <a:solidFill>
                <a:srgbClr val="0070C0"/>
              </a:solidFill>
              <a:latin typeface="NikoshBAN" pitchFamily="2" charset="0"/>
              <a:cs typeface="NikoshBAN" pitchFamily="2" charset="0"/>
            </a:endParaRP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বানান সংশোধন করা যায়, বাংলা-ইংরেজি একসাথে টাইপ করা যায় ।</a:t>
            </a: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ভুল সংশোধন করা যায়,ইচ্ছে করলেই যে কোন পরিবর্তন করা যায়।</a:t>
            </a: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পুরাতন অংশ বাদ দিয়ে নতুন অংশ যোগ করা যায়।</a:t>
            </a: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কাটাছেঁড়া হয় না।</a:t>
            </a: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ছবি সংযোজন করা যায়।</a:t>
            </a: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সারণি তৈরি করা যায়।</a:t>
            </a:r>
            <a:endParaRPr lang="bn-BD" sz="3200" b="1" dirty="0">
              <a:solidFill>
                <a:schemeClr val="tx1"/>
              </a:solidFill>
              <a:latin typeface="NikoshBAN" pitchFamily="2" charset="0"/>
              <a:cs typeface="NikoshBAN" pitchFamily="2" charset="0"/>
            </a:endParaRPr>
          </a:p>
          <a:p>
            <a:pPr marL="571500" indent="-571500" algn="l">
              <a:buFont typeface="Wingdings" panose="05000000000000000000" pitchFamily="2" charset="2"/>
              <a:buChar char="ü"/>
            </a:pPr>
            <a:r>
              <a:rPr lang="bn-BD" sz="2800" b="1" dirty="0">
                <a:solidFill>
                  <a:srgbClr val="0070C0"/>
                </a:solidFill>
                <a:latin typeface="NikoshBAN" pitchFamily="2" charset="0"/>
                <a:cs typeface="NikoshBAN" pitchFamily="2" charset="0"/>
              </a:rPr>
              <a:t>লেখা সংরক্ষণ করা যায়</a:t>
            </a:r>
            <a:r>
              <a:rPr lang="bn-BD" sz="3200" b="1" dirty="0">
                <a:solidFill>
                  <a:srgbClr val="0070C0"/>
                </a:solidFill>
                <a:latin typeface="NikoshBAN" pitchFamily="2" charset="0"/>
                <a:cs typeface="NikoshBAN" pitchFamily="2" charset="0"/>
              </a:rPr>
              <a:t> </a:t>
            </a:r>
            <a:r>
              <a:rPr lang="bn-BD" sz="2000" b="1" dirty="0">
                <a:solidFill>
                  <a:srgbClr val="0070C0"/>
                </a:solidFill>
                <a:latin typeface="NikoshBAN" pitchFamily="2" charset="0"/>
                <a:cs typeface="NikoshBAN" pitchFamily="2" charset="0"/>
              </a:rPr>
              <a:t>(</a:t>
            </a:r>
            <a:r>
              <a:rPr lang="bn-BD" sz="2400" b="1" dirty="0">
                <a:solidFill>
                  <a:srgbClr val="0070C0"/>
                </a:solidFill>
                <a:latin typeface="NikoshBAN" pitchFamily="2" charset="0"/>
                <a:cs typeface="NikoshBAN" pitchFamily="2" charset="0"/>
              </a:rPr>
              <a:t>হার্ডডিস্কে, পেনড্রাইভে, ডিভিডিতে</a:t>
            </a:r>
            <a:r>
              <a:rPr lang="en-US" sz="2400" b="1" dirty="0">
                <a:solidFill>
                  <a:srgbClr val="0070C0"/>
                </a:solidFill>
                <a:latin typeface="NikoshBAN" pitchFamily="2" charset="0"/>
                <a:cs typeface="NikoshBAN" pitchFamily="2" charset="0"/>
              </a:rPr>
              <a:t> </a:t>
            </a:r>
            <a:r>
              <a:rPr lang="en-US" sz="2400" b="1" dirty="0" err="1">
                <a:solidFill>
                  <a:srgbClr val="0070C0"/>
                </a:solidFill>
                <a:latin typeface="NikoshBAN" pitchFamily="2" charset="0"/>
                <a:cs typeface="NikoshBAN" pitchFamily="2" charset="0"/>
              </a:rPr>
              <a:t>অন</a:t>
            </a:r>
            <a:r>
              <a:rPr lang="bn-BD" sz="2400" b="1" dirty="0">
                <a:solidFill>
                  <a:srgbClr val="0070C0"/>
                </a:solidFill>
                <a:latin typeface="NikoshBAN" pitchFamily="2" charset="0"/>
                <a:cs typeface="NikoshBAN" pitchFamily="2" charset="0"/>
              </a:rPr>
              <a:t>্য কারো কম্পিউটারে)</a:t>
            </a:r>
          </a:p>
          <a:p>
            <a:pPr marL="571500" indent="-571500" algn="l">
              <a:buFont typeface="Wingdings" panose="05000000000000000000" pitchFamily="2" charset="2"/>
              <a:buChar char="ü"/>
            </a:pPr>
            <a:r>
              <a:rPr lang="bn-BD" sz="2400" b="1" dirty="0">
                <a:solidFill>
                  <a:srgbClr val="0070C0"/>
                </a:solidFill>
                <a:latin typeface="NikoshBAN" pitchFamily="2" charset="0"/>
                <a:cs typeface="NikoshBAN" pitchFamily="2" charset="0"/>
              </a:rPr>
              <a:t>লেখা সজ্জিত করা </a:t>
            </a:r>
            <a:r>
              <a:rPr lang="bn-BD" sz="2400" b="1" dirty="0" err="1">
                <a:solidFill>
                  <a:srgbClr val="0070C0"/>
                </a:solidFill>
                <a:latin typeface="NikoshBAN" pitchFamily="2" charset="0"/>
                <a:cs typeface="NikoshBAN" pitchFamily="2" charset="0"/>
              </a:rPr>
              <a:t>যায়ঃ</a:t>
            </a:r>
            <a:endParaRPr lang="bn-BD" sz="2400" b="1" dirty="0">
              <a:solidFill>
                <a:srgbClr val="0070C0"/>
              </a:solidFill>
              <a:latin typeface="NikoshBAN" pitchFamily="2" charset="0"/>
              <a:cs typeface="NikoshBAN" pitchFamily="2" charset="0"/>
            </a:endParaRP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অক্ষরের আকৃতি পরিবর্তন, ছোট-বড়, মোটা, ডান দিকে হেলান, আন্ডারলাইন করা যায়</a:t>
            </a: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মার্জিন ও কলাম বিন্যাস করা যায়</a:t>
            </a:r>
          </a:p>
          <a:p>
            <a:pPr marL="914400" indent="-342900" algn="l">
              <a:buFont typeface="Arial" panose="020B0604020202020204" pitchFamily="34" charset="0"/>
              <a:buChar char="•"/>
            </a:pPr>
            <a:r>
              <a:rPr lang="bn-BD" sz="2400" b="1" dirty="0">
                <a:solidFill>
                  <a:schemeClr val="tx1"/>
                </a:solidFill>
                <a:latin typeface="NikoshBAN" pitchFamily="2" charset="0"/>
                <a:cs typeface="NikoshBAN" pitchFamily="2" charset="0"/>
              </a:rPr>
              <a:t>কাট-কপি ও পেস্ট করা যায়</a:t>
            </a:r>
            <a:endParaRPr lang="en-US" sz="4000" b="1" dirty="0">
              <a:solidFill>
                <a:schemeClr val="tx1"/>
              </a:solidFill>
              <a:latin typeface="NikoshBAN" pitchFamily="2" charset="0"/>
              <a:cs typeface="NikoshBAN" pitchFamily="2" charset="0"/>
            </a:endParaRPr>
          </a:p>
        </p:txBody>
      </p:sp>
      <p:sp>
        <p:nvSpPr>
          <p:cNvPr id="4" name="Rectangle 3"/>
          <p:cNvSpPr/>
          <p:nvPr/>
        </p:nvSpPr>
        <p:spPr>
          <a:xfrm>
            <a:off x="0" y="1"/>
            <a:ext cx="12191999"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8912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barn(inVertical)">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left)">
                                      <p:cBhvr>
                                        <p:cTn id="12" dur="500"/>
                                        <p:tgtEl>
                                          <p:spTgt spid="6">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wipe(left)">
                                      <p:cBhvr>
                                        <p:cTn id="15" dur="500"/>
                                        <p:tgtEl>
                                          <p:spTgt spid="6">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wipe(left)">
                                      <p:cBhvr>
                                        <p:cTn id="18" dur="500"/>
                                        <p:tgtEl>
                                          <p:spTgt spid="6">
                                            <p:txEl>
                                              <p:pRg st="4" end="4"/>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animEffect transition="in" filter="wipe(left)">
                                      <p:cBhvr>
                                        <p:cTn id="21" dur="500"/>
                                        <p:tgtEl>
                                          <p:spTgt spid="6">
                                            <p:txEl>
                                              <p:pRg st="5" end="5"/>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6">
                                            <p:txEl>
                                              <p:pRg st="6" end="6"/>
                                            </p:txEl>
                                          </p:spTgt>
                                        </p:tgtEl>
                                        <p:attrNameLst>
                                          <p:attrName>style.visibility</p:attrName>
                                        </p:attrNameLst>
                                      </p:cBhvr>
                                      <p:to>
                                        <p:strVal val="visible"/>
                                      </p:to>
                                    </p:set>
                                    <p:animEffect transition="in" filter="wipe(left)">
                                      <p:cBhvr>
                                        <p:cTn id="24" dur="500"/>
                                        <p:tgtEl>
                                          <p:spTgt spid="6">
                                            <p:txEl>
                                              <p:pRg st="6" end="6"/>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animEffect transition="in" filter="wipe(left)">
                                      <p:cBhvr>
                                        <p:cTn id="27" dur="500"/>
                                        <p:tgtEl>
                                          <p:spTgt spid="6">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barn(inVertical)">
                                      <p:cBhvr>
                                        <p:cTn id="32" dur="500"/>
                                        <p:tgtEl>
                                          <p:spTgt spid="6">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wipe(left)">
                                      <p:cBhvr>
                                        <p:cTn id="37" dur="500"/>
                                        <p:tgtEl>
                                          <p:spTgt spid="6">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6">
                                            <p:txEl>
                                              <p:pRg st="10" end="10"/>
                                            </p:txEl>
                                          </p:spTgt>
                                        </p:tgtEl>
                                        <p:attrNameLst>
                                          <p:attrName>style.visibility</p:attrName>
                                        </p:attrNameLst>
                                      </p:cBhvr>
                                      <p:to>
                                        <p:strVal val="visible"/>
                                      </p:to>
                                    </p:set>
                                    <p:animEffect transition="in" filter="barn(inVertical)">
                                      <p:cBhvr>
                                        <p:cTn id="42" dur="500"/>
                                        <p:tgtEl>
                                          <p:spTgt spid="6">
                                            <p:txEl>
                                              <p:pRg st="10" end="10"/>
                                            </p:txEl>
                                          </p:spTgt>
                                        </p:tgtEl>
                                      </p:cBhvr>
                                    </p:animEffect>
                                  </p:childTnLst>
                                </p:cTn>
                              </p:par>
                              <p:par>
                                <p:cTn id="43" presetID="16" presetClass="entr" presetSubtype="21" fill="hold" nodeType="withEffect">
                                  <p:stCondLst>
                                    <p:cond delay="0"/>
                                  </p:stCondLst>
                                  <p:childTnLst>
                                    <p:set>
                                      <p:cBhvr>
                                        <p:cTn id="44" dur="1" fill="hold">
                                          <p:stCondLst>
                                            <p:cond delay="0"/>
                                          </p:stCondLst>
                                        </p:cTn>
                                        <p:tgtEl>
                                          <p:spTgt spid="6">
                                            <p:txEl>
                                              <p:pRg st="11" end="11"/>
                                            </p:txEl>
                                          </p:spTgt>
                                        </p:tgtEl>
                                        <p:attrNameLst>
                                          <p:attrName>style.visibility</p:attrName>
                                        </p:attrNameLst>
                                      </p:cBhvr>
                                      <p:to>
                                        <p:strVal val="visible"/>
                                      </p:to>
                                    </p:set>
                                    <p:animEffect transition="in" filter="barn(inVertical)">
                                      <p:cBhvr>
                                        <p:cTn id="45" dur="500"/>
                                        <p:tgtEl>
                                          <p:spTgt spid="6">
                                            <p:txEl>
                                              <p:pRg st="11" end="11"/>
                                            </p:txEl>
                                          </p:spTgt>
                                        </p:tgtEl>
                                      </p:cBhvr>
                                    </p:animEffect>
                                  </p:childTnLst>
                                </p:cTn>
                              </p:par>
                              <p:par>
                                <p:cTn id="46" presetID="16" presetClass="entr" presetSubtype="21" fill="hold" nodeType="withEffect">
                                  <p:stCondLst>
                                    <p:cond delay="0"/>
                                  </p:stCondLst>
                                  <p:childTnLst>
                                    <p:set>
                                      <p:cBhvr>
                                        <p:cTn id="47" dur="1" fill="hold">
                                          <p:stCondLst>
                                            <p:cond delay="0"/>
                                          </p:stCondLst>
                                        </p:cTn>
                                        <p:tgtEl>
                                          <p:spTgt spid="6">
                                            <p:txEl>
                                              <p:pRg st="12" end="12"/>
                                            </p:txEl>
                                          </p:spTgt>
                                        </p:tgtEl>
                                        <p:attrNameLst>
                                          <p:attrName>style.visibility</p:attrName>
                                        </p:attrNameLst>
                                      </p:cBhvr>
                                      <p:to>
                                        <p:strVal val="visible"/>
                                      </p:to>
                                    </p:set>
                                    <p:animEffect transition="in" filter="barn(inVertical)">
                                      <p:cBhvr>
                                        <p:cTn id="48"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57150" y="0"/>
            <a:ext cx="12134850" cy="6858000"/>
          </a:xfrm>
          <a:prstGeom prst="rect">
            <a:avLst/>
          </a:prstGeom>
          <a:solidFill>
            <a:schemeClr val="accent1">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Autofit/>
          </a:bodyPr>
          <a:lstStyle/>
          <a:p>
            <a:pPr lvl="0" algn="ctr">
              <a:spcBef>
                <a:spcPct val="0"/>
              </a:spcBef>
            </a:pPr>
            <a:r>
              <a:rPr lang="bn-BD" sz="4400" b="1" dirty="0">
                <a:solidFill>
                  <a:schemeClr val="accent6">
                    <a:lumMod val="75000"/>
                  </a:schemeClr>
                </a:solidFill>
                <a:latin typeface="NikoshBAN" pitchFamily="2" charset="0"/>
                <a:cs typeface="NikoshBAN" pitchFamily="2" charset="0"/>
              </a:rPr>
              <a:t>ওয়ার্ড প্রসেসর ব্যবহার করে  </a:t>
            </a:r>
            <a:r>
              <a:rPr lang="en-US" sz="4400" b="1" dirty="0" err="1">
                <a:solidFill>
                  <a:schemeClr val="accent6">
                    <a:lumMod val="75000"/>
                  </a:schemeClr>
                </a:solidFill>
                <a:latin typeface="NikoshBAN" pitchFamily="2" charset="0"/>
                <a:cs typeface="NikoshBAN" pitchFamily="2" charset="0"/>
              </a:rPr>
              <a:t>যে</a:t>
            </a:r>
            <a:r>
              <a:rPr lang="en-US" sz="4400" b="1" dirty="0">
                <a:solidFill>
                  <a:schemeClr val="accent6">
                    <a:lumMod val="75000"/>
                  </a:schemeClr>
                </a:solidFill>
                <a:latin typeface="NikoshBAN" pitchFamily="2" charset="0"/>
                <a:cs typeface="NikoshBAN" pitchFamily="2" charset="0"/>
              </a:rPr>
              <a:t> </a:t>
            </a:r>
            <a:r>
              <a:rPr lang="en-US" sz="4400" b="1" dirty="0" err="1">
                <a:solidFill>
                  <a:schemeClr val="accent6">
                    <a:lumMod val="75000"/>
                  </a:schemeClr>
                </a:solidFill>
                <a:latin typeface="NikoshBAN" pitchFamily="2" charset="0"/>
                <a:cs typeface="NikoshBAN" pitchFamily="2" charset="0"/>
              </a:rPr>
              <a:t>সব</a:t>
            </a:r>
            <a:r>
              <a:rPr lang="en-US" sz="4400" b="1" dirty="0">
                <a:solidFill>
                  <a:schemeClr val="accent6">
                    <a:lumMod val="75000"/>
                  </a:schemeClr>
                </a:solidFill>
                <a:latin typeface="NikoshBAN" pitchFamily="2" charset="0"/>
                <a:cs typeface="NikoshBAN" pitchFamily="2" charset="0"/>
              </a:rPr>
              <a:t> </a:t>
            </a:r>
            <a:r>
              <a:rPr lang="bn-BD" sz="4400" b="1" dirty="0">
                <a:solidFill>
                  <a:schemeClr val="accent6">
                    <a:lumMod val="75000"/>
                  </a:schemeClr>
                </a:solidFill>
                <a:latin typeface="NikoshBAN" pitchFamily="2" charset="0"/>
                <a:cs typeface="NikoshBAN" pitchFamily="2" charset="0"/>
              </a:rPr>
              <a:t>কাজ করা যায়</a:t>
            </a:r>
            <a:r>
              <a:rPr lang="en-US" sz="4400" b="1" dirty="0">
                <a:solidFill>
                  <a:schemeClr val="accent6">
                    <a:lumMod val="75000"/>
                  </a:schemeClr>
                </a:solidFill>
                <a:latin typeface="NikoshBAN" pitchFamily="2" charset="0"/>
                <a:cs typeface="NikoshBAN" pitchFamily="2" charset="0"/>
              </a:rPr>
              <a:t>:</a:t>
            </a:r>
            <a:endParaRPr lang="bn-BD" sz="4400" b="1" dirty="0">
              <a:solidFill>
                <a:schemeClr val="accent6">
                  <a:lumMod val="75000"/>
                </a:schemeClr>
              </a:solidFill>
              <a:latin typeface="NikoshBAN" pitchFamily="2" charset="0"/>
              <a:cs typeface="NikoshBAN" pitchFamily="2" charset="0"/>
            </a:endParaRPr>
          </a:p>
          <a:p>
            <a:pPr marL="571500" indent="-571500">
              <a:spcBef>
                <a:spcPct val="0"/>
              </a:spcBef>
              <a:buFont typeface="Wingdings" panose="05000000000000000000" pitchFamily="2" charset="2"/>
              <a:buChar char="ü"/>
            </a:pPr>
            <a:r>
              <a:rPr lang="bn-BD" sz="3600" b="1" dirty="0" err="1">
                <a:latin typeface="NikoshBAN" pitchFamily="2" charset="0"/>
                <a:cs typeface="NikoshBAN" pitchFamily="2" charset="0"/>
              </a:rPr>
              <a:t>লেখালেখির</a:t>
            </a:r>
            <a:r>
              <a:rPr lang="bn-BD" sz="3600" b="1" dirty="0">
                <a:latin typeface="NikoshBAN" pitchFamily="2" charset="0"/>
                <a:cs typeface="NikoshBAN" pitchFamily="2" charset="0"/>
              </a:rPr>
              <a:t> কাজ করা যায়।</a:t>
            </a:r>
          </a:p>
          <a:p>
            <a:pPr marL="571500" indent="-571500">
              <a:spcBef>
                <a:spcPct val="0"/>
              </a:spcBef>
              <a:buFont typeface="Wingdings" panose="05000000000000000000" pitchFamily="2" charset="2"/>
              <a:buChar char="ü"/>
            </a:pPr>
            <a:r>
              <a:rPr lang="bn-BD" sz="3600" b="1" dirty="0">
                <a:latin typeface="NikoshBAN" pitchFamily="2" charset="0"/>
                <a:cs typeface="NikoshBAN" pitchFamily="2" charset="0"/>
              </a:rPr>
              <a:t>চিঠি টাইপ করা যায়।</a:t>
            </a:r>
          </a:p>
          <a:p>
            <a:pPr marL="571500" indent="-571500">
              <a:spcBef>
                <a:spcPct val="0"/>
              </a:spcBef>
              <a:buFont typeface="Wingdings" panose="05000000000000000000" pitchFamily="2" charset="2"/>
              <a:buChar char="ü"/>
            </a:pPr>
            <a:r>
              <a:rPr lang="bn-BD" sz="3600" b="1" dirty="0">
                <a:latin typeface="NikoshBAN" pitchFamily="2" charset="0"/>
                <a:cs typeface="NikoshBAN" pitchFamily="2" charset="0"/>
              </a:rPr>
              <a:t>স্কুলের </a:t>
            </a:r>
            <a:r>
              <a:rPr lang="bn-BD" sz="3600" b="1" dirty="0" err="1">
                <a:latin typeface="NikoshBAN" pitchFamily="2" charset="0"/>
                <a:cs typeface="NikoshBAN" pitchFamily="2" charset="0"/>
              </a:rPr>
              <a:t>এ্যাসাইনমেন্ট</a:t>
            </a:r>
            <a:r>
              <a:rPr lang="bn-BD" sz="3600" b="1" dirty="0">
                <a:latin typeface="NikoshBAN" pitchFamily="2" charset="0"/>
                <a:cs typeface="NikoshBAN" pitchFamily="2" charset="0"/>
              </a:rPr>
              <a:t> </a:t>
            </a:r>
            <a:r>
              <a:rPr lang="bn-BD" sz="3600" b="1" dirty="0">
                <a:solidFill>
                  <a:prstClr val="black"/>
                </a:solidFill>
                <a:latin typeface="NikoshBAN" pitchFamily="2" charset="0"/>
                <a:cs typeface="NikoshBAN" pitchFamily="2" charset="0"/>
              </a:rPr>
              <a:t>টাইপ করা যায়।</a:t>
            </a:r>
            <a:endParaRPr lang="bn-BD" sz="3600" b="1" dirty="0">
              <a:latin typeface="NikoshBAN" pitchFamily="2" charset="0"/>
              <a:cs typeface="NikoshBAN" pitchFamily="2" charset="0"/>
            </a:endParaRPr>
          </a:p>
          <a:p>
            <a:pPr marL="571500" indent="-571500">
              <a:spcBef>
                <a:spcPct val="0"/>
              </a:spcBef>
              <a:buFont typeface="Wingdings" panose="05000000000000000000" pitchFamily="2" charset="2"/>
              <a:buChar char="ü"/>
            </a:pPr>
            <a:r>
              <a:rPr lang="bn-BD" sz="3600" b="1" dirty="0">
                <a:latin typeface="NikoshBAN" pitchFamily="2" charset="0"/>
                <a:cs typeface="NikoshBAN" pitchFamily="2" charset="0"/>
              </a:rPr>
              <a:t>মানপত্র ছাপানো যায়।</a:t>
            </a:r>
          </a:p>
          <a:p>
            <a:pPr marL="571500" indent="-571500">
              <a:spcBef>
                <a:spcPct val="0"/>
              </a:spcBef>
              <a:buFont typeface="Wingdings" panose="05000000000000000000" pitchFamily="2" charset="2"/>
              <a:buChar char="ü"/>
            </a:pPr>
            <a:r>
              <a:rPr lang="bn-BD" sz="3600" b="1" dirty="0">
                <a:latin typeface="NikoshBAN" pitchFamily="2" charset="0"/>
                <a:cs typeface="NikoshBAN" pitchFamily="2" charset="0"/>
              </a:rPr>
              <a:t>রচনা প্রতিযোগিতায় রচনা টাইপ করে দেওয়া যায়।</a:t>
            </a:r>
          </a:p>
          <a:p>
            <a:pPr marL="571500" indent="-571500">
              <a:spcBef>
                <a:spcPct val="0"/>
              </a:spcBef>
              <a:buFont typeface="Wingdings" panose="05000000000000000000" pitchFamily="2" charset="2"/>
              <a:buChar char="ü"/>
            </a:pPr>
            <a:r>
              <a:rPr lang="bn-BD" sz="3600" b="1" dirty="0">
                <a:latin typeface="NikoshBAN" pitchFamily="2" charset="0"/>
                <a:cs typeface="NikoshBAN" pitchFamily="2" charset="0"/>
              </a:rPr>
              <a:t>কম্পিউটারে লিখে প্রিন্টারে খুব সুন্দর করে ছাপিয়ে নেওয়া যায়।</a:t>
            </a:r>
          </a:p>
          <a:p>
            <a:pPr marL="571500" indent="-571500">
              <a:spcBef>
                <a:spcPct val="0"/>
              </a:spcBef>
              <a:buFont typeface="Wingdings" panose="05000000000000000000" pitchFamily="2" charset="2"/>
              <a:buChar char="ü"/>
            </a:pPr>
            <a:r>
              <a:rPr lang="bn-BD" sz="3600" b="1" dirty="0">
                <a:latin typeface="NikoshBAN" pitchFamily="2" charset="0"/>
                <a:cs typeface="NikoshBAN" pitchFamily="2" charset="0"/>
              </a:rPr>
              <a:t>যাদের হাতের লেখা ভালো না, গুছিয়ে লিখতে পারেনা, কাটাকাটি হয় তারা ওয়ার্ড প্রসেসর ব্যবহার করে টাইপ করে।</a:t>
            </a:r>
          </a:p>
        </p:txBody>
      </p:sp>
      <p:sp>
        <p:nvSpPr>
          <p:cNvPr id="5" name="Rectangle 4"/>
          <p:cNvSpPr/>
          <p:nvPr/>
        </p:nvSpPr>
        <p:spPr>
          <a:xfrm>
            <a:off x="0" y="1"/>
            <a:ext cx="1221105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19820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 calcmode="lin" valueType="num">
                                      <p:cBhvr additive="base">
                                        <p:cTn id="1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 calcmode="lin" valueType="num">
                                      <p:cBhvr additive="base">
                                        <p:cTn id="31"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 calcmode="lin" valueType="num">
                                      <p:cBhvr additive="base">
                                        <p:cTn id="37"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
                                            <p:txEl>
                                              <p:pRg st="7" end="7"/>
                                            </p:txEl>
                                          </p:spTgt>
                                        </p:tgtEl>
                                        <p:attrNameLst>
                                          <p:attrName>style.visibility</p:attrName>
                                        </p:attrNameLst>
                                      </p:cBhvr>
                                      <p:to>
                                        <p:strVal val="visible"/>
                                      </p:to>
                                    </p:set>
                                    <p:anim calcmode="lin" valueType="num">
                                      <p:cBhvr additive="base">
                                        <p:cTn id="43" dur="500" fill="hold"/>
                                        <p:tgtEl>
                                          <p:spTgt spid="4">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676650" y="800100"/>
            <a:ext cx="4504997" cy="2093863"/>
            <a:chOff x="2362200" y="0"/>
            <a:chExt cx="4876800" cy="2394966"/>
          </a:xfrm>
        </p:grpSpPr>
        <p:sp>
          <p:nvSpPr>
            <p:cNvPr id="3" name="8-Point Star 2"/>
            <p:cNvSpPr/>
            <p:nvPr/>
          </p:nvSpPr>
          <p:spPr>
            <a:xfrm>
              <a:off x="2362200" y="0"/>
              <a:ext cx="4876800" cy="1219200"/>
            </a:xfrm>
            <a:prstGeom prst="star8">
              <a:avLst/>
            </a:prstGeom>
            <a:solidFill>
              <a:schemeClr val="accent6">
                <a:lumMod val="20000"/>
                <a:lumOff val="80000"/>
              </a:schemeClr>
            </a:solidFill>
            <a:ln>
              <a:solidFill>
                <a:srgbClr val="00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0"/>
                <a:solidFill>
                  <a:schemeClr val="tx1"/>
                </a:solidFill>
                <a:effectLst>
                  <a:outerShdw blurRad="38100" dist="19050" dir="2700000" algn="tl" rotWithShape="0">
                    <a:schemeClr val="dk1">
                      <a:alpha val="40000"/>
                    </a:schemeClr>
                  </a:outerShdw>
                </a:effectLst>
              </a:endParaRPr>
            </a:p>
          </p:txBody>
        </p:sp>
        <p:sp>
          <p:nvSpPr>
            <p:cNvPr id="4" name="TextBox 3"/>
            <p:cNvSpPr txBox="1"/>
            <p:nvPr/>
          </p:nvSpPr>
          <p:spPr>
            <a:xfrm>
              <a:off x="3657600" y="162560"/>
              <a:ext cx="2514600" cy="2232406"/>
            </a:xfrm>
            <a:prstGeom prst="rect">
              <a:avLst/>
            </a:prstGeom>
            <a:noFill/>
          </p:spPr>
          <p:txBody>
            <a:bodyPr wrap="square" rtlCol="0">
              <a:spAutoFit/>
            </a:bodyPr>
            <a:lstStyle/>
            <a:p>
              <a:r>
                <a:rPr lang="bn-BD" sz="4800" dirty="0">
                  <a:ln w="0"/>
                  <a:effectLst>
                    <a:outerShdw blurRad="38100" dist="19050" dir="2700000" algn="tl" rotWithShape="0">
                      <a:schemeClr val="dk1">
                        <a:alpha val="40000"/>
                      </a:schemeClr>
                    </a:outerShdw>
                  </a:effectLst>
                  <a:latin typeface="NikoshBAN" pitchFamily="2" charset="0"/>
                  <a:cs typeface="NikoshBAN" pitchFamily="2" charset="0"/>
                </a:rPr>
                <a:t>দলীয় কাজ</a:t>
              </a:r>
              <a:endParaRPr lang="en-US" sz="4800" dirty="0">
                <a:ln w="0"/>
                <a:effectLst>
                  <a:outerShdw blurRad="38100" dist="19050" dir="2700000" algn="tl" rotWithShape="0">
                    <a:schemeClr val="dk1">
                      <a:alpha val="40000"/>
                    </a:schemeClr>
                  </a:outerShdw>
                </a:effectLst>
              </a:endParaRPr>
            </a:p>
          </p:txBody>
        </p:sp>
      </p:grpSp>
      <p:grpSp>
        <p:nvGrpSpPr>
          <p:cNvPr id="5" name="Group 4"/>
          <p:cNvGrpSpPr/>
          <p:nvPr/>
        </p:nvGrpSpPr>
        <p:grpSpPr>
          <a:xfrm>
            <a:off x="1996308" y="2743200"/>
            <a:ext cx="9681342" cy="1809750"/>
            <a:chOff x="76200" y="1600200"/>
            <a:chExt cx="10539589" cy="1524000"/>
          </a:xfrm>
        </p:grpSpPr>
        <p:sp>
          <p:nvSpPr>
            <p:cNvPr id="6" name="Rounded Rectangle 5"/>
            <p:cNvSpPr/>
            <p:nvPr/>
          </p:nvSpPr>
          <p:spPr>
            <a:xfrm>
              <a:off x="76200" y="1600200"/>
              <a:ext cx="9145528" cy="1524000"/>
            </a:xfrm>
            <a:prstGeom prst="roundRect">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a:t>প</a:t>
              </a:r>
              <a:endParaRPr lang="en-US" dirty="0"/>
            </a:p>
          </p:txBody>
        </p:sp>
        <p:sp>
          <p:nvSpPr>
            <p:cNvPr id="7" name="TextBox 6"/>
            <p:cNvSpPr txBox="1"/>
            <p:nvPr/>
          </p:nvSpPr>
          <p:spPr>
            <a:xfrm>
              <a:off x="101599" y="1689100"/>
              <a:ext cx="10514190" cy="600165"/>
            </a:xfrm>
            <a:prstGeom prst="rect">
              <a:avLst/>
            </a:prstGeom>
            <a:noFill/>
            <a:ln>
              <a:noFill/>
            </a:ln>
          </p:spPr>
          <p:txBody>
            <a:bodyPr wrap="square" rtlCol="0">
              <a:spAutoFit/>
            </a:bodyPr>
            <a:lstStyle/>
            <a:p>
              <a:pPr marL="742950" lvl="0" indent="-742950">
                <a:buAutoNum type="arabicPeriod"/>
              </a:pPr>
              <a:r>
                <a:rPr lang="bn-BD" sz="3600" b="1" dirty="0" smtClean="0">
                  <a:solidFill>
                    <a:schemeClr val="accent6">
                      <a:lumMod val="75000"/>
                    </a:schemeClr>
                  </a:solidFill>
                  <a:latin typeface="NikoshBAN" pitchFamily="2" charset="0"/>
                  <a:cs typeface="NikoshBAN" pitchFamily="2" charset="0"/>
                </a:rPr>
                <a:t>ওয়ার্ড </a:t>
              </a:r>
              <a:r>
                <a:rPr lang="bn-BD" sz="3600" b="1" dirty="0">
                  <a:solidFill>
                    <a:schemeClr val="accent6">
                      <a:lumMod val="75000"/>
                    </a:schemeClr>
                  </a:solidFill>
                  <a:latin typeface="NikoshBAN" pitchFamily="2" charset="0"/>
                  <a:cs typeface="NikoshBAN" pitchFamily="2" charset="0"/>
                </a:rPr>
                <a:t>প্রসেসর ব্যবহার করে কী </a:t>
              </a:r>
              <a:r>
                <a:rPr lang="en-US" sz="3600" b="1" dirty="0" err="1">
                  <a:solidFill>
                    <a:schemeClr val="accent6">
                      <a:lumMod val="75000"/>
                    </a:schemeClr>
                  </a:solidFill>
                  <a:latin typeface="NikoshBAN" pitchFamily="2" charset="0"/>
                  <a:cs typeface="NikoshBAN" pitchFamily="2" charset="0"/>
                </a:rPr>
                <a:t>কী</a:t>
              </a:r>
              <a:r>
                <a:rPr lang="en-US" sz="3600" b="1" dirty="0">
                  <a:solidFill>
                    <a:schemeClr val="accent6">
                      <a:lumMod val="75000"/>
                    </a:schemeClr>
                  </a:solidFill>
                  <a:latin typeface="NikoshBAN" pitchFamily="2" charset="0"/>
                  <a:cs typeface="NikoshBAN" pitchFamily="2" charset="0"/>
                </a:rPr>
                <a:t> </a:t>
              </a:r>
              <a:r>
                <a:rPr lang="bn-BD" sz="3600" b="1" dirty="0">
                  <a:solidFill>
                    <a:schemeClr val="accent6">
                      <a:lumMod val="75000"/>
                    </a:schemeClr>
                  </a:solidFill>
                  <a:latin typeface="NikoshBAN" pitchFamily="2" charset="0"/>
                  <a:cs typeface="NikoshBAN" pitchFamily="2" charset="0"/>
                </a:rPr>
                <a:t>কাজ করা যায়</a:t>
              </a:r>
              <a:r>
                <a:rPr lang="en-US" sz="3600" b="1" dirty="0">
                  <a:solidFill>
                    <a:schemeClr val="accent6">
                      <a:lumMod val="75000"/>
                    </a:schemeClr>
                  </a:solidFill>
                  <a:latin typeface="NikoshBAN" pitchFamily="2" charset="0"/>
                  <a:cs typeface="NikoshBAN" pitchFamily="2" charset="0"/>
                </a:rPr>
                <a:t> </a:t>
              </a:r>
              <a:endParaRPr lang="en-US" sz="3600" b="1" dirty="0" smtClean="0">
                <a:solidFill>
                  <a:schemeClr val="accent6">
                    <a:lumMod val="75000"/>
                  </a:schemeClr>
                </a:solidFill>
                <a:latin typeface="NikoshBAN" pitchFamily="2" charset="0"/>
                <a:cs typeface="NikoshBAN" pitchFamily="2" charset="0"/>
              </a:endParaRPr>
            </a:p>
            <a:p>
              <a:pPr marL="742950" lvl="0" indent="-742950">
                <a:buAutoNum type="arabicPeriod"/>
              </a:pPr>
              <a:r>
                <a:rPr lang="en-US" sz="3600" b="1" dirty="0" err="1" smtClean="0">
                  <a:solidFill>
                    <a:schemeClr val="accent6">
                      <a:lumMod val="75000"/>
                    </a:schemeClr>
                  </a:solidFill>
                  <a:latin typeface="NikoshBAN" pitchFamily="2" charset="0"/>
                  <a:cs typeface="NikoshBAN" pitchFamily="2" charset="0"/>
                </a:rPr>
                <a:t>তার</a:t>
              </a:r>
              <a:r>
                <a:rPr lang="en-US" sz="3600" b="1" dirty="0" smtClean="0">
                  <a:solidFill>
                    <a:schemeClr val="accent6">
                      <a:lumMod val="75000"/>
                    </a:schemeClr>
                  </a:solidFill>
                  <a:latin typeface="NikoshBAN" pitchFamily="2" charset="0"/>
                  <a:cs typeface="NikoshBAN" pitchFamily="2" charset="0"/>
                </a:rPr>
                <a:t> </a:t>
              </a:r>
              <a:r>
                <a:rPr lang="en-US" sz="3600" b="1" dirty="0" err="1">
                  <a:solidFill>
                    <a:schemeClr val="accent6">
                      <a:lumMod val="75000"/>
                    </a:schemeClr>
                  </a:solidFill>
                  <a:latin typeface="NikoshBAN" pitchFamily="2" charset="0"/>
                  <a:cs typeface="NikoshBAN" pitchFamily="2" charset="0"/>
                </a:rPr>
                <a:t>একটি</a:t>
              </a:r>
              <a:r>
                <a:rPr lang="en-US" sz="3600" b="1" dirty="0">
                  <a:solidFill>
                    <a:schemeClr val="accent6">
                      <a:lumMod val="75000"/>
                    </a:schemeClr>
                  </a:solidFill>
                  <a:latin typeface="NikoshBAN" pitchFamily="2" charset="0"/>
                  <a:cs typeface="NikoshBAN" pitchFamily="2" charset="0"/>
                </a:rPr>
                <a:t> </a:t>
              </a:r>
              <a:r>
                <a:rPr lang="en-US" sz="3600" b="1" dirty="0" err="1">
                  <a:solidFill>
                    <a:schemeClr val="accent6">
                      <a:lumMod val="75000"/>
                    </a:schemeClr>
                  </a:solidFill>
                  <a:latin typeface="NikoshBAN" pitchFamily="2" charset="0"/>
                  <a:cs typeface="NikoshBAN" pitchFamily="2" charset="0"/>
                </a:rPr>
                <a:t>তালিকা</a:t>
              </a:r>
              <a:r>
                <a:rPr lang="en-US" sz="3600" b="1" dirty="0">
                  <a:solidFill>
                    <a:schemeClr val="accent6">
                      <a:lumMod val="75000"/>
                    </a:schemeClr>
                  </a:solidFill>
                  <a:latin typeface="NikoshBAN" pitchFamily="2" charset="0"/>
                  <a:cs typeface="NikoshBAN" pitchFamily="2" charset="0"/>
                </a:rPr>
                <a:t> </a:t>
              </a:r>
              <a:r>
                <a:rPr lang="en-US" sz="3600" b="1" dirty="0" err="1">
                  <a:solidFill>
                    <a:schemeClr val="accent6">
                      <a:lumMod val="75000"/>
                    </a:schemeClr>
                  </a:solidFill>
                  <a:latin typeface="NikoshBAN" pitchFamily="2" charset="0"/>
                  <a:cs typeface="NikoshBAN" pitchFamily="2" charset="0"/>
                </a:rPr>
                <a:t>প্রস্তুত</a:t>
              </a:r>
              <a:r>
                <a:rPr lang="en-US" sz="3600" b="1" dirty="0">
                  <a:solidFill>
                    <a:schemeClr val="accent6">
                      <a:lumMod val="75000"/>
                    </a:schemeClr>
                  </a:solidFill>
                  <a:latin typeface="NikoshBAN" pitchFamily="2" charset="0"/>
                  <a:cs typeface="NikoshBAN" pitchFamily="2" charset="0"/>
                </a:rPr>
                <a:t> </a:t>
              </a:r>
              <a:r>
                <a:rPr lang="en-US" sz="3600" b="1" dirty="0" err="1">
                  <a:solidFill>
                    <a:schemeClr val="accent6">
                      <a:lumMod val="75000"/>
                    </a:schemeClr>
                  </a:solidFill>
                  <a:latin typeface="NikoshBAN" pitchFamily="2" charset="0"/>
                  <a:cs typeface="NikoshBAN" pitchFamily="2" charset="0"/>
                </a:rPr>
                <a:t>করো</a:t>
              </a:r>
              <a:r>
                <a:rPr lang="en-US" sz="3600" b="1" dirty="0">
                  <a:solidFill>
                    <a:schemeClr val="accent6">
                      <a:lumMod val="75000"/>
                    </a:schemeClr>
                  </a:solidFill>
                  <a:latin typeface="NikoshBAN" pitchFamily="2" charset="0"/>
                  <a:cs typeface="NikoshBAN" pitchFamily="2" charset="0"/>
                </a:rPr>
                <a:t>।</a:t>
              </a:r>
              <a:endParaRPr lang="en-US" sz="3600" b="1" dirty="0">
                <a:ln w="22225">
                  <a:solidFill>
                    <a:schemeClr val="accent2"/>
                  </a:solidFill>
                  <a:prstDash val="solid"/>
                </a:ln>
                <a:solidFill>
                  <a:schemeClr val="accent2">
                    <a:lumMod val="40000"/>
                    <a:lumOff val="60000"/>
                  </a:schemeClr>
                </a:solidFill>
              </a:endParaRPr>
            </a:p>
          </p:txBody>
        </p:sp>
      </p:grpSp>
      <p:sp>
        <p:nvSpPr>
          <p:cNvPr id="8" name="Rectangle 7"/>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797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726361"/>
            <a:ext cx="1670176" cy="994172"/>
          </a:xfr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ctr" anchorCtr="0" compatLnSpc="1">
            <a:prstTxWarp prst="textNoShape">
              <a:avLst/>
            </a:prstTxWarp>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pc="38" dirty="0" err="1">
                <a:ln w="11430"/>
                <a:solidFill>
                  <a:srgbClr val="C00000"/>
                </a:solidFill>
                <a:latin typeface="Nikosh" pitchFamily="2" charset="0"/>
                <a:cs typeface="Nikosh" pitchFamily="2" charset="0"/>
              </a:rPr>
              <a:t>মূল্যায়ন</a:t>
            </a:r>
            <a:endParaRPr lang="en-US" sz="2000" spc="38" dirty="0">
              <a:ln w="11430"/>
              <a:solidFill>
                <a:srgbClr val="C00000"/>
              </a:solidFill>
              <a:latin typeface="Nikosh" pitchFamily="2" charset="0"/>
              <a:cs typeface="Nikosh" pitchFamily="2" charset="0"/>
            </a:endParaRPr>
          </a:p>
        </p:txBody>
      </p:sp>
      <p:sp>
        <p:nvSpPr>
          <p:cNvPr id="3" name="Content Placeholder 2"/>
          <p:cNvSpPr>
            <a:spLocks noGrp="1"/>
          </p:cNvSpPr>
          <p:nvPr>
            <p:ph idx="1"/>
          </p:nvPr>
        </p:nvSpPr>
        <p:spPr>
          <a:xfrm>
            <a:off x="3409950" y="1472784"/>
            <a:ext cx="7067550" cy="962984"/>
          </a:xfrm>
        </p:spPr>
        <p:txBody>
          <a:bodyPr>
            <a:noAutofit/>
          </a:bodyPr>
          <a:lstStyle/>
          <a:p>
            <a:r>
              <a:rPr lang="en-US" sz="3200" dirty="0" err="1" smtClean="0">
                <a:latin typeface="Nikosh" pitchFamily="2" charset="0"/>
                <a:cs typeface="Nikosh" pitchFamily="2" charset="0"/>
              </a:rPr>
              <a:t>কোন</a:t>
            </a:r>
            <a:r>
              <a:rPr lang="en-US" sz="3200" dirty="0" smtClean="0">
                <a:latin typeface="Nikosh" pitchFamily="2" charset="0"/>
                <a:cs typeface="Nikosh" pitchFamily="2" charset="0"/>
              </a:rPr>
              <a:t> </a:t>
            </a:r>
            <a:r>
              <a:rPr lang="en-US" sz="3200" dirty="0" err="1" smtClean="0">
                <a:latin typeface="Nikosh" pitchFamily="2" charset="0"/>
                <a:cs typeface="Nikosh" pitchFamily="2" charset="0"/>
              </a:rPr>
              <a:t>সফটওয়্যারটি</a:t>
            </a:r>
            <a:r>
              <a:rPr lang="en-US" sz="3200" dirty="0" smtClean="0">
                <a:latin typeface="Nikosh" pitchFamily="2" charset="0"/>
                <a:cs typeface="Nikosh" pitchFamily="2" charset="0"/>
              </a:rPr>
              <a:t> </a:t>
            </a:r>
            <a:r>
              <a:rPr lang="en-US" sz="3200" dirty="0" err="1" smtClean="0">
                <a:latin typeface="Nikosh" pitchFamily="2" charset="0"/>
                <a:cs typeface="Nikosh" pitchFamily="2" charset="0"/>
              </a:rPr>
              <a:t>বিনামূল্যে</a:t>
            </a:r>
            <a:r>
              <a:rPr lang="en-US" sz="3200" dirty="0" smtClean="0">
                <a:latin typeface="Nikosh" pitchFamily="2" charset="0"/>
                <a:cs typeface="Nikosh" pitchFamily="2" charset="0"/>
              </a:rPr>
              <a:t> </a:t>
            </a:r>
            <a:r>
              <a:rPr lang="en-US" sz="3200" dirty="0" err="1" smtClean="0">
                <a:latin typeface="Nikosh" pitchFamily="2" charset="0"/>
                <a:cs typeface="Nikosh" pitchFamily="2" charset="0"/>
              </a:rPr>
              <a:t>পাওয়া</a:t>
            </a:r>
            <a:r>
              <a:rPr lang="en-US" sz="3200" dirty="0" smtClean="0">
                <a:latin typeface="Nikosh" pitchFamily="2" charset="0"/>
                <a:cs typeface="Nikosh" pitchFamily="2" charset="0"/>
              </a:rPr>
              <a:t> </a:t>
            </a:r>
            <a:r>
              <a:rPr lang="en-US" sz="3200" dirty="0" err="1" smtClean="0">
                <a:latin typeface="Nikosh" pitchFamily="2" charset="0"/>
                <a:cs typeface="Nikosh" pitchFamily="2" charset="0"/>
              </a:rPr>
              <a:t>যায়</a:t>
            </a:r>
            <a:r>
              <a:rPr lang="en-US" sz="3200" dirty="0" smtClean="0">
                <a:latin typeface="Nikosh" pitchFamily="2" charset="0"/>
                <a:cs typeface="Nikosh" pitchFamily="2" charset="0"/>
              </a:rPr>
              <a:t>?</a:t>
            </a:r>
          </a:p>
        </p:txBody>
      </p:sp>
      <p:sp>
        <p:nvSpPr>
          <p:cNvPr id="4" name="Date Placeholder 3"/>
          <p:cNvSpPr>
            <a:spLocks noGrp="1"/>
          </p:cNvSpPr>
          <p:nvPr>
            <p:ph type="dt" sz="half" idx="10"/>
          </p:nvPr>
        </p:nvSpPr>
        <p:spPr/>
        <p:txBody>
          <a:bodyPr/>
          <a:lstStyle/>
          <a:p>
            <a:pPr>
              <a:defRPr/>
            </a:pPr>
            <a:fld id="{523DFE44-F51D-429A-A93E-0F89B6F64F06}" type="datetime1">
              <a:rPr lang="en-US" sz="1100" smtClean="0"/>
              <a:pPr>
                <a:defRPr/>
              </a:pPr>
              <a:t>10/24/2019</a:t>
            </a:fld>
            <a:endParaRPr lang="en-US" sz="1100"/>
          </a:p>
        </p:txBody>
      </p:sp>
      <p:sp>
        <p:nvSpPr>
          <p:cNvPr id="5" name="Slide Number Placeholder 4"/>
          <p:cNvSpPr>
            <a:spLocks noGrp="1"/>
          </p:cNvSpPr>
          <p:nvPr>
            <p:ph type="sldNum" sz="quarter" idx="12"/>
          </p:nvPr>
        </p:nvSpPr>
        <p:spPr/>
        <p:txBody>
          <a:bodyPr/>
          <a:lstStyle/>
          <a:p>
            <a:pPr>
              <a:defRPr/>
            </a:pPr>
            <a:fld id="{463BC71B-8898-4C26-9424-9A1CA4487239}" type="slidenum">
              <a:rPr lang="en-US" sz="1100" smtClean="0"/>
              <a:pPr>
                <a:defRPr/>
              </a:pPr>
              <a:t>17</a:t>
            </a:fld>
            <a:endParaRPr lang="en-US" sz="1100"/>
          </a:p>
        </p:txBody>
      </p:sp>
      <p:sp>
        <p:nvSpPr>
          <p:cNvPr id="6" name="TextBox 5"/>
          <p:cNvSpPr txBox="1"/>
          <p:nvPr/>
        </p:nvSpPr>
        <p:spPr>
          <a:xfrm>
            <a:off x="3352800" y="2694231"/>
            <a:ext cx="5999480"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endParaRPr lang="en-US" sz="2000" dirty="0">
              <a:solidFill>
                <a:srgbClr val="002060"/>
              </a:solidFill>
            </a:endParaRPr>
          </a:p>
          <a:p>
            <a:pPr marL="0" indent="0"/>
            <a:r>
              <a:rPr lang="en-US" sz="2000" dirty="0">
                <a:solidFill>
                  <a:srgbClr val="002060"/>
                </a:solidFill>
              </a:rPr>
              <a:t> </a:t>
            </a:r>
          </a:p>
          <a:p>
            <a:pPr lvl="0">
              <a:buFont typeface="Arial" panose="020B0604020202020204" pitchFamily="34" charset="0"/>
              <a:buChar char="•"/>
            </a:pPr>
            <a:r>
              <a:rPr lang="bn-BD" sz="2800" dirty="0">
                <a:latin typeface="NikoshBAN" pitchFamily="2" charset="0"/>
                <a:cs typeface="NikoshBAN" pitchFamily="2" charset="0"/>
              </a:rPr>
              <a:t>কম্পিউটারে লেখালেখির জন্য যে অ্যাপ্লিকেশন প্রোগ্রাম/সফটওয়্যার তৈরি হয়েছে তার নাম </a:t>
            </a:r>
            <a:r>
              <a:rPr lang="en-US" sz="2800" dirty="0" err="1">
                <a:latin typeface="NikoshBAN" pitchFamily="2" charset="0"/>
                <a:cs typeface="NikoshBAN" pitchFamily="2" charset="0"/>
              </a:rPr>
              <a:t>কী</a:t>
            </a:r>
            <a:r>
              <a:rPr lang="en-US" sz="2800" dirty="0">
                <a:latin typeface="NikoshBAN" pitchFamily="2" charset="0"/>
                <a:cs typeface="NikoshBAN" pitchFamily="2" charset="0"/>
              </a:rPr>
              <a:t>?</a:t>
            </a:r>
          </a:p>
          <a:p>
            <a:pPr marL="0" indent="0"/>
            <a:endParaRPr lang="en-US" sz="2000" dirty="0">
              <a:solidFill>
                <a:srgbClr val="002060"/>
              </a:solidFill>
            </a:endParaRPr>
          </a:p>
        </p:txBody>
      </p:sp>
      <p:sp>
        <p:nvSpPr>
          <p:cNvPr id="7" name="TextBox 6"/>
          <p:cNvSpPr txBox="1"/>
          <p:nvPr/>
        </p:nvSpPr>
        <p:spPr>
          <a:xfrm>
            <a:off x="3924300" y="4275005"/>
            <a:ext cx="2514600"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ক) </a:t>
            </a:r>
            <a:r>
              <a:rPr lang="en-US" sz="2000" dirty="0" err="1"/>
              <a:t>ওয়ার্ড</a:t>
            </a:r>
            <a:r>
              <a:rPr lang="en-US" sz="2000" dirty="0"/>
              <a:t> </a:t>
            </a:r>
            <a:r>
              <a:rPr lang="en-US" sz="2000" dirty="0" err="1"/>
              <a:t>প্রসেসর</a:t>
            </a:r>
            <a:endParaRPr lang="en-US" sz="2000" dirty="0"/>
          </a:p>
        </p:txBody>
      </p:sp>
      <p:sp>
        <p:nvSpPr>
          <p:cNvPr id="9" name="TextBox 8"/>
          <p:cNvSpPr txBox="1"/>
          <p:nvPr/>
        </p:nvSpPr>
        <p:spPr>
          <a:xfrm>
            <a:off x="6834472" y="4286250"/>
            <a:ext cx="2690529"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খ) </a:t>
            </a:r>
            <a:r>
              <a:rPr lang="en-US" sz="2000" dirty="0" err="1"/>
              <a:t>ওপেন</a:t>
            </a:r>
            <a:r>
              <a:rPr lang="en-US" sz="2000" dirty="0"/>
              <a:t> </a:t>
            </a:r>
            <a:r>
              <a:rPr lang="en-US" sz="2000" dirty="0" err="1"/>
              <a:t>অফিস</a:t>
            </a:r>
            <a:r>
              <a:rPr lang="en-US" sz="2000" dirty="0"/>
              <a:t> </a:t>
            </a:r>
            <a:r>
              <a:rPr lang="en-US" sz="2000" dirty="0" err="1"/>
              <a:t>রাইটার</a:t>
            </a:r>
            <a:endParaRPr lang="en-US" sz="2000" dirty="0"/>
          </a:p>
        </p:txBody>
      </p:sp>
      <p:sp>
        <p:nvSpPr>
          <p:cNvPr id="10" name="TextBox 9"/>
          <p:cNvSpPr txBox="1"/>
          <p:nvPr/>
        </p:nvSpPr>
        <p:spPr>
          <a:xfrm>
            <a:off x="3976994" y="4867249"/>
            <a:ext cx="2400300"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গ) </a:t>
            </a:r>
            <a:r>
              <a:rPr lang="en-US" sz="2000" dirty="0" err="1"/>
              <a:t>এম</a:t>
            </a:r>
            <a:r>
              <a:rPr lang="en-US" sz="2000" dirty="0"/>
              <a:t> </a:t>
            </a:r>
            <a:r>
              <a:rPr lang="en-US" sz="2000" dirty="0" err="1"/>
              <a:t>এস</a:t>
            </a:r>
            <a:r>
              <a:rPr lang="en-US" sz="2000" dirty="0"/>
              <a:t> </a:t>
            </a:r>
            <a:r>
              <a:rPr lang="en-US" sz="2000" dirty="0" err="1"/>
              <a:t>এক্সেল</a:t>
            </a:r>
            <a:endParaRPr lang="en-US" sz="2000" dirty="0"/>
          </a:p>
        </p:txBody>
      </p:sp>
      <p:sp>
        <p:nvSpPr>
          <p:cNvPr id="11" name="TextBox 10"/>
          <p:cNvSpPr txBox="1"/>
          <p:nvPr/>
        </p:nvSpPr>
        <p:spPr>
          <a:xfrm>
            <a:off x="6834471" y="4800600"/>
            <a:ext cx="2842929"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ঘ) </a:t>
            </a:r>
            <a:r>
              <a:rPr lang="en-US" sz="2000" dirty="0" err="1"/>
              <a:t>এম</a:t>
            </a:r>
            <a:r>
              <a:rPr lang="en-US" sz="2000" dirty="0"/>
              <a:t> </a:t>
            </a:r>
            <a:r>
              <a:rPr lang="en-US" sz="2000" dirty="0" err="1"/>
              <a:t>এস</a:t>
            </a:r>
            <a:r>
              <a:rPr lang="en-US" sz="2000" dirty="0"/>
              <a:t> </a:t>
            </a:r>
            <a:r>
              <a:rPr lang="en-US" sz="2000" dirty="0" err="1"/>
              <a:t>পাওয়ার</a:t>
            </a:r>
            <a:r>
              <a:rPr lang="en-US" sz="2000" dirty="0"/>
              <a:t> </a:t>
            </a:r>
            <a:r>
              <a:rPr lang="en-US" sz="2000" dirty="0" err="1"/>
              <a:t>পয়েন্ট</a:t>
            </a:r>
            <a:r>
              <a:rPr lang="en-US" sz="2000" dirty="0"/>
              <a:t> </a:t>
            </a:r>
          </a:p>
        </p:txBody>
      </p:sp>
      <p:sp>
        <p:nvSpPr>
          <p:cNvPr id="12" name="Quad Arrow 11"/>
          <p:cNvSpPr/>
          <p:nvPr/>
        </p:nvSpPr>
        <p:spPr bwMode="auto">
          <a:xfrm rot="18857328">
            <a:off x="3606394" y="4887340"/>
            <a:ext cx="439627" cy="468032"/>
          </a:xfrm>
          <a:prstGeom prst="quadArrow">
            <a:avLst>
              <a:gd name="adj1" fmla="val 8088"/>
              <a:gd name="adj2" fmla="val 9608"/>
              <a:gd name="adj3" fmla="val 8087"/>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13" name="Quad Arrow 12"/>
          <p:cNvSpPr/>
          <p:nvPr/>
        </p:nvSpPr>
        <p:spPr bwMode="auto">
          <a:xfrm rot="18857328">
            <a:off x="6547746" y="4257676"/>
            <a:ext cx="483547" cy="468032"/>
          </a:xfrm>
          <a:prstGeom prst="quadArrow">
            <a:avLst>
              <a:gd name="adj1" fmla="val 8088"/>
              <a:gd name="adj2" fmla="val 9608"/>
              <a:gd name="adj3" fmla="val 8087"/>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14" name="Quad Arrow 13"/>
          <p:cNvSpPr/>
          <p:nvPr/>
        </p:nvSpPr>
        <p:spPr bwMode="auto">
          <a:xfrm rot="18857328">
            <a:off x="6533469" y="4722370"/>
            <a:ext cx="483547" cy="468032"/>
          </a:xfrm>
          <a:prstGeom prst="quadArrow">
            <a:avLst>
              <a:gd name="adj1" fmla="val 8088"/>
              <a:gd name="adj2" fmla="val 9608"/>
              <a:gd name="adj3" fmla="val 8087"/>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15" name="Half Frame 14"/>
          <p:cNvSpPr/>
          <p:nvPr/>
        </p:nvSpPr>
        <p:spPr bwMode="auto">
          <a:xfrm rot="13053893">
            <a:off x="6762502" y="1782913"/>
            <a:ext cx="228511" cy="514351"/>
          </a:xfrm>
          <a:prstGeom prst="halfFrame">
            <a:avLst>
              <a:gd name="adj1" fmla="val 9457"/>
              <a:gd name="adj2" fmla="val 10036"/>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16" name="TextBox 15"/>
          <p:cNvSpPr txBox="1"/>
          <p:nvPr/>
        </p:nvSpPr>
        <p:spPr>
          <a:xfrm>
            <a:off x="3919844" y="1994701"/>
            <a:ext cx="2514600"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ক) </a:t>
            </a:r>
            <a:r>
              <a:rPr lang="en-US" sz="2000" dirty="0" err="1"/>
              <a:t>ওয়ার্ড</a:t>
            </a:r>
            <a:r>
              <a:rPr lang="en-US" sz="2000" dirty="0"/>
              <a:t> </a:t>
            </a:r>
            <a:r>
              <a:rPr lang="en-US" sz="2000" dirty="0" err="1"/>
              <a:t>প্রসেসর</a:t>
            </a:r>
            <a:endParaRPr lang="en-US" sz="2000" dirty="0"/>
          </a:p>
        </p:txBody>
      </p:sp>
      <p:sp>
        <p:nvSpPr>
          <p:cNvPr id="17" name="TextBox 16"/>
          <p:cNvSpPr txBox="1"/>
          <p:nvPr/>
        </p:nvSpPr>
        <p:spPr>
          <a:xfrm>
            <a:off x="6948771" y="1877941"/>
            <a:ext cx="3136112"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খ) </a:t>
            </a:r>
            <a:r>
              <a:rPr lang="en-US" sz="2000" dirty="0" err="1"/>
              <a:t>ওপেন</a:t>
            </a:r>
            <a:r>
              <a:rPr lang="en-US" sz="2000" dirty="0"/>
              <a:t> </a:t>
            </a:r>
            <a:r>
              <a:rPr lang="en-US" sz="2000" dirty="0" err="1"/>
              <a:t>অফিস</a:t>
            </a:r>
            <a:r>
              <a:rPr lang="en-US" sz="2000" dirty="0"/>
              <a:t> </a:t>
            </a:r>
            <a:r>
              <a:rPr lang="en-US" sz="2000" dirty="0" err="1"/>
              <a:t>রাইটার</a:t>
            </a:r>
            <a:endParaRPr lang="en-US" sz="2000" dirty="0"/>
          </a:p>
        </p:txBody>
      </p:sp>
      <p:sp>
        <p:nvSpPr>
          <p:cNvPr id="18" name="TextBox 17"/>
          <p:cNvSpPr txBox="1"/>
          <p:nvPr/>
        </p:nvSpPr>
        <p:spPr>
          <a:xfrm>
            <a:off x="3976994" y="2519883"/>
            <a:ext cx="2400300"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গ)  </a:t>
            </a:r>
            <a:r>
              <a:rPr lang="en-US" sz="2000" dirty="0" err="1"/>
              <a:t>এম</a:t>
            </a:r>
            <a:r>
              <a:rPr lang="en-US" sz="2000" dirty="0"/>
              <a:t> </a:t>
            </a:r>
            <a:r>
              <a:rPr lang="en-US" sz="2000" dirty="0" err="1"/>
              <a:t>এস</a:t>
            </a:r>
            <a:r>
              <a:rPr lang="en-US" sz="2000" dirty="0"/>
              <a:t> </a:t>
            </a:r>
            <a:r>
              <a:rPr lang="en-US" sz="2000" dirty="0" err="1"/>
              <a:t>এক্সেল</a:t>
            </a:r>
            <a:endParaRPr lang="en-US" sz="2000" dirty="0"/>
          </a:p>
        </p:txBody>
      </p:sp>
      <p:sp>
        <p:nvSpPr>
          <p:cNvPr id="19" name="TextBox 18"/>
          <p:cNvSpPr txBox="1"/>
          <p:nvPr/>
        </p:nvSpPr>
        <p:spPr>
          <a:xfrm>
            <a:off x="6948771" y="2433646"/>
            <a:ext cx="2881029" cy="410882"/>
          </a:xfrm>
          <a:prstGeom prst="rect">
            <a:avLst/>
          </a:prstGeom>
          <a:noFill/>
          <a:ln>
            <a:noFill/>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defPPr>
              <a:defRPr lang="en-US"/>
            </a:defPPr>
            <a:lvl1pPr marL="342900" indent="-342900" eaLnBrk="0" hangingPunct="0">
              <a:defRPr sz="3200">
                <a:latin typeface="Nikosh" pitchFamily="2" charset="0"/>
                <a:cs typeface="Nikosh" pitchFamily="2" charset="0"/>
              </a:defRPr>
            </a:lvl1pPr>
            <a:lvl2pPr marL="742950" indent="-285750" eaLnBrk="0" hangingPunct="0">
              <a:buChar char="–"/>
              <a:defRPr>
                <a:latin typeface="+mn-lt"/>
                <a:cs typeface="+mn-cs"/>
              </a:defRPr>
            </a:lvl2pPr>
            <a:lvl3pPr marL="1143000" indent="-228600" eaLnBrk="0" hangingPunct="0">
              <a:defRPr sz="2400">
                <a:latin typeface="+mn-lt"/>
                <a:cs typeface="+mn-cs"/>
              </a:defRPr>
            </a:lvl3pPr>
            <a:lvl4pPr marL="1600200" indent="-228600" eaLnBrk="0" hangingPunct="0">
              <a:buChar char="–"/>
              <a:defRPr sz="2000">
                <a:latin typeface="+mn-lt"/>
                <a:cs typeface="+mn-cs"/>
              </a:defRPr>
            </a:lvl4pPr>
            <a:lvl5pPr marL="2057400" indent="-228600" eaLnBrk="0" hangingPunct="0">
              <a:buChar char="»"/>
              <a:defRPr sz="2000">
                <a:latin typeface="+mn-lt"/>
                <a:cs typeface="+mn-cs"/>
              </a:defRPr>
            </a:lvl5pPr>
            <a:lvl6pPr marL="2514600" indent="-228600" fontAlgn="base">
              <a:spcBef>
                <a:spcPct val="20000"/>
              </a:spcBef>
              <a:spcAft>
                <a:spcPct val="0"/>
              </a:spcAft>
              <a:buChar char="»"/>
              <a:defRPr sz="2000">
                <a:latin typeface="+mn-lt"/>
                <a:cs typeface="+mn-cs"/>
              </a:defRPr>
            </a:lvl6pPr>
            <a:lvl7pPr marL="2971800" indent="-228600" fontAlgn="base">
              <a:spcBef>
                <a:spcPct val="20000"/>
              </a:spcBef>
              <a:spcAft>
                <a:spcPct val="0"/>
              </a:spcAft>
              <a:buChar char="»"/>
              <a:defRPr sz="2000">
                <a:latin typeface="+mn-lt"/>
                <a:cs typeface="+mn-cs"/>
              </a:defRPr>
            </a:lvl7pPr>
            <a:lvl8pPr marL="3429000" indent="-228600" fontAlgn="base">
              <a:spcBef>
                <a:spcPct val="20000"/>
              </a:spcBef>
              <a:spcAft>
                <a:spcPct val="0"/>
              </a:spcAft>
              <a:buChar char="»"/>
              <a:defRPr sz="2000">
                <a:latin typeface="+mn-lt"/>
                <a:cs typeface="+mn-cs"/>
              </a:defRPr>
            </a:lvl8pPr>
            <a:lvl9pPr marL="3886200" indent="-228600" fontAlgn="base">
              <a:spcBef>
                <a:spcPct val="20000"/>
              </a:spcBef>
              <a:spcAft>
                <a:spcPct val="0"/>
              </a:spcAft>
              <a:buChar char="»"/>
              <a:defRPr sz="2000">
                <a:latin typeface="+mn-lt"/>
                <a:cs typeface="+mn-cs"/>
              </a:defRPr>
            </a:lvl9pPr>
          </a:lstStyle>
          <a:p>
            <a:pPr marL="0" indent="0"/>
            <a:r>
              <a:rPr lang="en-US" sz="2000" dirty="0"/>
              <a:t>ঘ) </a:t>
            </a:r>
            <a:r>
              <a:rPr lang="en-US" sz="2000" dirty="0" err="1"/>
              <a:t>এম</a:t>
            </a:r>
            <a:r>
              <a:rPr lang="en-US" sz="2000" dirty="0"/>
              <a:t> </a:t>
            </a:r>
            <a:r>
              <a:rPr lang="en-US" sz="2000" dirty="0" err="1"/>
              <a:t>এস</a:t>
            </a:r>
            <a:r>
              <a:rPr lang="en-US" sz="2000" dirty="0"/>
              <a:t> </a:t>
            </a:r>
            <a:r>
              <a:rPr lang="en-US" sz="2000" dirty="0" err="1"/>
              <a:t>পাওয়ার</a:t>
            </a:r>
            <a:r>
              <a:rPr lang="en-US" sz="2000" dirty="0"/>
              <a:t> </a:t>
            </a:r>
            <a:r>
              <a:rPr lang="en-US" sz="2000" dirty="0" err="1"/>
              <a:t>পয়েন্ট</a:t>
            </a:r>
            <a:r>
              <a:rPr lang="en-US" sz="2000" dirty="0"/>
              <a:t> </a:t>
            </a:r>
          </a:p>
        </p:txBody>
      </p:sp>
      <p:sp>
        <p:nvSpPr>
          <p:cNvPr id="20" name="Quad Arrow 19"/>
          <p:cNvSpPr/>
          <p:nvPr/>
        </p:nvSpPr>
        <p:spPr bwMode="auto">
          <a:xfrm rot="18857328">
            <a:off x="3586101" y="2492680"/>
            <a:ext cx="439627" cy="468032"/>
          </a:xfrm>
          <a:prstGeom prst="quadArrow">
            <a:avLst>
              <a:gd name="adj1" fmla="val 8088"/>
              <a:gd name="adj2" fmla="val 9608"/>
              <a:gd name="adj3" fmla="val 8087"/>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21" name="Quad Arrow 20"/>
          <p:cNvSpPr/>
          <p:nvPr/>
        </p:nvSpPr>
        <p:spPr bwMode="auto">
          <a:xfrm rot="18857328">
            <a:off x="3536687" y="1951478"/>
            <a:ext cx="483547" cy="468032"/>
          </a:xfrm>
          <a:prstGeom prst="quadArrow">
            <a:avLst>
              <a:gd name="adj1" fmla="val 8088"/>
              <a:gd name="adj2" fmla="val 9608"/>
              <a:gd name="adj3" fmla="val 8087"/>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23" name="Half Frame 22"/>
          <p:cNvSpPr/>
          <p:nvPr/>
        </p:nvSpPr>
        <p:spPr bwMode="auto">
          <a:xfrm rot="13053893">
            <a:off x="3790701" y="4207335"/>
            <a:ext cx="228511" cy="514351"/>
          </a:xfrm>
          <a:prstGeom prst="halfFrame">
            <a:avLst>
              <a:gd name="adj1" fmla="val 9457"/>
              <a:gd name="adj2" fmla="val 10036"/>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24" name="Quad Arrow 23"/>
          <p:cNvSpPr/>
          <p:nvPr/>
        </p:nvSpPr>
        <p:spPr bwMode="auto">
          <a:xfrm rot="18857328">
            <a:off x="6480835" y="2434644"/>
            <a:ext cx="483547" cy="468032"/>
          </a:xfrm>
          <a:prstGeom prst="quadArrow">
            <a:avLst>
              <a:gd name="adj1" fmla="val 8088"/>
              <a:gd name="adj2" fmla="val 9608"/>
              <a:gd name="adj3" fmla="val 8087"/>
            </a:avLst>
          </a:prstGeom>
          <a:ln/>
          <a:extLst/>
        </p:spPr>
        <p:style>
          <a:lnRef idx="2">
            <a:schemeClr val="accent2"/>
          </a:lnRef>
          <a:fillRef idx="1">
            <a:schemeClr val="lt1"/>
          </a:fillRef>
          <a:effectRef idx="0">
            <a:schemeClr val="accent2"/>
          </a:effectRef>
          <a:fontRef idx="minor">
            <a:schemeClr val="dk1"/>
          </a:fontRef>
        </p:style>
        <p:txBody>
          <a:bodyPr vert="horz" wrap="square" lIns="68580" tIns="34290" rIns="68580" bIns="34290" numCol="1" rtlCol="0" anchor="t" anchorCtr="0" compatLnSpc="1">
            <a:prstTxWarp prst="textNoShape">
              <a:avLst/>
            </a:prstTxWarp>
          </a:bodyPr>
          <a:lstStyle/>
          <a:p>
            <a:pPr marL="257175" indent="-257175" fontAlgn="base">
              <a:lnSpc>
                <a:spcPct val="90000"/>
              </a:lnSpc>
              <a:spcBef>
                <a:spcPct val="20000"/>
              </a:spcBef>
              <a:spcAft>
                <a:spcPct val="0"/>
              </a:spcAft>
              <a:buFontTx/>
              <a:buChar char="•"/>
            </a:pPr>
            <a:endParaRPr lang="en-US">
              <a:solidFill>
                <a:schemeClr val="tx1"/>
              </a:solidFill>
              <a:latin typeface="Siyam Rupali" pitchFamily="2" charset="0"/>
              <a:cs typeface="Siyam Rupali" pitchFamily="2" charset="0"/>
            </a:endParaRPr>
          </a:p>
        </p:txBody>
      </p:sp>
      <p:sp>
        <p:nvSpPr>
          <p:cNvPr id="25" name="Rectangle 24"/>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Tree>
    <p:extLst>
      <p:ext uri="{BB962C8B-B14F-4D97-AF65-F5344CB8AC3E}">
        <p14:creationId xmlns:p14="http://schemas.microsoft.com/office/powerpoint/2010/main" val="6521956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6">
                                            <p:txEl>
                                              <p:pRg st="2" end="2"/>
                                            </p:txEl>
                                          </p:spTgt>
                                        </p:tgtEl>
                                        <p:attrNameLst>
                                          <p:attrName>style.visibility</p:attrName>
                                        </p:attrNameLst>
                                      </p:cBhvr>
                                      <p:to>
                                        <p:strVal val="visible"/>
                                      </p:to>
                                    </p:set>
                                    <p:anim calcmode="lin" valueType="num">
                                      <p:cBhvr additive="base">
                                        <p:cTn id="53"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fade">
                                      <p:cBhvr>
                                        <p:cTn id="59" dur="500"/>
                                        <p:tgtEl>
                                          <p:spTgt spid="7"/>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500"/>
                                        <p:tgtEl>
                                          <p:spTgt spid="9"/>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500"/>
                                        <p:tgtEl>
                                          <p:spTgt spid="12"/>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500"/>
                                        <p:tgtEl>
                                          <p:spTgt spid="13"/>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500"/>
                                        <p:tgtEl>
                                          <p:spTgt spid="14"/>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grpId="0" nodeType="clickEffect">
                                  <p:stCondLst>
                                    <p:cond delay="0"/>
                                  </p:stCondLst>
                                  <p:childTnLst>
                                    <p:set>
                                      <p:cBhvr>
                                        <p:cTn id="87" dur="1" fill="hold">
                                          <p:stCondLst>
                                            <p:cond delay="0"/>
                                          </p:stCondLst>
                                        </p:cTn>
                                        <p:tgtEl>
                                          <p:spTgt spid="23"/>
                                        </p:tgtEl>
                                        <p:attrNameLst>
                                          <p:attrName>style.visibility</p:attrName>
                                        </p:attrNameLst>
                                      </p:cBhvr>
                                      <p:to>
                                        <p:strVal val="visible"/>
                                      </p:to>
                                    </p:set>
                                    <p:anim calcmode="lin" valueType="num">
                                      <p:cBhvr additive="base">
                                        <p:cTn id="88" dur="500" fill="hold"/>
                                        <p:tgtEl>
                                          <p:spTgt spid="23"/>
                                        </p:tgtEl>
                                        <p:attrNameLst>
                                          <p:attrName>ppt_x</p:attrName>
                                        </p:attrNameLst>
                                      </p:cBhvr>
                                      <p:tavLst>
                                        <p:tav tm="0">
                                          <p:val>
                                            <p:strVal val="#ppt_x"/>
                                          </p:val>
                                        </p:tav>
                                        <p:tav tm="100000">
                                          <p:val>
                                            <p:strVal val="#ppt_x"/>
                                          </p:val>
                                        </p:tav>
                                      </p:tavLst>
                                    </p:anim>
                                    <p:anim calcmode="lin" valueType="num">
                                      <p:cBhvr additive="base">
                                        <p:cTn id="89"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7" grpId="0"/>
      <p:bldP spid="9" grpId="0"/>
      <p:bldP spid="10" grpId="0"/>
      <p:bldP spid="11" grpId="0"/>
      <p:bldP spid="12" grpId="0" animBg="1"/>
      <p:bldP spid="13" grpId="0" animBg="1"/>
      <p:bldP spid="14" grpId="0" animBg="1"/>
      <p:bldP spid="15" grpId="0" animBg="1"/>
      <p:bldP spid="16" grpId="0"/>
      <p:bldP spid="17" grpId="0"/>
      <p:bldP spid="18" grpId="0"/>
      <p:bldP spid="19" grpId="0"/>
      <p:bldP spid="20" grpId="0" animBg="1"/>
      <p:bldP spid="21" grpId="0" animBg="1"/>
      <p:bldP spid="23" grpId="0" animBg="1"/>
      <p:bldP spid="2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7314" y="2515850"/>
            <a:ext cx="8662086" cy="1446550"/>
          </a:xfrm>
          <a:prstGeom prst="rect">
            <a:avLst/>
          </a:prstGeom>
          <a:solidFill>
            <a:schemeClr val="accent1">
              <a:lumMod val="20000"/>
              <a:lumOff val="80000"/>
            </a:schemeClr>
          </a:solidFill>
          <a:ln>
            <a:solidFill>
              <a:schemeClr val="accent1">
                <a:lumMod val="20000"/>
                <a:lumOff val="80000"/>
              </a:schemeClr>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bn-BD" sz="4400" dirty="0">
                <a:latin typeface="NikoshBAN" pitchFamily="2" charset="0"/>
                <a:cs typeface="NikoshBAN" pitchFamily="2" charset="0"/>
              </a:rPr>
              <a:t>তথ্য ও যোগাযোগ প্রযুক্তিতে ওয়ার্ড প্রসে</a:t>
            </a:r>
            <a:r>
              <a:rPr lang="en-US" sz="4400" dirty="0" err="1">
                <a:latin typeface="NikoshBAN" pitchFamily="2" charset="0"/>
                <a:cs typeface="NikoshBAN" pitchFamily="2" charset="0"/>
              </a:rPr>
              <a:t>সর</a:t>
            </a:r>
            <a:r>
              <a:rPr lang="bn-BD" sz="4400" dirty="0">
                <a:latin typeface="NikoshBAN" pitchFamily="2" charset="0"/>
                <a:cs typeface="NikoshBAN" pitchFamily="2" charset="0"/>
              </a:rPr>
              <a:t> প্রোগ্রাম খুবই গুরুত্বপূর্ণ – ব্যাখ্যা কর।</a:t>
            </a:r>
            <a:endParaRPr lang="en-US" sz="3600" dirty="0">
              <a:latin typeface="NikoshBAN" pitchFamily="2" charset="0"/>
              <a:cs typeface="NikoshBAN" pitchFamily="2" charset="0"/>
            </a:endParaRPr>
          </a:p>
        </p:txBody>
      </p:sp>
      <p:sp>
        <p:nvSpPr>
          <p:cNvPr id="3" name="Rounded Rectangle 2"/>
          <p:cNvSpPr/>
          <p:nvPr/>
        </p:nvSpPr>
        <p:spPr>
          <a:xfrm>
            <a:off x="4267200" y="76200"/>
            <a:ext cx="3810000" cy="106680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bn-BD" sz="6000" b="1" dirty="0">
                <a:solidFill>
                  <a:schemeClr val="tx1"/>
                </a:solidFill>
                <a:latin typeface="NikoshBAN" pitchFamily="2" charset="0"/>
                <a:cs typeface="NikoshBAN" pitchFamily="2" charset="0"/>
              </a:rPr>
              <a:t>বাড়ির কাজ</a:t>
            </a:r>
          </a:p>
        </p:txBody>
      </p:sp>
      <p:sp>
        <p:nvSpPr>
          <p:cNvPr id="4" name="Rectangle 3"/>
          <p:cNvSpPr/>
          <p:nvPr/>
        </p:nvSpPr>
        <p:spPr>
          <a:xfrm>
            <a:off x="0" y="1"/>
            <a:ext cx="12192000" cy="6857999"/>
          </a:xfrm>
          <a:prstGeom prst="rect">
            <a:avLst/>
          </a:prstGeom>
          <a:noFill/>
          <a:ln w="57150">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5354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 y="152400"/>
            <a:ext cx="12001500" cy="6553200"/>
          </a:xfrm>
          <a:prstGeom prst="rect">
            <a:avLst/>
          </a:prstGeom>
          <a:solidFill>
            <a:schemeClr val="tx1"/>
          </a:solidFill>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3581400" y="1335152"/>
            <a:ext cx="6096000" cy="2492990"/>
          </a:xfrm>
          <a:prstGeom prst="rect">
            <a:avLst/>
          </a:prstGeom>
          <a:noFill/>
        </p:spPr>
        <p:txBody>
          <a:bodyPr wrap="square" rtlCol="0">
            <a:spAutoFit/>
          </a:bodyPr>
          <a:lstStyle/>
          <a:p>
            <a:pPr algn="ctr"/>
            <a:r>
              <a:rPr lang="en-US" sz="13800" dirty="0" err="1">
                <a:latin typeface="NikoshBAN" pitchFamily="2" charset="0"/>
                <a:cs typeface="NikoshBAN" pitchFamily="2" charset="0"/>
              </a:rPr>
              <a:t>ধন্যবাদ</a:t>
            </a:r>
            <a:endParaRPr lang="en-US" sz="1000" dirty="0">
              <a:latin typeface="NikoshBAN" pitchFamily="2" charset="0"/>
              <a:cs typeface="NikoshBAN" pitchFamily="2" charset="0"/>
            </a:endParaRPr>
          </a:p>
          <a:p>
            <a:endParaRPr lang="en-US" dirty="0">
              <a:solidFill>
                <a:srgbClr val="FFFF00"/>
              </a:solidFill>
              <a:latin typeface="NikoshBAN" panose="02000000000000000000" pitchFamily="2" charset="0"/>
              <a:cs typeface="NikoshBAN" panose="02000000000000000000" pitchFamily="2" charset="0"/>
            </a:endParaRPr>
          </a:p>
        </p:txBody>
      </p:sp>
      <p:sp>
        <p:nvSpPr>
          <p:cNvPr id="6" name="Rectangle 5"/>
          <p:cNvSpPr/>
          <p:nvPr/>
        </p:nvSpPr>
        <p:spPr>
          <a:xfrm>
            <a:off x="1137312" y="1"/>
            <a:ext cx="11054688" cy="6857999"/>
          </a:xfrm>
          <a:prstGeom prst="rect">
            <a:avLst/>
          </a:prstGeom>
          <a:noFill/>
          <a:ln w="57150">
            <a:no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176211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25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812</Words>
  <Application>Microsoft Office PowerPoint</Application>
  <PresentationFormat>Widescreen</PresentationFormat>
  <Paragraphs>137</Paragraphs>
  <Slides>19</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Calibri</vt:lpstr>
      <vt:lpstr>Calibri Light</vt:lpstr>
      <vt:lpstr>Nikosh</vt:lpstr>
      <vt:lpstr>NikoshBAN</vt:lpstr>
      <vt:lpstr>Siyam Rupali</vt:lpstr>
      <vt:lpstr>Times New Roman</vt:lpstr>
      <vt:lpstr>Vrinda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মূল্যায়ন</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8</cp:revision>
  <dcterms:created xsi:type="dcterms:W3CDTF">2019-10-23T06:53:12Z</dcterms:created>
  <dcterms:modified xsi:type="dcterms:W3CDTF">2019-10-25T02:34:22Z</dcterms:modified>
</cp:coreProperties>
</file>