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51FCCB-43E5-45C4-B0B7-7C76A578EA65}" type="doc">
      <dgm:prSet loTypeId="urn:microsoft.com/office/officeart/2005/8/layout/vList5" loCatId="list" qsTypeId="urn:microsoft.com/office/officeart/2005/8/quickstyle/3d7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17CB06F-3EC0-4A00-9CAE-861DF159934A}">
      <dgm:prSet custT="1"/>
      <dgm:spPr/>
      <dgm:t>
        <a:bodyPr/>
        <a:lstStyle/>
        <a:p>
          <a:pPr rtl="0"/>
          <a:r>
            <a:rPr lang="en-US" sz="2800" dirty="0" err="1" smtClean="0"/>
            <a:t>শ্রেণিঃএকাদশ</a:t>
          </a:r>
          <a:endParaRPr lang="en-US" sz="2800" dirty="0"/>
        </a:p>
      </dgm:t>
    </dgm:pt>
    <dgm:pt modelId="{6F267101-B1CB-46D1-BB93-723F2F0CCD11}" type="parTrans" cxnId="{6AE219E7-C982-42D4-9CD8-75850C2DB2FA}">
      <dgm:prSet/>
      <dgm:spPr/>
      <dgm:t>
        <a:bodyPr/>
        <a:lstStyle/>
        <a:p>
          <a:endParaRPr lang="en-US"/>
        </a:p>
      </dgm:t>
    </dgm:pt>
    <dgm:pt modelId="{A2922E29-7AE2-4499-9B41-43F18FC047BD}" type="sibTrans" cxnId="{6AE219E7-C982-42D4-9CD8-75850C2DB2FA}">
      <dgm:prSet/>
      <dgm:spPr/>
      <dgm:t>
        <a:bodyPr/>
        <a:lstStyle/>
        <a:p>
          <a:endParaRPr lang="en-US"/>
        </a:p>
      </dgm:t>
    </dgm:pt>
    <dgm:pt modelId="{B76CF659-2EC1-4D3B-BA24-26742683282E}">
      <dgm:prSet custT="1"/>
      <dgm:spPr/>
      <dgm:t>
        <a:bodyPr/>
        <a:lstStyle/>
        <a:p>
          <a:pPr rtl="0"/>
          <a:r>
            <a:rPr lang="en-US" sz="2800" dirty="0" err="1" smtClean="0"/>
            <a:t>বিষয়ঃতথ্য</a:t>
          </a:r>
          <a:r>
            <a:rPr lang="en-US" sz="2800" dirty="0" smtClean="0"/>
            <a:t>  ও </a:t>
          </a:r>
          <a:r>
            <a:rPr lang="en-US" sz="2800" dirty="0" err="1" smtClean="0"/>
            <a:t>যোগাযোগ</a:t>
          </a:r>
          <a:r>
            <a:rPr lang="en-US" sz="2800" dirty="0" smtClean="0"/>
            <a:t>   </a:t>
          </a:r>
          <a:r>
            <a:rPr lang="en-US" sz="2800" dirty="0" err="1" smtClean="0"/>
            <a:t>প্রযুক্তি</a:t>
          </a:r>
          <a:endParaRPr lang="en-US" sz="2800" dirty="0"/>
        </a:p>
      </dgm:t>
    </dgm:pt>
    <dgm:pt modelId="{8AADF727-D30C-44A3-9584-6FB18C489B10}" type="parTrans" cxnId="{1656B098-C93E-46CF-80CD-2B8E758AF1DF}">
      <dgm:prSet/>
      <dgm:spPr/>
      <dgm:t>
        <a:bodyPr/>
        <a:lstStyle/>
        <a:p>
          <a:endParaRPr lang="en-US"/>
        </a:p>
      </dgm:t>
    </dgm:pt>
    <dgm:pt modelId="{4FAD0EBC-F3D6-4941-810A-EBF6E558C8F1}" type="sibTrans" cxnId="{1656B098-C93E-46CF-80CD-2B8E758AF1DF}">
      <dgm:prSet/>
      <dgm:spPr/>
      <dgm:t>
        <a:bodyPr/>
        <a:lstStyle/>
        <a:p>
          <a:endParaRPr lang="en-US"/>
        </a:p>
      </dgm:t>
    </dgm:pt>
    <dgm:pt modelId="{EB4A7266-66BF-475E-ACEB-93192D60EAE7}">
      <dgm:prSet custT="1"/>
      <dgm:spPr/>
      <dgm:t>
        <a:bodyPr/>
        <a:lstStyle/>
        <a:p>
          <a:pPr rtl="0"/>
          <a:r>
            <a:rPr lang="en-US" sz="2800" dirty="0" err="1" smtClean="0"/>
            <a:t>অধ্যায়ঃপ্রথম</a:t>
          </a:r>
          <a:endParaRPr lang="en-US" sz="2800" dirty="0"/>
        </a:p>
      </dgm:t>
    </dgm:pt>
    <dgm:pt modelId="{A672D886-BCC9-41E3-93DF-6C5E1A53A7D0}" type="parTrans" cxnId="{0C9298F4-BA72-4586-8474-6EC9F40C80F0}">
      <dgm:prSet/>
      <dgm:spPr/>
      <dgm:t>
        <a:bodyPr/>
        <a:lstStyle/>
        <a:p>
          <a:endParaRPr lang="en-US"/>
        </a:p>
      </dgm:t>
    </dgm:pt>
    <dgm:pt modelId="{513E6161-30E4-4911-8B17-9FA1468D0DBD}" type="sibTrans" cxnId="{0C9298F4-BA72-4586-8474-6EC9F40C80F0}">
      <dgm:prSet/>
      <dgm:spPr/>
      <dgm:t>
        <a:bodyPr/>
        <a:lstStyle/>
        <a:p>
          <a:endParaRPr lang="en-US"/>
        </a:p>
      </dgm:t>
    </dgm:pt>
    <dgm:pt modelId="{009EC483-B4A5-42B6-B4BC-83A4BA062F4D}">
      <dgm:prSet custT="1"/>
      <dgm:spPr/>
      <dgm:t>
        <a:bodyPr/>
        <a:lstStyle/>
        <a:p>
          <a:pPr rtl="0"/>
          <a:r>
            <a:rPr lang="en-US" sz="2800" dirty="0" err="1" smtClean="0"/>
            <a:t>বিশ্ব</a:t>
          </a:r>
          <a:r>
            <a:rPr lang="en-US" sz="2800" dirty="0" smtClean="0"/>
            <a:t>  ও  </a:t>
          </a:r>
          <a:r>
            <a:rPr lang="en-US" sz="2800" dirty="0" err="1" smtClean="0"/>
            <a:t>বাংলাদেশ</a:t>
          </a:r>
          <a:r>
            <a:rPr lang="en-US" sz="2800" dirty="0" smtClean="0"/>
            <a:t>   </a:t>
          </a:r>
          <a:r>
            <a:rPr lang="en-US" sz="2800" dirty="0" err="1" smtClean="0"/>
            <a:t>প্রেক্ষিত</a:t>
          </a:r>
          <a:endParaRPr lang="en-US" sz="2800" dirty="0"/>
        </a:p>
      </dgm:t>
    </dgm:pt>
    <dgm:pt modelId="{79028B84-1F4B-44D3-8EE8-9997CBB9C347}" type="parTrans" cxnId="{6E4E6EE2-CC53-4FFB-AD43-3FB52E06ECE7}">
      <dgm:prSet/>
      <dgm:spPr/>
      <dgm:t>
        <a:bodyPr/>
        <a:lstStyle/>
        <a:p>
          <a:endParaRPr lang="en-US"/>
        </a:p>
      </dgm:t>
    </dgm:pt>
    <dgm:pt modelId="{01EDD14F-3E33-437F-9AA4-A0257DAB2280}" type="sibTrans" cxnId="{6E4E6EE2-CC53-4FFB-AD43-3FB52E06ECE7}">
      <dgm:prSet/>
      <dgm:spPr/>
      <dgm:t>
        <a:bodyPr/>
        <a:lstStyle/>
        <a:p>
          <a:endParaRPr lang="en-US"/>
        </a:p>
      </dgm:t>
    </dgm:pt>
    <dgm:pt modelId="{69FE7E23-5CF9-44F7-8D9C-25975E5F8B81}">
      <dgm:prSet custT="1"/>
      <dgm:spPr/>
      <dgm:t>
        <a:bodyPr/>
        <a:lstStyle/>
        <a:p>
          <a:pPr rtl="0"/>
          <a:r>
            <a:rPr lang="en-US" sz="2800" dirty="0" smtClean="0"/>
            <a:t>সময়ঃ৪৫ </a:t>
          </a:r>
          <a:r>
            <a:rPr lang="en-US" sz="2800" dirty="0" err="1" smtClean="0"/>
            <a:t>মিনিট</a:t>
          </a:r>
          <a:endParaRPr lang="en-US" sz="2800" dirty="0"/>
        </a:p>
      </dgm:t>
    </dgm:pt>
    <dgm:pt modelId="{FFF63477-695B-41E7-8EBC-67E64094F730}" type="parTrans" cxnId="{F0764B8D-1A60-4AF6-B043-DD5B3C1DE3D3}">
      <dgm:prSet/>
      <dgm:spPr/>
      <dgm:t>
        <a:bodyPr/>
        <a:lstStyle/>
        <a:p>
          <a:endParaRPr lang="en-US"/>
        </a:p>
      </dgm:t>
    </dgm:pt>
    <dgm:pt modelId="{F246D0D5-7ABC-4A55-922A-EB67E993DB32}" type="sibTrans" cxnId="{F0764B8D-1A60-4AF6-B043-DD5B3C1DE3D3}">
      <dgm:prSet/>
      <dgm:spPr/>
      <dgm:t>
        <a:bodyPr/>
        <a:lstStyle/>
        <a:p>
          <a:endParaRPr lang="en-US"/>
        </a:p>
      </dgm:t>
    </dgm:pt>
    <dgm:pt modelId="{994133F8-A88D-4140-A5E8-8435FE9BF4F5}" type="pres">
      <dgm:prSet presAssocID="{2E51FCCB-43E5-45C4-B0B7-7C76A578EA6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5CDD284-8E51-4F12-94B6-0CBCDC381C9C}" type="pres">
      <dgm:prSet presAssocID="{E17CB06F-3EC0-4A00-9CAE-861DF159934A}" presName="linNode" presStyleCnt="0"/>
      <dgm:spPr/>
    </dgm:pt>
    <dgm:pt modelId="{B03A3517-7696-4C55-9835-93D38773D0BD}" type="pres">
      <dgm:prSet presAssocID="{E17CB06F-3EC0-4A00-9CAE-861DF159934A}" presName="parentText" presStyleLbl="node1" presStyleIdx="0" presStyleCnt="5" custScaleX="178063" custLinFactNeighborX="30916" custLinFactNeighborY="-1023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C09F35-CEB5-4313-BD8A-213D261FD68D}" type="pres">
      <dgm:prSet presAssocID="{A2922E29-7AE2-4499-9B41-43F18FC047BD}" presName="sp" presStyleCnt="0"/>
      <dgm:spPr/>
    </dgm:pt>
    <dgm:pt modelId="{E51F9336-0232-418E-9726-F266C57CC033}" type="pres">
      <dgm:prSet presAssocID="{B76CF659-2EC1-4D3B-BA24-26742683282E}" presName="linNode" presStyleCnt="0"/>
      <dgm:spPr/>
    </dgm:pt>
    <dgm:pt modelId="{65D53144-ABA0-4EAA-9DBB-83A405FCB1F4}" type="pres">
      <dgm:prSet presAssocID="{B76CF659-2EC1-4D3B-BA24-26742683282E}" presName="parentText" presStyleLbl="node1" presStyleIdx="1" presStyleCnt="5" custScaleX="263532" custLinFactNeighborX="-348" custLinFactNeighborY="32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A14060-96A2-42D7-B737-BC8D1118F3DE}" type="pres">
      <dgm:prSet presAssocID="{4FAD0EBC-F3D6-4941-810A-EBF6E558C8F1}" presName="sp" presStyleCnt="0"/>
      <dgm:spPr/>
    </dgm:pt>
    <dgm:pt modelId="{618D752A-0F53-4CAB-BD46-2D3279E65A47}" type="pres">
      <dgm:prSet presAssocID="{EB4A7266-66BF-475E-ACEB-93192D60EAE7}" presName="linNode" presStyleCnt="0"/>
      <dgm:spPr/>
    </dgm:pt>
    <dgm:pt modelId="{DC307B2B-4956-4692-96D9-88F5D2D6A0E1}" type="pres">
      <dgm:prSet presAssocID="{EB4A7266-66BF-475E-ACEB-93192D60EAE7}" presName="parentText" presStyleLbl="node1" presStyleIdx="2" presStyleCnt="5" custScaleX="168886" custLinFactNeighborX="46539" custLinFactNeighborY="-1005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74DDE2-61B7-48DA-858E-13A709B46E24}" type="pres">
      <dgm:prSet presAssocID="{513E6161-30E4-4911-8B17-9FA1468D0DBD}" presName="sp" presStyleCnt="0"/>
      <dgm:spPr/>
    </dgm:pt>
    <dgm:pt modelId="{9B6016F7-FFE9-42D8-AF86-B0C9E9A26B04}" type="pres">
      <dgm:prSet presAssocID="{009EC483-B4A5-42B6-B4BC-83A4BA062F4D}" presName="linNode" presStyleCnt="0"/>
      <dgm:spPr/>
    </dgm:pt>
    <dgm:pt modelId="{3899AAFF-F18F-4E84-A855-191B3F4CB601}" type="pres">
      <dgm:prSet presAssocID="{009EC483-B4A5-42B6-B4BC-83A4BA062F4D}" presName="parentText" presStyleLbl="node1" presStyleIdx="3" presStyleCnt="5" custScaleX="242165" custLinFactNeighborX="5503" custLinFactNeighborY="-1496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5A103E-E0DD-4F06-9255-E570AEE36B8A}" type="pres">
      <dgm:prSet presAssocID="{01EDD14F-3E33-437F-9AA4-A0257DAB2280}" presName="sp" presStyleCnt="0"/>
      <dgm:spPr/>
    </dgm:pt>
    <dgm:pt modelId="{BAC361C9-9502-4B79-AC7A-18A56F63A9D8}" type="pres">
      <dgm:prSet presAssocID="{69FE7E23-5CF9-44F7-8D9C-25975E5F8B81}" presName="linNode" presStyleCnt="0"/>
      <dgm:spPr/>
    </dgm:pt>
    <dgm:pt modelId="{B6D9887E-0162-4256-BFDA-93C0DCF57BBA}" type="pres">
      <dgm:prSet presAssocID="{69FE7E23-5CF9-44F7-8D9C-25975E5F8B81}" presName="parentText" presStyleLbl="node1" presStyleIdx="4" presStyleCnt="5" custScaleX="156411" custLinFactNeighborX="43382" custLinFactNeighborY="-1987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A01440-3B15-4E35-B51D-2D293CF1F977}" type="presOf" srcId="{2E51FCCB-43E5-45C4-B0B7-7C76A578EA65}" destId="{994133F8-A88D-4140-A5E8-8435FE9BF4F5}" srcOrd="0" destOrd="0" presId="urn:microsoft.com/office/officeart/2005/8/layout/vList5"/>
    <dgm:cxn modelId="{F0764B8D-1A60-4AF6-B043-DD5B3C1DE3D3}" srcId="{2E51FCCB-43E5-45C4-B0B7-7C76A578EA65}" destId="{69FE7E23-5CF9-44F7-8D9C-25975E5F8B81}" srcOrd="4" destOrd="0" parTransId="{FFF63477-695B-41E7-8EBC-67E64094F730}" sibTransId="{F246D0D5-7ABC-4A55-922A-EB67E993DB32}"/>
    <dgm:cxn modelId="{A1E9061E-742F-4673-B888-427B77A889E4}" type="presOf" srcId="{69FE7E23-5CF9-44F7-8D9C-25975E5F8B81}" destId="{B6D9887E-0162-4256-BFDA-93C0DCF57BBA}" srcOrd="0" destOrd="0" presId="urn:microsoft.com/office/officeart/2005/8/layout/vList5"/>
    <dgm:cxn modelId="{1F92F8FD-0E79-4A8F-ADCB-5E158D79DC66}" type="presOf" srcId="{E17CB06F-3EC0-4A00-9CAE-861DF159934A}" destId="{B03A3517-7696-4C55-9835-93D38773D0BD}" srcOrd="0" destOrd="0" presId="urn:microsoft.com/office/officeart/2005/8/layout/vList5"/>
    <dgm:cxn modelId="{1656B098-C93E-46CF-80CD-2B8E758AF1DF}" srcId="{2E51FCCB-43E5-45C4-B0B7-7C76A578EA65}" destId="{B76CF659-2EC1-4D3B-BA24-26742683282E}" srcOrd="1" destOrd="0" parTransId="{8AADF727-D30C-44A3-9584-6FB18C489B10}" sibTransId="{4FAD0EBC-F3D6-4941-810A-EBF6E558C8F1}"/>
    <dgm:cxn modelId="{024A325F-A54D-467A-8AC5-CD486D471205}" type="presOf" srcId="{EB4A7266-66BF-475E-ACEB-93192D60EAE7}" destId="{DC307B2B-4956-4692-96D9-88F5D2D6A0E1}" srcOrd="0" destOrd="0" presId="urn:microsoft.com/office/officeart/2005/8/layout/vList5"/>
    <dgm:cxn modelId="{6AE219E7-C982-42D4-9CD8-75850C2DB2FA}" srcId="{2E51FCCB-43E5-45C4-B0B7-7C76A578EA65}" destId="{E17CB06F-3EC0-4A00-9CAE-861DF159934A}" srcOrd="0" destOrd="0" parTransId="{6F267101-B1CB-46D1-BB93-723F2F0CCD11}" sibTransId="{A2922E29-7AE2-4499-9B41-43F18FC047BD}"/>
    <dgm:cxn modelId="{D0E464F7-C38D-4DE6-B49E-3FBC054C3E75}" type="presOf" srcId="{B76CF659-2EC1-4D3B-BA24-26742683282E}" destId="{65D53144-ABA0-4EAA-9DBB-83A405FCB1F4}" srcOrd="0" destOrd="0" presId="urn:microsoft.com/office/officeart/2005/8/layout/vList5"/>
    <dgm:cxn modelId="{936B8EA7-A688-4BCB-A74C-062B4F83D4C4}" type="presOf" srcId="{009EC483-B4A5-42B6-B4BC-83A4BA062F4D}" destId="{3899AAFF-F18F-4E84-A855-191B3F4CB601}" srcOrd="0" destOrd="0" presId="urn:microsoft.com/office/officeart/2005/8/layout/vList5"/>
    <dgm:cxn modelId="{6E4E6EE2-CC53-4FFB-AD43-3FB52E06ECE7}" srcId="{2E51FCCB-43E5-45C4-B0B7-7C76A578EA65}" destId="{009EC483-B4A5-42B6-B4BC-83A4BA062F4D}" srcOrd="3" destOrd="0" parTransId="{79028B84-1F4B-44D3-8EE8-9997CBB9C347}" sibTransId="{01EDD14F-3E33-437F-9AA4-A0257DAB2280}"/>
    <dgm:cxn modelId="{0C9298F4-BA72-4586-8474-6EC9F40C80F0}" srcId="{2E51FCCB-43E5-45C4-B0B7-7C76A578EA65}" destId="{EB4A7266-66BF-475E-ACEB-93192D60EAE7}" srcOrd="2" destOrd="0" parTransId="{A672D886-BCC9-41E3-93DF-6C5E1A53A7D0}" sibTransId="{513E6161-30E4-4911-8B17-9FA1468D0DBD}"/>
    <dgm:cxn modelId="{A2F4EDCD-C0B2-4BA1-ADEE-54166FB529FF}" type="presParOf" srcId="{994133F8-A88D-4140-A5E8-8435FE9BF4F5}" destId="{B5CDD284-8E51-4F12-94B6-0CBCDC381C9C}" srcOrd="0" destOrd="0" presId="urn:microsoft.com/office/officeart/2005/8/layout/vList5"/>
    <dgm:cxn modelId="{019FA410-16CE-468A-AE94-E2DA46F3BD57}" type="presParOf" srcId="{B5CDD284-8E51-4F12-94B6-0CBCDC381C9C}" destId="{B03A3517-7696-4C55-9835-93D38773D0BD}" srcOrd="0" destOrd="0" presId="urn:microsoft.com/office/officeart/2005/8/layout/vList5"/>
    <dgm:cxn modelId="{7CA1B6E9-987C-46A8-9CAD-D0AE60ACECD3}" type="presParOf" srcId="{994133F8-A88D-4140-A5E8-8435FE9BF4F5}" destId="{D7C09F35-CEB5-4313-BD8A-213D261FD68D}" srcOrd="1" destOrd="0" presId="urn:microsoft.com/office/officeart/2005/8/layout/vList5"/>
    <dgm:cxn modelId="{3A7FDE1D-4332-43F0-9B0B-3064C4AC672A}" type="presParOf" srcId="{994133F8-A88D-4140-A5E8-8435FE9BF4F5}" destId="{E51F9336-0232-418E-9726-F266C57CC033}" srcOrd="2" destOrd="0" presId="urn:microsoft.com/office/officeart/2005/8/layout/vList5"/>
    <dgm:cxn modelId="{33282D1B-E126-4706-B015-63B59C653E78}" type="presParOf" srcId="{E51F9336-0232-418E-9726-F266C57CC033}" destId="{65D53144-ABA0-4EAA-9DBB-83A405FCB1F4}" srcOrd="0" destOrd="0" presId="urn:microsoft.com/office/officeart/2005/8/layout/vList5"/>
    <dgm:cxn modelId="{4BD65F03-2854-4DE2-8A1D-34CD8B294B53}" type="presParOf" srcId="{994133F8-A88D-4140-A5E8-8435FE9BF4F5}" destId="{8BA14060-96A2-42D7-B737-BC8D1118F3DE}" srcOrd="3" destOrd="0" presId="urn:microsoft.com/office/officeart/2005/8/layout/vList5"/>
    <dgm:cxn modelId="{9B010CB6-90E8-430E-AF3D-A8E112D4224F}" type="presParOf" srcId="{994133F8-A88D-4140-A5E8-8435FE9BF4F5}" destId="{618D752A-0F53-4CAB-BD46-2D3279E65A47}" srcOrd="4" destOrd="0" presId="urn:microsoft.com/office/officeart/2005/8/layout/vList5"/>
    <dgm:cxn modelId="{07ED05EB-88D1-44BD-A954-545E9D8C6785}" type="presParOf" srcId="{618D752A-0F53-4CAB-BD46-2D3279E65A47}" destId="{DC307B2B-4956-4692-96D9-88F5D2D6A0E1}" srcOrd="0" destOrd="0" presId="urn:microsoft.com/office/officeart/2005/8/layout/vList5"/>
    <dgm:cxn modelId="{A9EE898F-ED78-4F2F-94A8-4983F0981A78}" type="presParOf" srcId="{994133F8-A88D-4140-A5E8-8435FE9BF4F5}" destId="{2774DDE2-61B7-48DA-858E-13A709B46E24}" srcOrd="5" destOrd="0" presId="urn:microsoft.com/office/officeart/2005/8/layout/vList5"/>
    <dgm:cxn modelId="{5C6687A6-8332-4385-9E06-139D9D0DCD82}" type="presParOf" srcId="{994133F8-A88D-4140-A5E8-8435FE9BF4F5}" destId="{9B6016F7-FFE9-42D8-AF86-B0C9E9A26B04}" srcOrd="6" destOrd="0" presId="urn:microsoft.com/office/officeart/2005/8/layout/vList5"/>
    <dgm:cxn modelId="{122F744F-971A-4FED-A734-461A73758468}" type="presParOf" srcId="{9B6016F7-FFE9-42D8-AF86-B0C9E9A26B04}" destId="{3899AAFF-F18F-4E84-A855-191B3F4CB601}" srcOrd="0" destOrd="0" presId="urn:microsoft.com/office/officeart/2005/8/layout/vList5"/>
    <dgm:cxn modelId="{FE373638-F928-4BD2-AC94-A6FDE3730665}" type="presParOf" srcId="{994133F8-A88D-4140-A5E8-8435FE9BF4F5}" destId="{F15A103E-E0DD-4F06-9255-E570AEE36B8A}" srcOrd="7" destOrd="0" presId="urn:microsoft.com/office/officeart/2005/8/layout/vList5"/>
    <dgm:cxn modelId="{DFD0116E-0130-44F3-B0FB-01AA40E9FDE5}" type="presParOf" srcId="{994133F8-A88D-4140-A5E8-8435FE9BF4F5}" destId="{BAC361C9-9502-4B79-AC7A-18A56F63A9D8}" srcOrd="8" destOrd="0" presId="urn:microsoft.com/office/officeart/2005/8/layout/vList5"/>
    <dgm:cxn modelId="{DCCB031D-355D-4AC1-B755-986463FE265E}" type="presParOf" srcId="{BAC361C9-9502-4B79-AC7A-18A56F63A9D8}" destId="{B6D9887E-0162-4256-BFDA-93C0DCF57BBA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A3517-7696-4C55-9835-93D38773D0BD}">
      <dsp:nvSpPr>
        <dsp:cNvPr id="0" name=""/>
        <dsp:cNvSpPr/>
      </dsp:nvSpPr>
      <dsp:spPr>
        <a:xfrm>
          <a:off x="855655" y="0"/>
          <a:ext cx="4005391" cy="70276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শ্রেণিঃএকাদশ</a:t>
          </a:r>
          <a:endParaRPr lang="en-US" sz="2800" kern="1200" dirty="0"/>
        </a:p>
      </dsp:txBody>
      <dsp:txXfrm>
        <a:off x="889961" y="34306"/>
        <a:ext cx="3936779" cy="634154"/>
      </dsp:txXfrm>
    </dsp:sp>
    <dsp:sp modelId="{65D53144-ABA0-4EAA-9DBB-83A405FCB1F4}">
      <dsp:nvSpPr>
        <dsp:cNvPr id="0" name=""/>
        <dsp:cNvSpPr/>
      </dsp:nvSpPr>
      <dsp:spPr>
        <a:xfrm>
          <a:off x="152395" y="762000"/>
          <a:ext cx="5927952" cy="702766"/>
        </a:xfrm>
        <a:prstGeom prst="round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বিষয়ঃতথ্য</a:t>
          </a:r>
          <a:r>
            <a:rPr lang="en-US" sz="2800" kern="1200" dirty="0" smtClean="0"/>
            <a:t>  ও </a:t>
          </a:r>
          <a:r>
            <a:rPr lang="en-US" sz="2800" kern="1200" dirty="0" err="1" smtClean="0"/>
            <a:t>যোগাযোগ</a:t>
          </a:r>
          <a:r>
            <a:rPr lang="en-US" sz="2800" kern="1200" dirty="0" smtClean="0"/>
            <a:t>   </a:t>
          </a:r>
          <a:r>
            <a:rPr lang="en-US" sz="2800" kern="1200" dirty="0" err="1" smtClean="0"/>
            <a:t>প্রযুক্তি</a:t>
          </a:r>
          <a:endParaRPr lang="en-US" sz="2800" kern="1200" dirty="0"/>
        </a:p>
      </dsp:txBody>
      <dsp:txXfrm>
        <a:off x="186701" y="796306"/>
        <a:ext cx="5859340" cy="634154"/>
      </dsp:txXfrm>
    </dsp:sp>
    <dsp:sp modelId="{DC307B2B-4956-4692-96D9-88F5D2D6A0E1}">
      <dsp:nvSpPr>
        <dsp:cNvPr id="0" name=""/>
        <dsp:cNvSpPr/>
      </dsp:nvSpPr>
      <dsp:spPr>
        <a:xfrm>
          <a:off x="1207083" y="1406767"/>
          <a:ext cx="3798962" cy="702766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অধ্যায়ঃপ্রথম</a:t>
          </a:r>
          <a:endParaRPr lang="en-US" sz="2800" kern="1200" dirty="0"/>
        </a:p>
      </dsp:txBody>
      <dsp:txXfrm>
        <a:off x="1241389" y="1441073"/>
        <a:ext cx="3730350" cy="634154"/>
      </dsp:txXfrm>
    </dsp:sp>
    <dsp:sp modelId="{3899AAFF-F18F-4E84-A855-191B3F4CB601}">
      <dsp:nvSpPr>
        <dsp:cNvPr id="0" name=""/>
        <dsp:cNvSpPr/>
      </dsp:nvSpPr>
      <dsp:spPr>
        <a:xfrm>
          <a:off x="284009" y="2110152"/>
          <a:ext cx="5447317" cy="702766"/>
        </a:xfrm>
        <a:prstGeom prst="round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/>
            <a:t>বিশ্ব</a:t>
          </a:r>
          <a:r>
            <a:rPr lang="en-US" sz="2800" kern="1200" dirty="0" smtClean="0"/>
            <a:t>  ও  </a:t>
          </a:r>
          <a:r>
            <a:rPr lang="en-US" sz="2800" kern="1200" dirty="0" err="1" smtClean="0"/>
            <a:t>বাংলাদেশ</a:t>
          </a:r>
          <a:r>
            <a:rPr lang="en-US" sz="2800" kern="1200" dirty="0" smtClean="0"/>
            <a:t>   </a:t>
          </a:r>
          <a:r>
            <a:rPr lang="en-US" sz="2800" kern="1200" dirty="0" err="1" smtClean="0"/>
            <a:t>প্রেক্ষিত</a:t>
          </a:r>
          <a:endParaRPr lang="en-US" sz="2800" kern="1200" dirty="0"/>
        </a:p>
      </dsp:txBody>
      <dsp:txXfrm>
        <a:off x="318315" y="2144458"/>
        <a:ext cx="5378705" cy="634154"/>
      </dsp:txXfrm>
    </dsp:sp>
    <dsp:sp modelId="{B6D9887E-0162-4256-BFDA-93C0DCF57BBA}">
      <dsp:nvSpPr>
        <dsp:cNvPr id="0" name=""/>
        <dsp:cNvSpPr/>
      </dsp:nvSpPr>
      <dsp:spPr>
        <a:xfrm>
          <a:off x="1136069" y="2813537"/>
          <a:ext cx="3518346" cy="702766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সময়ঃ৪৫ </a:t>
          </a:r>
          <a:r>
            <a:rPr lang="en-US" sz="2800" kern="1200" dirty="0" err="1" smtClean="0"/>
            <a:t>মিনিট</a:t>
          </a:r>
          <a:endParaRPr lang="en-US" sz="2800" kern="1200" dirty="0"/>
        </a:p>
      </dsp:txBody>
      <dsp:txXfrm>
        <a:off x="1170375" y="2847843"/>
        <a:ext cx="3449734" cy="6341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B6F1B0-3C57-402E-9836-12ECDF9ABC87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C8BC9-0A32-4FB6-8781-9113B03EB1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214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6BFE6-4033-4FED-8C74-5AC76BF5207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656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6BFE6-4033-4FED-8C74-5AC76BF5207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887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11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28" y="4669497"/>
            <a:ext cx="9372599" cy="923330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</p:spPr>
        <p:txBody>
          <a:bodyPr wrap="square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00B050"/>
                </a:solidFill>
              </a:rPr>
              <a:t>আইসিটি</a:t>
            </a:r>
            <a:r>
              <a:rPr lang="en-US" sz="5400" dirty="0" smtClean="0">
                <a:solidFill>
                  <a:srgbClr val="00B050"/>
                </a:solidFill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</a:rPr>
              <a:t>ক্লাসে</a:t>
            </a:r>
            <a:r>
              <a:rPr lang="en-US" sz="5400" dirty="0" smtClean="0">
                <a:solidFill>
                  <a:srgbClr val="00B050"/>
                </a:solidFill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</a:rPr>
              <a:t>সবাইকে</a:t>
            </a:r>
            <a:r>
              <a:rPr lang="en-US" sz="5400" dirty="0" smtClean="0">
                <a:solidFill>
                  <a:srgbClr val="00B050"/>
                </a:solidFill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</a:rPr>
              <a:t>স্বাগতম</a:t>
            </a:r>
            <a:endParaRPr lang="en-US" sz="5400" dirty="0">
              <a:solidFill>
                <a:srgbClr val="00B050"/>
              </a:solidFill>
            </a:endParaRPr>
          </a:p>
        </p:txBody>
      </p:sp>
      <p:pic>
        <p:nvPicPr>
          <p:cNvPr id="3" name="Picture 4" descr="C:\Users\User\Desktop\Asif\asma 2\Ttc training - content\Downloads\b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492863"/>
            <a:ext cx="4724400" cy="3276599"/>
          </a:xfrm>
          <a:prstGeom prst="rect">
            <a:avLst/>
          </a:prstGeom>
          <a:noFill/>
        </p:spPr>
      </p:pic>
      <p:pic>
        <p:nvPicPr>
          <p:cNvPr id="5" name="Picture 6" descr="C:\Users\User\Desktop\Asif\asma 2\Ttc training - content\Downloads\f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46812" y="3492862"/>
            <a:ext cx="4419600" cy="32765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41355107"/>
      </p:ext>
    </p:extLst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13 -0.01227 L 0.05313 -0.6289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7" grpId="1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267336"/>
            <a:ext cx="44196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44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/>
              </a:rPr>
              <a:t>শিক্ষক</a:t>
            </a:r>
            <a:r>
              <a:rPr lang="en-US" sz="4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/>
              </a:rPr>
              <a:t> </a:t>
            </a:r>
            <a:r>
              <a:rPr lang="en-US" sz="44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/>
              </a:rPr>
              <a:t>পরিচিতি</a:t>
            </a:r>
            <a:endParaRPr lang="en-US" sz="44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/>
            </a:endParaRPr>
          </a:p>
          <a:p>
            <a:pPr algn="ctr"/>
            <a:endParaRPr lang="en-US" sz="28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/>
            </a:endParaRPr>
          </a:p>
        </p:txBody>
      </p:sp>
      <p:sp>
        <p:nvSpPr>
          <p:cNvPr id="3" name="Parallelogram 2"/>
          <p:cNvSpPr/>
          <p:nvPr/>
        </p:nvSpPr>
        <p:spPr>
          <a:xfrm>
            <a:off x="-38100" y="1778000"/>
            <a:ext cx="5638800" cy="4343400"/>
          </a:xfrm>
          <a:prstGeom prst="parallelogram">
            <a:avLst/>
          </a:prstGeom>
          <a:solidFill>
            <a:srgbClr val="92D05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আসমা উল হুসনা</a:t>
            </a:r>
            <a:endParaRPr lang="en-US" sz="3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</a:p>
          <a:p>
            <a:pPr algn="ctr"/>
            <a:r>
              <a:rPr lang="bn-IN" sz="3200" dirty="0" smtClean="0">
                <a:solidFill>
                  <a:schemeClr val="accent2"/>
                </a:solidFill>
                <a:latin typeface="NikoshBAN"/>
                <a:cs typeface="NikoshBAN" panose="02000000000000000000" pitchFamily="2" charset="0"/>
              </a:rPr>
              <a:t>জীবননগর</a:t>
            </a:r>
            <a:r>
              <a:rPr lang="bn-IN" sz="3200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ডি</a:t>
            </a:r>
            <a:r>
              <a:rPr lang="en-US" sz="3200" dirty="0" err="1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গ্রি</a:t>
            </a:r>
            <a:r>
              <a:rPr lang="bn-IN" sz="3200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কলেজ</a:t>
            </a:r>
          </a:p>
          <a:p>
            <a:pPr algn="ctr"/>
            <a:r>
              <a:rPr lang="en-US" sz="3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ফোনঃ</a:t>
            </a:r>
            <a:r>
              <a:rPr lang="en-US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01915030296</a:t>
            </a:r>
          </a:p>
          <a:p>
            <a:pPr algn="ctr"/>
            <a:r>
              <a:rPr lang="en-US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32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মেইলঃ</a:t>
            </a:r>
            <a:endParaRPr lang="en-US" sz="32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asma</a:t>
            </a:r>
            <a:r>
              <a:rPr lang="en-US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15011986</a:t>
            </a:r>
            <a:r>
              <a:rPr lang="en-US" sz="2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  <a:endParaRPr lang="en-US" sz="2000" dirty="0" smtClean="0">
              <a:solidFill>
                <a:srgbClr val="00B0F0"/>
              </a:solidFill>
            </a:endParaRPr>
          </a:p>
        </p:txBody>
      </p:sp>
      <p:pic>
        <p:nvPicPr>
          <p:cNvPr id="6" name="Picture 5" descr="20170519_1953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9800" y="152400"/>
            <a:ext cx="2286000" cy="25736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02754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8875" y="381000"/>
            <a:ext cx="386035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FF0000"/>
                </a:solidFill>
                <a:latin typeface="NikoshBAN"/>
              </a:rPr>
              <a:t>পাঠ</a:t>
            </a:r>
            <a:r>
              <a:rPr lang="en-US" sz="6000" dirty="0" smtClean="0">
                <a:solidFill>
                  <a:srgbClr val="FF0000"/>
                </a:solidFill>
                <a:latin typeface="NikoshBAN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NikoshBAN"/>
              </a:rPr>
              <a:t>পরিচিতি</a:t>
            </a:r>
            <a:endParaRPr lang="en-US" sz="6000" dirty="0">
              <a:solidFill>
                <a:srgbClr val="FF0000"/>
              </a:solidFill>
              <a:latin typeface="NikoshBAN"/>
            </a:endParaRPr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990600" y="1752600"/>
          <a:ext cx="62484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84672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70620_111404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</a:extLst>
          </a:blip>
          <a:srcRect l="13084" r="8869"/>
          <a:stretch>
            <a:fillRect/>
          </a:stretch>
        </p:blipFill>
        <p:spPr>
          <a:xfrm rot="16200000">
            <a:off x="4648200" y="1447799"/>
            <a:ext cx="3962400" cy="457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23" y="2362200"/>
            <a:ext cx="435483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55399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3" t="2998" r="5502" b="7174"/>
          <a:stretch/>
        </p:blipFill>
        <p:spPr>
          <a:xfrm>
            <a:off x="4114800" y="914400"/>
            <a:ext cx="5029200" cy="461277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52600" y="5527172"/>
            <a:ext cx="5638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বুঝা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 </a:t>
            </a:r>
          </a:p>
          <a:p>
            <a:pPr algn="ctr"/>
            <a:endParaRPr lang="en-US" sz="4000" dirty="0">
              <a:latin typeface="NikoshBAN" charset="0"/>
              <a:cs typeface="NikoshBAN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1000"/>
            <a:ext cx="4064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655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8229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en-US" sz="6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47800" y="1676400"/>
            <a:ext cx="5105400" cy="175432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বিশ্বগ্রাম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</a:p>
          <a:p>
            <a:pPr algn="ctr"/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উপাদান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695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6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0"/>
            <a:ext cx="42203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ফল</a:t>
            </a:r>
            <a:endParaRPr lang="en-US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447800"/>
            <a:ext cx="631615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 </a:t>
            </a:r>
            <a:endParaRPr lang="en-US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2895600"/>
            <a:ext cx="50497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বিশ্বগ্রামের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ধার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ণা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9200" y="3505200"/>
            <a:ext cx="45752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বিশ্বগ্রামের</a:t>
            </a:r>
            <a:r>
              <a:rPr lang="en-US" sz="32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জনক কে বলতে </a:t>
            </a:r>
            <a:r>
              <a:rPr lang="en-US" sz="32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32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 smtClean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09800" y="4114800"/>
            <a:ext cx="6553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বিশ্বগ্রামের</a:t>
            </a:r>
            <a:r>
              <a:rPr lang="en-US" sz="3200" dirty="0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3200" dirty="0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dirty="0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064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5" grpId="0" build="allAtOnce"/>
      <p:bldP spid="6" grpId="0" build="allAtOnce"/>
      <p:bldP spid="7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28800"/>
            <a:ext cx="9144000" cy="175432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গ্লোবাল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বিশ্ব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ভিলেজ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গ্রাম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গ্লোবাল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ভিলেজ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বিশ্বগ্রাম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বিশ্বগ্রাম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সামগ্রিক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কমিউনিটির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সমস্ত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মানুষকে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আসার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প্রক্রিয়া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AutoShape 8"/>
          <p:cNvSpPr>
            <a:spLocks noChangeArrowheads="1"/>
          </p:cNvSpPr>
          <p:nvPr/>
        </p:nvSpPr>
        <p:spPr bwMode="auto">
          <a:xfrm>
            <a:off x="1794949" y="285650"/>
            <a:ext cx="4221537" cy="882654"/>
          </a:xfrm>
          <a:prstGeom prst="chevron">
            <a:avLst>
              <a:gd name="adj" fmla="val 39600"/>
            </a:avLst>
          </a:prstGeom>
          <a:solidFill>
            <a:schemeClr val="accent5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innerShdw blurRad="63500" dist="50800" dir="16200000">
              <a:prstClr val="black">
                <a:alpha val="50000"/>
              </a:prstClr>
            </a:innerShdw>
            <a:softEdge rad="31750"/>
          </a:effectLst>
        </p:spPr>
        <p:txBody>
          <a:bodyPr wrap="none" lIns="91418" tIns="45710" rIns="91418" bIns="45710" anchor="ctr"/>
          <a:lstStyle/>
          <a:p>
            <a:pPr algn="ctr" eaLnBrk="0" hangingPunct="0">
              <a:defRPr/>
            </a:pPr>
            <a:r>
              <a:rPr lang="en-US" sz="7200" b="1" dirty="0" err="1" smtClean="0">
                <a:latin typeface="NikoshBAN" pitchFamily="2" charset="0"/>
                <a:ea typeface="Calibri" pitchFamily="34" charset="0"/>
                <a:cs typeface="NikoshBAN" pitchFamily="2" charset="0"/>
              </a:rPr>
              <a:t>বিশ্বগ্রাম</a:t>
            </a:r>
            <a:r>
              <a:rPr lang="en-US" sz="7200" b="1" dirty="0" smtClean="0"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endParaRPr lang="bn-BD" sz="7200" b="1" dirty="0">
              <a:latin typeface="NikoshBAN" pitchFamily="2" charset="0"/>
              <a:ea typeface="Calibri" pitchFamily="34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091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r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indent="-742950">
              <a:buFont typeface="+mj-lt"/>
              <a:buAutoNum type="arabicPeriod"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AutoShape 8"/>
          <p:cNvSpPr>
            <a:spLocks noChangeArrowheads="1"/>
          </p:cNvSpPr>
          <p:nvPr/>
        </p:nvSpPr>
        <p:spPr bwMode="auto">
          <a:xfrm>
            <a:off x="1794950" y="272950"/>
            <a:ext cx="4221537" cy="882654"/>
          </a:xfrm>
          <a:prstGeom prst="chevron">
            <a:avLst>
              <a:gd name="adj" fmla="val 39600"/>
            </a:avLst>
          </a:prstGeom>
          <a:gradFill rotWithShape="1">
            <a:gsLst>
              <a:gs pos="0">
                <a:srgbClr val="929200"/>
              </a:gs>
              <a:gs pos="50000">
                <a:srgbClr val="FFFF00"/>
              </a:gs>
              <a:gs pos="100000">
                <a:srgbClr val="9292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lIns="91418" tIns="45710" rIns="91418" bIns="45710" anchor="ctr"/>
          <a:lstStyle/>
          <a:p>
            <a:pPr algn="ctr" eaLnBrk="0" hangingPunct="0">
              <a:defRPr/>
            </a:pPr>
            <a:r>
              <a:rPr lang="en-US" sz="7200" b="1" dirty="0" err="1">
                <a:latin typeface="NikoshBAN" pitchFamily="2" charset="0"/>
                <a:ea typeface="Calibri" pitchFamily="34" charset="0"/>
                <a:cs typeface="NikoshBAN" pitchFamily="2" charset="0"/>
              </a:rPr>
              <a:t>বিশ্বগ্রাম</a:t>
            </a:r>
            <a:r>
              <a:rPr lang="en-US" sz="7200" b="1" dirty="0">
                <a:latin typeface="NikoshBAN" pitchFamily="2" charset="0"/>
                <a:ea typeface="Calibri" pitchFamily="34" charset="0"/>
                <a:cs typeface="NikoshBAN" pitchFamily="2" charset="0"/>
              </a:rPr>
              <a:t>: </a:t>
            </a:r>
            <a:endParaRPr lang="bn-BD" sz="7200" b="1" dirty="0">
              <a:latin typeface="NikoshBAN" pitchFamily="2" charset="0"/>
              <a:ea typeface="Calibri" pitchFamily="34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1600200"/>
            <a:ext cx="7848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ea typeface="Calibri"/>
                <a:cs typeface="NikoshBAN" pitchFamily="2" charset="0"/>
              </a:rPr>
              <a:t>গ্লোবাল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ea typeface="Calibri"/>
                <a:cs typeface="NikoshBAN" pitchFamily="2" charset="0"/>
              </a:rPr>
              <a:t>ভিলেজ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ea typeface="Calibri"/>
                <a:cs typeface="NikoshBAN" pitchFamily="2" charset="0"/>
              </a:rPr>
              <a:t>বা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ea typeface="Calibri"/>
                <a:cs typeface="NikoshBAN" pitchFamily="2" charset="0"/>
              </a:rPr>
              <a:t>বিশ্বগ্রাম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হলো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এমন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একটি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পরিবেশ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যেখানে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তথ্যপ্রযুক্তির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মাধ্যমে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যুক্ত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হয়ে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পৃথিবীর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বিভিন্ন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অঞ্চলের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অধিকাংশ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মানুষ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একটি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একক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সমাজে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বসবাস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করে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এবং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পরস্পরকে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বিভিন্ন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ধরনের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সাহায্য-সহযোগিতা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প্রদান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করে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ea typeface="Calibri"/>
                <a:cs typeface="NikoshBAN" pitchFamily="2" charset="0"/>
              </a:rPr>
              <a:t>থাকে</a:t>
            </a:r>
            <a:r>
              <a:rPr lang="en-US" sz="4000" dirty="0" smtClean="0">
                <a:latin typeface="NikoshBAN" pitchFamily="2" charset="0"/>
                <a:ea typeface="Calibri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ea typeface="Calibri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952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657600" y="216475"/>
            <a:ext cx="17107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pic>
        <p:nvPicPr>
          <p:cNvPr id="4" name="Picture 3" descr="20170620_111052-1.jpg"/>
          <p:cNvPicPr>
            <a:picLocks noChangeAspect="1"/>
          </p:cNvPicPr>
          <p:nvPr/>
        </p:nvPicPr>
        <p:blipFill>
          <a:blip r:embed="rId2"/>
          <a:srcRect l="33280" t="9861" r="20128" b="63374"/>
          <a:stretch>
            <a:fillRect/>
          </a:stretch>
        </p:blipFill>
        <p:spPr>
          <a:xfrm>
            <a:off x="6324600" y="0"/>
            <a:ext cx="2667000" cy="4114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562600" y="4411980"/>
            <a:ext cx="3581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00B0F0"/>
                </a:solidFill>
                <a:latin typeface="NikoshBAN"/>
              </a:rPr>
              <a:t>মার্শাল</a:t>
            </a:r>
            <a:r>
              <a:rPr lang="en-US" sz="5400" dirty="0" smtClean="0">
                <a:solidFill>
                  <a:srgbClr val="00B0F0"/>
                </a:solidFill>
                <a:latin typeface="NikoshBAN"/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  <a:latin typeface="NikoshBAN"/>
              </a:rPr>
              <a:t>ম্যাকলুহান</a:t>
            </a:r>
            <a:endParaRPr lang="en-US" sz="5400" dirty="0">
              <a:solidFill>
                <a:srgbClr val="00B0F0"/>
              </a:solidFill>
              <a:latin typeface="NikoshB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14500" y="914400"/>
            <a:ext cx="3886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ইনি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হচ্ছেন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বিশ্বগ্রামের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জনক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2400" y="3824962"/>
            <a:ext cx="5448300" cy="175432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3600" dirty="0" err="1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3600" dirty="0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কানাডার</a:t>
            </a:r>
            <a:r>
              <a:rPr lang="en-US" sz="3600" dirty="0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টরেন্ট</a:t>
            </a:r>
            <a:r>
              <a:rPr lang="en-US" sz="3600" dirty="0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বিশ্ববিদ্যালয়ের</a:t>
            </a:r>
            <a:r>
              <a:rPr lang="en-US" sz="3600" dirty="0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ইংরেজি</a:t>
            </a:r>
            <a:r>
              <a:rPr lang="en-US" sz="3600" dirty="0" smtClean="0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বিভাগের</a:t>
            </a:r>
            <a:r>
              <a:rPr lang="en-US" sz="3600" dirty="0" smtClean="0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অধ্যাপক</a:t>
            </a:r>
            <a:r>
              <a:rPr lang="en-US" sz="3600" dirty="0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বিখ্যাত</a:t>
            </a:r>
            <a:r>
              <a:rPr lang="en-US" sz="3600" dirty="0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দার্শনিক</a:t>
            </a:r>
            <a:r>
              <a:rPr lang="en-US" sz="3600" dirty="0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ছিলেন</a:t>
            </a:r>
            <a:r>
              <a:rPr lang="en-US" sz="3600" dirty="0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083773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70620_111052-1.jpg"/>
          <p:cNvPicPr>
            <a:picLocks noChangeAspect="1"/>
          </p:cNvPicPr>
          <p:nvPr/>
        </p:nvPicPr>
        <p:blipFill>
          <a:blip r:embed="rId2"/>
          <a:srcRect l="33280" t="9861" r="20128" b="63374"/>
          <a:stretch>
            <a:fillRect/>
          </a:stretch>
        </p:blipFill>
        <p:spPr>
          <a:xfrm>
            <a:off x="6400800" y="93617"/>
            <a:ext cx="2667000" cy="4114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9599" y="279400"/>
            <a:ext cx="5029201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32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latin typeface="NikoshBAN"/>
              </a:rPr>
              <a:t>মার্শাল</a:t>
            </a:r>
            <a:r>
              <a:rPr lang="en-US" sz="32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latin typeface="NikoshBAN"/>
              </a:rPr>
              <a:t> </a:t>
            </a:r>
            <a:r>
              <a:rPr lang="en-US" sz="32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latin typeface="NikoshBAN"/>
              </a:rPr>
              <a:t>ম্যাকলুহান</a:t>
            </a:r>
            <a:r>
              <a:rPr lang="en-US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latin typeface="NikoshBAN"/>
              </a:rPr>
              <a:t>   </a:t>
            </a:r>
            <a:r>
              <a:rPr lang="en-US" sz="32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latin typeface="NikoshBAN"/>
              </a:rPr>
              <a:t>এর</a:t>
            </a:r>
            <a:r>
              <a:rPr lang="en-US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latin typeface="NikoshBAN"/>
              </a:rPr>
              <a:t>  </a:t>
            </a:r>
            <a:r>
              <a:rPr lang="en-US" sz="32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latin typeface="NikoshBAN"/>
              </a:rPr>
              <a:t>দুইটি</a:t>
            </a:r>
            <a:r>
              <a:rPr lang="en-US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latin typeface="NikoshBAN"/>
              </a:rPr>
              <a:t>  </a:t>
            </a:r>
            <a:r>
              <a:rPr lang="en-US" sz="32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latin typeface="NikoshBAN"/>
              </a:rPr>
              <a:t>গ্রন্থে</a:t>
            </a:r>
            <a:r>
              <a:rPr lang="en-US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latin typeface="NikoshBAN"/>
              </a:rPr>
              <a:t>  </a:t>
            </a:r>
            <a:r>
              <a:rPr lang="en-US" sz="32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latin typeface="NikoshBAN"/>
              </a:rPr>
              <a:t>বিশ্বগ্রাম</a:t>
            </a:r>
            <a:r>
              <a:rPr lang="en-US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latin typeface="NikoshBAN"/>
              </a:rPr>
              <a:t>   </a:t>
            </a:r>
            <a:r>
              <a:rPr lang="en-US" sz="32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latin typeface="NikoshBAN"/>
              </a:rPr>
              <a:t>কথাটি</a:t>
            </a:r>
            <a:r>
              <a:rPr lang="en-US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latin typeface="NikoshBAN"/>
              </a:rPr>
              <a:t> </a:t>
            </a:r>
            <a:r>
              <a:rPr lang="en-US" sz="32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latin typeface="NikoshBAN"/>
              </a:rPr>
              <a:t>তুলে</a:t>
            </a:r>
            <a:r>
              <a:rPr lang="en-US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latin typeface="NikoshBAN"/>
              </a:rPr>
              <a:t> </a:t>
            </a:r>
            <a:r>
              <a:rPr lang="en-US" sz="32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latin typeface="NikoshBAN"/>
              </a:rPr>
              <a:t>ধরেন</a:t>
            </a:r>
            <a:r>
              <a:rPr lang="en-US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latin typeface="NikoshBAN"/>
              </a:rPr>
              <a:t>।</a:t>
            </a:r>
            <a:endParaRPr lang="en-US" sz="32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latin typeface="NikoshBAN"/>
            </a:endParaRPr>
          </a:p>
        </p:txBody>
      </p:sp>
      <p:pic>
        <p:nvPicPr>
          <p:cNvPr id="2050" name="Picture 2" descr="E:\desktop\pictures\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725" y="1962148"/>
            <a:ext cx="1924050" cy="31432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2051" name="Picture 3" descr="E:\desktop\pictures\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62148"/>
            <a:ext cx="1885951" cy="314325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279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25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2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990600"/>
            <a:ext cx="6705600" cy="2554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chemeClr val="accent6"/>
                </a:solidFill>
              </a:rPr>
              <a:t>          1.The  </a:t>
            </a:r>
            <a:r>
              <a:rPr lang="en-US" sz="3200" dirty="0">
                <a:solidFill>
                  <a:schemeClr val="accent6"/>
                </a:solidFill>
              </a:rPr>
              <a:t>Gutenberg  Galaxy:   The  Making  of  Typographic  Man  (1962</a:t>
            </a:r>
            <a:r>
              <a:rPr lang="en-US" sz="3200" dirty="0" smtClean="0">
                <a:solidFill>
                  <a:schemeClr val="accent6"/>
                </a:solidFill>
              </a:rPr>
              <a:t>)</a:t>
            </a:r>
          </a:p>
          <a:p>
            <a:r>
              <a:rPr lang="en-US" sz="3200" dirty="0" smtClean="0">
                <a:solidFill>
                  <a:schemeClr val="accent6"/>
                </a:solidFill>
              </a:rPr>
              <a:t> </a:t>
            </a:r>
            <a:endParaRPr lang="en-US" sz="3200" dirty="0">
              <a:solidFill>
                <a:schemeClr val="accent6"/>
              </a:solidFill>
            </a:endParaRPr>
          </a:p>
          <a:p>
            <a:r>
              <a:rPr lang="en-US" sz="3200" dirty="0" smtClean="0">
                <a:solidFill>
                  <a:srgbClr val="00B050"/>
                </a:solidFill>
              </a:rPr>
              <a:t>          2.Understanding  </a:t>
            </a:r>
            <a:r>
              <a:rPr lang="en-US" sz="3200" dirty="0">
                <a:solidFill>
                  <a:srgbClr val="00B050"/>
                </a:solidFill>
              </a:rPr>
              <a:t>Media :  The  </a:t>
            </a:r>
            <a:r>
              <a:rPr lang="en-US" sz="3200" dirty="0" smtClean="0">
                <a:solidFill>
                  <a:srgbClr val="00B050"/>
                </a:solidFill>
              </a:rPr>
              <a:t>           Extensions  </a:t>
            </a:r>
            <a:r>
              <a:rPr lang="en-US" sz="3200" dirty="0">
                <a:solidFill>
                  <a:srgbClr val="00B050"/>
                </a:solidFill>
              </a:rPr>
              <a:t>of  Man  (1964)</a:t>
            </a:r>
          </a:p>
        </p:txBody>
      </p:sp>
      <p:pic>
        <p:nvPicPr>
          <p:cNvPr id="3" name="Picture 2" descr="20170620_111052-1.jpg"/>
          <p:cNvPicPr>
            <a:picLocks noChangeAspect="1"/>
          </p:cNvPicPr>
          <p:nvPr/>
        </p:nvPicPr>
        <p:blipFill>
          <a:blip r:embed="rId2"/>
          <a:srcRect l="33280" t="9861" r="20128" b="63374"/>
          <a:stretch>
            <a:fillRect/>
          </a:stretch>
        </p:blipFill>
        <p:spPr>
          <a:xfrm>
            <a:off x="6960061" y="551528"/>
            <a:ext cx="2260139" cy="34870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87375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61" y="1394895"/>
            <a:ext cx="2698425" cy="50880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3" name="Picture 7" descr="cubo_rosso_architetto_fr_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1950" y="228600"/>
            <a:ext cx="1085850" cy="911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AutoShape 8"/>
          <p:cNvSpPr>
            <a:spLocks noChangeArrowheads="1"/>
          </p:cNvSpPr>
          <p:nvPr/>
        </p:nvSpPr>
        <p:spPr bwMode="auto">
          <a:xfrm>
            <a:off x="1085114" y="282654"/>
            <a:ext cx="6230086" cy="882654"/>
          </a:xfrm>
          <a:prstGeom prst="chevron">
            <a:avLst>
              <a:gd name="adj" fmla="val 39600"/>
            </a:avLst>
          </a:prstGeom>
          <a:gradFill rotWithShape="1">
            <a:gsLst>
              <a:gs pos="0">
                <a:srgbClr val="929200"/>
              </a:gs>
              <a:gs pos="50000">
                <a:srgbClr val="FFFF00"/>
              </a:gs>
              <a:gs pos="100000">
                <a:srgbClr val="929200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lIns="91418" tIns="45710" rIns="91418" bIns="45710" anchor="ctr"/>
          <a:lstStyle/>
          <a:p>
            <a:pPr algn="ctr" eaLnBrk="0" hangingPunct="0">
              <a:defRPr/>
            </a:pPr>
            <a:r>
              <a:rPr lang="en-US" sz="6000" b="1" dirty="0" err="1">
                <a:latin typeface="NikoshBAN" pitchFamily="2" charset="0"/>
                <a:ea typeface="Calibri" pitchFamily="34" charset="0"/>
                <a:cs typeface="NikoshBAN" pitchFamily="2" charset="0"/>
              </a:rPr>
              <a:t>বিশ্বগ্রামের</a:t>
            </a:r>
            <a:r>
              <a:rPr lang="en-US" sz="6000" b="1" dirty="0"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6000" b="1" dirty="0" err="1">
                <a:latin typeface="NikoshBAN" pitchFamily="2" charset="0"/>
                <a:ea typeface="Calibri" pitchFamily="34" charset="0"/>
                <a:cs typeface="NikoshBAN" pitchFamily="2" charset="0"/>
              </a:rPr>
              <a:t>উপাদান</a:t>
            </a:r>
            <a:r>
              <a:rPr lang="en-US" sz="6000" b="1" dirty="0"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6000" b="1" dirty="0" err="1">
                <a:latin typeface="NikoshBAN" pitchFamily="2" charset="0"/>
                <a:ea typeface="Calibri" pitchFamily="34" charset="0"/>
                <a:cs typeface="NikoshBAN" pitchFamily="2" charset="0"/>
              </a:rPr>
              <a:t>সমূহ</a:t>
            </a:r>
            <a:r>
              <a:rPr lang="en-US" sz="6000" b="1" dirty="0"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endParaRPr lang="bn-BD" sz="6000" b="1" dirty="0">
              <a:latin typeface="NikoshBAN" pitchFamily="2" charset="0"/>
              <a:ea typeface="Calibri" pitchFamily="34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328284" y="2570443"/>
            <a:ext cx="2920116" cy="592854"/>
            <a:chOff x="1258956" y="884674"/>
            <a:chExt cx="1636643" cy="448067"/>
          </a:xfrm>
        </p:grpSpPr>
        <p:sp>
          <p:nvSpPr>
            <p:cNvPr id="18" name="Rounded Rectangle 17"/>
            <p:cNvSpPr/>
            <p:nvPr/>
          </p:nvSpPr>
          <p:spPr>
            <a:xfrm>
              <a:off x="1258956" y="884674"/>
              <a:ext cx="1636643" cy="448067"/>
            </a:xfrm>
            <a:prstGeom prst="roundRect">
              <a:avLst/>
            </a:prstGeom>
          </p:spPr>
          <p:style>
            <a:lnRef idx="2">
              <a:schemeClr val="accent5">
                <a:hueOff val="-1986775"/>
                <a:satOff val="7962"/>
                <a:lumOff val="1726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Rounded Rectangle 7"/>
            <p:cNvSpPr/>
            <p:nvPr/>
          </p:nvSpPr>
          <p:spPr>
            <a:xfrm>
              <a:off x="1280829" y="906547"/>
              <a:ext cx="1592897" cy="4043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dirty="0" err="1">
                  <a:ln w="11430"/>
                  <a:solidFill>
                    <a:schemeClr val="accent3">
                      <a:lumMod val="75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সফটওয়্যার</a:t>
              </a:r>
              <a:endParaRPr lang="en-US" sz="3200" kern="12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57600" y="3346071"/>
            <a:ext cx="2920116" cy="592854"/>
            <a:chOff x="1258956" y="1578308"/>
            <a:chExt cx="1636643" cy="448067"/>
          </a:xfrm>
        </p:grpSpPr>
        <p:sp>
          <p:nvSpPr>
            <p:cNvPr id="16" name="Rounded Rectangle 15"/>
            <p:cNvSpPr/>
            <p:nvPr/>
          </p:nvSpPr>
          <p:spPr>
            <a:xfrm>
              <a:off x="1258956" y="1578308"/>
              <a:ext cx="1636643" cy="448067"/>
            </a:xfrm>
            <a:prstGeom prst="roundRect">
              <a:avLst/>
            </a:prstGeom>
          </p:spPr>
          <p:style>
            <a:lnRef idx="2">
              <a:schemeClr val="accent5">
                <a:hueOff val="-3973551"/>
                <a:satOff val="15924"/>
                <a:lumOff val="3451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Rounded Rectangle 9"/>
            <p:cNvSpPr/>
            <p:nvPr/>
          </p:nvSpPr>
          <p:spPr>
            <a:xfrm>
              <a:off x="1280829" y="1578308"/>
              <a:ext cx="1592897" cy="4043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/>
              <a:r>
                <a:rPr lang="en-US" sz="3200" b="1" dirty="0" err="1">
                  <a:ln w="11430"/>
                  <a:solidFill>
                    <a:schemeClr val="tx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charset="0"/>
                  <a:cs typeface="NikoshBAN" charset="0"/>
                </a:rPr>
                <a:t>হিউম্যানওয়্যার</a:t>
              </a:r>
              <a:endParaRPr lang="en-US" sz="32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charset="0"/>
                <a:cs typeface="NikoshBAN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20937" y="4114800"/>
            <a:ext cx="3013264" cy="592854"/>
            <a:chOff x="1258956" y="1892826"/>
            <a:chExt cx="1688850" cy="448067"/>
          </a:xfrm>
        </p:grpSpPr>
        <p:sp>
          <p:nvSpPr>
            <p:cNvPr id="14" name="Rounded Rectangle 13"/>
            <p:cNvSpPr/>
            <p:nvPr/>
          </p:nvSpPr>
          <p:spPr>
            <a:xfrm>
              <a:off x="1258956" y="1892826"/>
              <a:ext cx="1636643" cy="448067"/>
            </a:xfrm>
            <a:prstGeom prst="roundRect">
              <a:avLst/>
            </a:prstGeom>
          </p:spPr>
          <p:style>
            <a:lnRef idx="2">
              <a:schemeClr val="accent5">
                <a:hueOff val="-5960326"/>
                <a:satOff val="23887"/>
                <a:lumOff val="5177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ounded Rectangle 11"/>
            <p:cNvSpPr/>
            <p:nvPr/>
          </p:nvSpPr>
          <p:spPr>
            <a:xfrm>
              <a:off x="1354909" y="1914699"/>
              <a:ext cx="1592897" cy="4043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/>
              <a:r>
                <a:rPr lang="en-US" sz="3200" b="1" dirty="0" err="1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ডেটা</a:t>
              </a:r>
              <a:r>
                <a:rPr lang="en-US" sz="32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বা</a:t>
              </a:r>
              <a:r>
                <a:rPr lang="en-US" sz="32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ইনফরমেশন</a:t>
              </a:r>
              <a:endParaRPr 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242684" y="5029200"/>
            <a:ext cx="2920116" cy="592854"/>
            <a:chOff x="1258956" y="2396901"/>
            <a:chExt cx="1636643" cy="448067"/>
          </a:xfrm>
        </p:grpSpPr>
        <p:sp>
          <p:nvSpPr>
            <p:cNvPr id="12" name="Rounded Rectangle 11"/>
            <p:cNvSpPr/>
            <p:nvPr/>
          </p:nvSpPr>
          <p:spPr>
            <a:xfrm>
              <a:off x="1258956" y="2396901"/>
              <a:ext cx="1636643" cy="448067"/>
            </a:xfrm>
            <a:prstGeom prst="roundRect">
              <a:avLst/>
            </a:prstGeom>
          </p:spPr>
          <p:style>
            <a:lnRef idx="2">
              <a:schemeClr val="accent5">
                <a:hueOff val="-7947101"/>
                <a:satOff val="31849"/>
                <a:lumOff val="6902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Rounded Rectangle 13"/>
            <p:cNvSpPr/>
            <p:nvPr/>
          </p:nvSpPr>
          <p:spPr>
            <a:xfrm>
              <a:off x="1280829" y="2418774"/>
              <a:ext cx="1592897" cy="4043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dirty="0" err="1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নেটওয়ার্ক</a:t>
              </a:r>
              <a:r>
                <a:rPr lang="en-US" sz="3200" b="1" dirty="0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 smtClean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সংযোগ</a:t>
              </a:r>
              <a:endParaRPr lang="en-US" sz="3200" kern="1200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023484" y="1740999"/>
            <a:ext cx="2920116" cy="592854"/>
            <a:chOff x="1258956" y="380598"/>
            <a:chExt cx="1636643" cy="448067"/>
          </a:xfrm>
        </p:grpSpPr>
        <p:sp>
          <p:nvSpPr>
            <p:cNvPr id="20" name="Rounded Rectangle 19"/>
            <p:cNvSpPr/>
            <p:nvPr/>
          </p:nvSpPr>
          <p:spPr>
            <a:xfrm>
              <a:off x="1258956" y="380598"/>
              <a:ext cx="1636643" cy="448067"/>
            </a:xfrm>
            <a:prstGeom prst="roundRect">
              <a:avLst/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Rounded Rectangle 5"/>
            <p:cNvSpPr/>
            <p:nvPr/>
          </p:nvSpPr>
          <p:spPr>
            <a:xfrm>
              <a:off x="1280829" y="402471"/>
              <a:ext cx="1592897" cy="4043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/>
              <a:r>
                <a:rPr lang="en-US" sz="3200" b="1" dirty="0" err="1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হার্ডওয়্যার</a:t>
              </a:r>
              <a:endParaRPr 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sp>
        <p:nvSpPr>
          <p:cNvPr id="3" name="Isosceles Triangle 2"/>
          <p:cNvSpPr/>
          <p:nvPr/>
        </p:nvSpPr>
        <p:spPr>
          <a:xfrm>
            <a:off x="266361" y="1014291"/>
            <a:ext cx="4492488" cy="5008932"/>
          </a:xfrm>
          <a:prstGeom prst="triangl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94581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dir="u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062" y="2273300"/>
            <a:ext cx="1187498" cy="1676001"/>
          </a:xfrm>
          <a:prstGeom prst="rect">
            <a:avLst/>
          </a:prstGeom>
        </p:spPr>
      </p:pic>
      <p:pic>
        <p:nvPicPr>
          <p:cNvPr id="8" name="Content Placehold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86000"/>
            <a:ext cx="1082277" cy="1443036"/>
          </a:xfrm>
          <a:prstGeom prst="rect">
            <a:avLst/>
          </a:prstGeom>
        </p:spPr>
      </p:pic>
      <p:pic>
        <p:nvPicPr>
          <p:cNvPr id="9" name="Content Placeholder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8" r="23881"/>
          <a:stretch/>
        </p:blipFill>
        <p:spPr>
          <a:xfrm>
            <a:off x="5613340" y="2785305"/>
            <a:ext cx="660952" cy="12109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812" y="2514600"/>
            <a:ext cx="1165905" cy="1554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395617"/>
            <a:ext cx="1875709" cy="1600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33400" y="228600"/>
            <a:ext cx="254749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হার্ডওয়্যার</a:t>
            </a:r>
            <a:endParaRPr lang="en-US" sz="6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" y="1066800"/>
            <a:ext cx="9067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বিশ্বগ্রামে</a:t>
            </a:r>
            <a:r>
              <a:rPr lang="en-US" sz="32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যেকোন</a:t>
            </a:r>
            <a:r>
              <a:rPr lang="en-US" sz="32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যোগাযোগের</a:t>
            </a:r>
            <a:r>
              <a:rPr lang="en-US" sz="32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বিনিময়ের</a:t>
            </a:r>
            <a:r>
              <a:rPr lang="en-US" sz="32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32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উপযুক্ত</a:t>
            </a:r>
            <a:r>
              <a:rPr lang="en-US" sz="32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হার্ডওয়্যার</a:t>
            </a:r>
            <a:r>
              <a:rPr lang="en-US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 w="11430"/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যন্ত্রপাতি</a:t>
            </a:r>
            <a:r>
              <a:rPr lang="en-US" sz="32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en-US" sz="3200" dirty="0" err="1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সমস্ত</a:t>
            </a:r>
            <a:r>
              <a:rPr lang="en-US" sz="32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হার্ডওয়্যারের</a:t>
            </a:r>
            <a:r>
              <a:rPr lang="en-US" sz="32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200" dirty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en-US" sz="3200" dirty="0">
              <a:ln w="1143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700" y="3765389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কম্পিউটার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37892" y="3917789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accent2"/>
                </a:solidFill>
              </a:rPr>
              <a:t>টেলিফোন</a:t>
            </a:r>
            <a:endParaRPr lang="en-US" sz="2400" b="1" dirty="0">
              <a:solidFill>
                <a:schemeClr val="accent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70340" y="4069139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accent3"/>
                </a:solidFill>
              </a:rPr>
              <a:t>মোবাইলফোন</a:t>
            </a:r>
            <a:endParaRPr lang="en-US" sz="2400" b="1" dirty="0">
              <a:solidFill>
                <a:schemeClr val="accent3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39000" y="4105194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ক্যামেরা</a:t>
            </a:r>
            <a:endParaRPr lang="en-US" sz="24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385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443" y="0"/>
            <a:ext cx="5934638" cy="110799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6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সফটওয়্যার</a:t>
            </a:r>
            <a:r>
              <a:rPr lang="en-US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endParaRPr lang="en-US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0" y="1705471"/>
            <a:ext cx="1513074" cy="18622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845199"/>
            <a:ext cx="2057400" cy="16668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033693"/>
            <a:ext cx="1988083" cy="1319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443" y="1107996"/>
            <a:ext cx="93490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বিশ্বগ্রাম</a:t>
            </a:r>
            <a:r>
              <a:rPr lang="en-US" sz="32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প্রতিষ্টার</a:t>
            </a:r>
            <a:r>
              <a:rPr lang="en-US" sz="32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সফটওয়্যার</a:t>
            </a: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32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en-US" sz="32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এদের</a:t>
            </a:r>
            <a:r>
              <a:rPr lang="en-US" sz="32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200" dirty="0" smtClean="0">
                <a:ln w="11430"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51843" y="3656568"/>
            <a:ext cx="19639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ln w="11430"/>
                <a:solidFill>
                  <a:schemeClr val="tx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অপারেটিং</a:t>
            </a:r>
            <a:r>
              <a:rPr lang="en-US" sz="2400" b="1" dirty="0" smtClean="0">
                <a:ln w="11430"/>
                <a:solidFill>
                  <a:schemeClr val="tx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n w="11430"/>
                <a:solidFill>
                  <a:schemeClr val="tx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সিস্টেম</a:t>
            </a:r>
            <a:r>
              <a:rPr lang="en-US" sz="2400" b="1" dirty="0" smtClean="0">
                <a:ln w="11430"/>
                <a:solidFill>
                  <a:schemeClr val="tx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09138" y="3653135"/>
            <a:ext cx="21355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ব্রাউজিং</a:t>
            </a:r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সফটওয়্যার</a:t>
            </a:r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5276928" y="3425735"/>
            <a:ext cx="17207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US" sz="2400" b="1" dirty="0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সফটওয়্যার</a:t>
            </a:r>
            <a:endParaRPr lang="en-US" sz="2400" dirty="0">
              <a:solidFill>
                <a:schemeClr val="accent3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62800" y="2011788"/>
            <a:ext cx="1824318" cy="124960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010401" y="3567715"/>
            <a:ext cx="1976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কমিউনিকেশন</a:t>
            </a:r>
            <a:r>
              <a:rPr lang="en-US" sz="2400" b="1" dirty="0" smtClean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সফটওয়্যার</a:t>
            </a:r>
            <a:r>
              <a:rPr lang="en-US" sz="2400" b="1" dirty="0" smtClean="0">
                <a:ln w="11430"/>
                <a:solidFill>
                  <a:schemeClr val="accent6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476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  <p:bldP spid="4" grpId="0"/>
      <p:bldP spid="6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3960" y="1117600"/>
            <a:ext cx="2630923" cy="1752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00" y="1117600"/>
            <a:ext cx="3910906" cy="27656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347154" y="304800"/>
            <a:ext cx="4343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charset="0"/>
                <a:cs typeface="NikoshBAN" charset="0"/>
              </a:rPr>
              <a:t>হিউম্যানওয়্যার</a:t>
            </a:r>
            <a:endParaRPr lang="en-US" sz="4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charset="0"/>
              <a:cs typeface="NikoshBAN" charset="0"/>
            </a:endParaRPr>
          </a:p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1" y="4114800"/>
            <a:ext cx="8458200" cy="156966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যেহেতু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বিশ্বগ্রাম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ধারণাটি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নির্ভর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বাস্তবায়নের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আগ্রহ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জ্ঞান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,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সচেতনতা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সক্ষমতা,দক্ষতা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উপযোগিতা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থাকার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58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dir="d"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733972"/>
            <a:ext cx="3002359" cy="2133255"/>
          </a:xfrm>
          <a:prstGeom prst="rect">
            <a:avLst/>
          </a:prstGeom>
        </p:spPr>
      </p:pic>
      <p:pic>
        <p:nvPicPr>
          <p:cNvPr id="3" name="Picture 4" descr="http://ecomputernotes.com/images/Data_Processing_Char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" t="16553" b="14866"/>
          <a:stretch/>
        </p:blipFill>
        <p:spPr bwMode="auto">
          <a:xfrm>
            <a:off x="4724400" y="292100"/>
            <a:ext cx="3276600" cy="166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292100"/>
            <a:ext cx="2283394" cy="2844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4038600" y="2259391"/>
            <a:ext cx="4953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ডেটা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ইনফরমেশন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33466" y="3733972"/>
            <a:ext cx="45581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বিশ্বগ্রামে</a:t>
            </a:r>
            <a:r>
              <a:rPr lang="en-US" sz="3200" b="1" dirty="0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প্রতিটি</a:t>
            </a:r>
            <a:r>
              <a:rPr lang="en-US" sz="3200" b="1" dirty="0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স্তরে</a:t>
            </a:r>
            <a:r>
              <a:rPr lang="en-US" sz="3200" b="1" dirty="0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বিনিময়ের</a:t>
            </a:r>
            <a:r>
              <a:rPr lang="en-US" sz="3200" b="1" dirty="0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200" b="1" dirty="0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মূল্যবান</a:t>
            </a:r>
            <a:r>
              <a:rPr lang="en-US" sz="3200" b="1" dirty="0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উপকরণ</a:t>
            </a:r>
            <a:r>
              <a:rPr lang="en-US" sz="3200" b="1" dirty="0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200" b="1" dirty="0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ডেটা</a:t>
            </a:r>
            <a:r>
              <a:rPr lang="en-US" sz="3200" b="1" dirty="0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b="1" dirty="0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ইনফরমেশন</a:t>
            </a:r>
            <a:r>
              <a:rPr lang="en-US" sz="3200" b="1" dirty="0" smtClean="0">
                <a:ln w="11430"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2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811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8100"/>
            <a:ext cx="2590800" cy="2709740"/>
          </a:xfrm>
          <a:prstGeom prst="rect">
            <a:avLst/>
          </a:prstGeom>
        </p:spPr>
      </p:pic>
      <p:pic>
        <p:nvPicPr>
          <p:cNvPr id="3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768" y="114301"/>
            <a:ext cx="1725631" cy="26335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200" y="152400"/>
            <a:ext cx="3290852" cy="25954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914400" y="2971800"/>
            <a:ext cx="7086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সংযোগ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" y="3911312"/>
            <a:ext cx="9143999" cy="1569660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US" sz="3200" b="1" dirty="0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সংযুক্ততা</a:t>
            </a:r>
            <a:r>
              <a:rPr lang="en-US" sz="3200" b="1" dirty="0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3200" b="1" dirty="0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বিশ্বগ্রাম</a:t>
            </a:r>
            <a:r>
              <a:rPr lang="en-US" sz="3200" b="1" dirty="0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প্রায়</a:t>
            </a:r>
            <a:r>
              <a:rPr lang="en-US" sz="3200" b="1" dirty="0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অসম্ভব</a:t>
            </a:r>
            <a:r>
              <a:rPr lang="en-US" sz="3200" b="1" dirty="0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।এ </a:t>
            </a:r>
            <a:r>
              <a:rPr lang="en-US" sz="3200" b="1" dirty="0" err="1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কারণেই</a:t>
            </a:r>
            <a:r>
              <a:rPr lang="en-US" sz="3200" b="1" dirty="0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ইন্টারনেটকে</a:t>
            </a:r>
            <a:r>
              <a:rPr lang="en-US" sz="3200" b="1" dirty="0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বিশ্বগ্রামের</a:t>
            </a:r>
            <a:r>
              <a:rPr lang="en-US" sz="3200" b="1" dirty="0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মেরুদণ্ড</a:t>
            </a:r>
            <a:r>
              <a:rPr lang="en-US" sz="3200" b="1" dirty="0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3200" b="1" dirty="0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b="1" dirty="0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en-US" sz="3200" b="1" dirty="0" err="1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ব্রডকাস্টিং</a:t>
            </a:r>
            <a:r>
              <a:rPr lang="en-US" sz="3200" b="1" dirty="0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3200" b="1" dirty="0" err="1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টেলিকমিউনিকেশনওইন্টারনেট</a:t>
            </a:r>
            <a:r>
              <a:rPr lang="en-US" sz="3200" b="1" dirty="0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নেটোয়ার্ক</a:t>
            </a:r>
            <a:r>
              <a:rPr lang="en-US" sz="3200" b="1" dirty="0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কানেক্টিভিটি</a:t>
            </a:r>
            <a:r>
              <a:rPr lang="en-US" sz="3200" b="1" dirty="0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3200" b="1" dirty="0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b="1" dirty="0" smtClean="0">
                <a:ln w="11430"/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130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1710" y="152400"/>
            <a:ext cx="518160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ContrastingLeftFacing"/>
              <a:lightRig rig="threePt" dir="t"/>
            </a:scene3d>
          </a:bodyPr>
          <a:lstStyle/>
          <a:p>
            <a:pPr algn="ctr"/>
            <a:r>
              <a:rPr lang="en-US" sz="6600" dirty="0" err="1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6600" dirty="0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6600" dirty="0">
              <a:solidFill>
                <a:srgbClr val="C0000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76800" y="2121187"/>
            <a:ext cx="3810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বিশ্বগ্রামের</a:t>
            </a:r>
            <a:r>
              <a:rPr lang="en-US" sz="4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জনক</a:t>
            </a:r>
            <a:r>
              <a:rPr lang="en-US" sz="4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4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6" t="18827" r="32297" b="-18827"/>
          <a:stretch/>
        </p:blipFill>
        <p:spPr>
          <a:xfrm>
            <a:off x="76200" y="1413301"/>
            <a:ext cx="3560618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19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ripple dir="r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81483" y="123251"/>
            <a:ext cx="1710726" cy="646331"/>
          </a:xfrm>
          <a:prstGeom prst="rect">
            <a:avLst/>
          </a:prstGeom>
        </p:spPr>
        <p:txBody>
          <a:bodyPr wrap="none">
            <a:prstTxWarp prst="textCanDown">
              <a:avLst/>
            </a:prstTxWarp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C000"/>
                </a:solidFill>
                <a:effectLst>
                  <a:reflection blurRad="6350" stA="55000" endA="50" endPos="85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3600" dirty="0" smtClean="0">
                <a:solidFill>
                  <a:srgbClr val="FFC000"/>
                </a:solidFill>
                <a:effectLst>
                  <a:reflection blurRad="6350" stA="55000" endA="50" endPos="85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C000"/>
                </a:solidFill>
                <a:effectLst>
                  <a:reflection blurRad="6350" stA="55000" endA="50" endPos="85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3600" dirty="0">
              <a:solidFill>
                <a:srgbClr val="FFC000"/>
              </a:solidFill>
              <a:effectLst>
                <a:reflection blurRad="6350" stA="55000" endA="50" endPos="85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2700" y="2416313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বিশ্বগ্রামের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744182"/>
            <a:ext cx="4148140" cy="320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306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6647" y="165077"/>
            <a:ext cx="336662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600" dirty="0" err="1" smtClean="0">
                <a:ln>
                  <a:solidFill>
                    <a:srgbClr val="002060"/>
                  </a:solidFill>
                </a:ln>
                <a:solidFill>
                  <a:schemeClr val="accent6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dirty="0" smtClean="0">
                <a:ln>
                  <a:solidFill>
                    <a:srgbClr val="002060"/>
                  </a:solidFill>
                </a:ln>
                <a:solidFill>
                  <a:schemeClr val="accent6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n>
                  <a:solidFill>
                    <a:srgbClr val="002060"/>
                  </a:solidFill>
                </a:ln>
                <a:solidFill>
                  <a:schemeClr val="accent6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dirty="0">
              <a:ln>
                <a:solidFill>
                  <a:srgbClr val="002060"/>
                </a:solidFill>
              </a:ln>
              <a:solidFill>
                <a:schemeClr val="accent6"/>
              </a:solidFill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450195"/>
            <a:ext cx="453040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শিখলাম</a:t>
            </a:r>
            <a:r>
              <a:rPr lang="en-US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3276600"/>
            <a:ext cx="79248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বিশ্বগ্রাম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?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 algn="ctr">
              <a:buFont typeface="Wingdings" pitchFamily="2" charset="2"/>
              <a:buChar char="ü"/>
            </a:pPr>
            <a:r>
              <a:rPr lang="en-US" sz="44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বিশ্বগ্রামের</a:t>
            </a:r>
            <a:r>
              <a:rPr lang="en-US" sz="44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44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4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। </a:t>
            </a:r>
          </a:p>
          <a:p>
            <a:pPr marL="800100" lvl="1" indent="-342900" algn="ctr">
              <a:buFont typeface="Wingdings" pitchFamily="2" charset="2"/>
              <a:buChar char="ü"/>
            </a:pP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বিশ্বগ্রামের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–</a:t>
            </a:r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অসুবিধাসমূহ</a:t>
            </a:r>
            <a:r>
              <a:rPr lang="en-US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214704" y="287892"/>
            <a:ext cx="3824773" cy="2721189"/>
            <a:chOff x="7008812" y="287621"/>
            <a:chExt cx="4736578" cy="2653682"/>
          </a:xfrm>
        </p:grpSpPr>
        <p:sp>
          <p:nvSpPr>
            <p:cNvPr id="6" name="Cloud Callout 5"/>
            <p:cNvSpPr/>
            <p:nvPr/>
          </p:nvSpPr>
          <p:spPr>
            <a:xfrm>
              <a:off x="8530933" y="287621"/>
              <a:ext cx="2302650" cy="914400"/>
            </a:xfrm>
            <a:prstGeom prst="cloudCallout">
              <a:avLst>
                <a:gd name="adj1" fmla="val -22423"/>
                <a:gd name="adj2" fmla="val 103048"/>
              </a:avLst>
            </a:prstGeom>
            <a:noFill/>
            <a:ln>
              <a:solidFill>
                <a:srgbClr val="FFFF00"/>
              </a:solidFill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761412" y="360101"/>
              <a:ext cx="1845419" cy="5847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bn-BD" sz="3200" b="1" dirty="0" smtClean="0">
                  <a:ln w="1905"/>
                  <a:gradFill>
                    <a:gsLst>
                      <a:gs pos="0">
                        <a:srgbClr val="7D3C4A">
                          <a:shade val="20000"/>
                          <a:satMod val="200000"/>
                        </a:srgbClr>
                      </a:gs>
                      <a:gs pos="78000">
                        <a:srgbClr val="7D3C4A">
                          <a:tint val="90000"/>
                          <a:shade val="89000"/>
                          <a:satMod val="220000"/>
                        </a:srgbClr>
                      </a:gs>
                      <a:gs pos="100000">
                        <a:srgbClr val="7D3C4A">
                          <a:tint val="12000"/>
                          <a:satMod val="255000"/>
                        </a:srgb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200" b="1" dirty="0" smtClean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মূল্যায়ন</a:t>
              </a:r>
              <a:endParaRPr lang="en-US" sz="32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7008812" y="1310644"/>
              <a:ext cx="4736578" cy="1630659"/>
              <a:chOff x="1338309" y="1015614"/>
              <a:chExt cx="5867402" cy="1355668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1338309" y="1015614"/>
                <a:ext cx="5867402" cy="1355668"/>
                <a:chOff x="1371600" y="1279039"/>
                <a:chExt cx="6453884" cy="2082078"/>
              </a:xfrm>
            </p:grpSpPr>
            <p:pic>
              <p:nvPicPr>
                <p:cNvPr id="11" name="Picture 3" descr="C:\Documents and Settings\Lab 47\My Documents\My Pictures\New Folder (2)\Teacher_4.gif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3880610" y="1447800"/>
                  <a:ext cx="1074800" cy="1827160"/>
                </a:xfrm>
                <a:prstGeom prst="rect">
                  <a:avLst/>
                </a:prstGeom>
                <a:noFill/>
              </p:spPr>
            </p:pic>
            <p:pic>
              <p:nvPicPr>
                <p:cNvPr id="12" name="Picture 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33766" y="1279039"/>
                  <a:ext cx="3091718" cy="2082078"/>
                </a:xfrm>
                <a:prstGeom prst="rect">
                  <a:avLst/>
                </a:prstGeom>
                <a:ln>
                  <a:noFill/>
                </a:ln>
                <a:effectLst>
                  <a:softEdge rad="112500"/>
                </a:effectLst>
                <a:scene3d>
                  <a:camera prst="perspectiveHeroicExtremeLeftFacing"/>
                  <a:lightRig rig="threePt" dir="t"/>
                </a:scene3d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" name="Picture 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279039"/>
                  <a:ext cx="2670801" cy="1893882"/>
                </a:xfrm>
                <a:prstGeom prst="rect">
                  <a:avLst/>
                </a:prstGeom>
                <a:ln>
                  <a:noFill/>
                </a:ln>
                <a:effectLst>
                  <a:softEdge rad="112500"/>
                </a:effectLst>
                <a:scene3d>
                  <a:camera prst="isometricOffAxis1Right"/>
                  <a:lightRig rig="threePt" dir="t"/>
                </a:scene3d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cxnSp>
            <p:nvCxnSpPr>
              <p:cNvPr id="10" name="Straight Connector 9"/>
              <p:cNvCxnSpPr/>
              <p:nvPr/>
            </p:nvCxnSpPr>
            <p:spPr>
              <a:xfrm flipV="1">
                <a:off x="2226176" y="2371281"/>
                <a:ext cx="3565026" cy="1"/>
              </a:xfrm>
              <a:prstGeom prst="line">
                <a:avLst/>
              </a:prstGeom>
              <a:ln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262292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:blinds/>
      </p:transition>
    </mc:Choice>
    <mc:Fallback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24200" y="20782"/>
            <a:ext cx="2900153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>
            <a:spAutoFit/>
            <a:scene3d>
              <a:camera prst="perspectiveHeroicExtremeLeftFacing"/>
              <a:lightRig rig="threePt" dir="t"/>
            </a:scene3d>
          </a:bodyPr>
          <a:lstStyle/>
          <a:p>
            <a:r>
              <a:rPr lang="en-US" sz="6000" dirty="0" err="1" smtClean="0">
                <a:ln>
                  <a:solidFill>
                    <a:srgbClr val="FFFF00"/>
                  </a:solidFill>
                </a:ln>
                <a:solidFill>
                  <a:schemeClr val="tx2"/>
                </a:solidFill>
                <a:effectLst/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000" dirty="0" smtClean="0">
                <a:ln>
                  <a:solidFill>
                    <a:srgbClr val="FFFF00"/>
                  </a:solidFill>
                </a:ln>
                <a:solidFill>
                  <a:schemeClr val="tx2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n>
                  <a:solidFill>
                    <a:srgbClr val="FFFF00"/>
                  </a:solidFill>
                </a:ln>
                <a:solidFill>
                  <a:schemeClr val="tx2"/>
                </a:solidFill>
                <a:effectLst/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ln>
                <a:solidFill>
                  <a:srgbClr val="FFFF00"/>
                </a:solidFill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0752" y="5016113"/>
            <a:ext cx="451892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বিশ্ব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1400"/>
            <a:ext cx="4625076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521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 dir="vert"/>
      </p:transition>
    </mc:Choice>
    <mc:Fallback>
      <p:transition spd="slow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repeatCount="indefinite" fill="hold" grpId="1" nodeType="click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0.425 -0.5553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50" y="-2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/>
      <p:bldP spid="3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"/>
            <a:ext cx="9144000" cy="672011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33400" y="500152"/>
            <a:ext cx="3886200" cy="1862048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11500" b="1" spc="50" dirty="0" smtClean="0">
                <a:ln w="11430"/>
                <a:solidFill>
                  <a:srgbClr val="00CC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endPos="15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সকলকে</a:t>
            </a:r>
            <a:r>
              <a:rPr lang="bn-BD" sz="11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endPos="15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115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endPos="15000" dir="5400000" sy="-100000" algn="bl" rotWithShape="0"/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0" y="1719352"/>
            <a:ext cx="3505200" cy="1862048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bn-BD" sz="11500" b="1" dirty="0" smtClean="0">
                <a:ln w="1905">
                  <a:solidFill>
                    <a:srgbClr val="FFFFFF"/>
                  </a:solidFill>
                </a:ln>
                <a:solidFill>
                  <a:srgbClr val="FF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অশেষ</a:t>
            </a:r>
            <a:endParaRPr lang="en-US" sz="11500" b="1" dirty="0">
              <a:ln w="1905">
                <a:solidFill>
                  <a:srgbClr val="FFFFFF"/>
                </a:solidFill>
              </a:ln>
              <a:solidFill>
                <a:srgbClr val="FF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819400" y="2895600"/>
            <a:ext cx="3886200" cy="1862048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11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0574" y="5284568"/>
            <a:ext cx="7953829" cy="144655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just"/>
            <a:r>
              <a:rPr lang="bn-BD" sz="4400" b="1" dirty="0">
                <a:ln w="11430"/>
                <a:solidFill>
                  <a:srgbClr val="D2A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 ভালো থেকো, আগামী ক্লাসে আবার দেখা </a:t>
            </a:r>
            <a:r>
              <a:rPr lang="en-US" sz="4400" b="1" dirty="0" err="1" smtClean="0">
                <a:ln w="11430"/>
                <a:solidFill>
                  <a:srgbClr val="D2A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হওয়ার</a:t>
            </a:r>
            <a:r>
              <a:rPr lang="en-US" sz="4400" b="1" dirty="0">
                <a:ln w="11430"/>
                <a:solidFill>
                  <a:srgbClr val="D2A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11430"/>
                <a:solidFill>
                  <a:srgbClr val="D2A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প্রত্যাশায়</a:t>
            </a:r>
            <a:r>
              <a:rPr lang="en-US" sz="4400" b="1" dirty="0" smtClean="0">
                <a:ln w="11430"/>
                <a:solidFill>
                  <a:srgbClr val="D2A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11430"/>
                <a:solidFill>
                  <a:srgbClr val="D2A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4400" b="1" dirty="0" smtClean="0">
                <a:ln w="11430"/>
                <a:solidFill>
                  <a:srgbClr val="D2A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11430"/>
                <a:solidFill>
                  <a:srgbClr val="D2A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400" b="1" dirty="0" smtClean="0">
                <a:ln w="11430"/>
                <a:solidFill>
                  <a:srgbClr val="D2A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11430"/>
                <a:solidFill>
                  <a:srgbClr val="D2A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4400" b="1" dirty="0" smtClean="0">
                <a:ln w="11430"/>
                <a:solidFill>
                  <a:srgbClr val="D2A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….</a:t>
            </a:r>
            <a:endParaRPr lang="en-US" sz="4400" b="1" dirty="0">
              <a:ln w="11430"/>
              <a:solidFill>
                <a:srgbClr val="D2A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0596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0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0" fill="hold">
                                          <p:stCondLst>
                                            <p:cond delay="37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4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8" dur="2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9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0" dur="1250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2" dur="1250" fill="hold">
                                          <p:stCondLst>
                                            <p:cond delay="37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4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2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0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0" fill="hold">
                                          <p:stCondLst>
                                            <p:cond delay="37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375</Words>
  <Application>Microsoft Office PowerPoint</Application>
  <PresentationFormat>On-screen Show (4:3)</PresentationFormat>
  <Paragraphs>77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Asma</cp:lastModifiedBy>
  <cp:revision>1</cp:revision>
  <dcterms:created xsi:type="dcterms:W3CDTF">2006-08-16T00:00:00Z</dcterms:created>
  <dcterms:modified xsi:type="dcterms:W3CDTF">2019-10-23T06:22:41Z</dcterms:modified>
</cp:coreProperties>
</file>