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2" r:id="rId2"/>
    <p:sldId id="257" r:id="rId3"/>
    <p:sldId id="258" r:id="rId4"/>
    <p:sldId id="259" r:id="rId5"/>
    <p:sldId id="260" r:id="rId6"/>
    <p:sldId id="261" r:id="rId7"/>
    <p:sldId id="281" r:id="rId8"/>
    <p:sldId id="283" r:id="rId9"/>
    <p:sldId id="278" r:id="rId10"/>
    <p:sldId id="284" r:id="rId11"/>
    <p:sldId id="264" r:id="rId12"/>
    <p:sldId id="285" r:id="rId13"/>
    <p:sldId id="279" r:id="rId14"/>
    <p:sldId id="274" r:id="rId15"/>
    <p:sldId id="275" r:id="rId16"/>
    <p:sldId id="272" r:id="rId17"/>
    <p:sldId id="276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BF1185"/>
    <a:srgbClr val="CE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59" autoAdjust="0"/>
    <p:restoredTop sz="94394" autoAdjust="0"/>
  </p:normalViewPr>
  <p:slideViewPr>
    <p:cSldViewPr snapToGrid="0">
      <p:cViewPr varScale="1">
        <p:scale>
          <a:sx n="69" d="100"/>
          <a:sy n="69" d="100"/>
        </p:scale>
        <p:origin x="-1068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48B8A-58EC-49F9-8D0A-4DAE20DAC4C3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2EB05-9594-4497-A66F-04DA289F6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73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2EB05-9594-4497-A66F-04DA289F6C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0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2EB05-9594-4497-A66F-04DA289F6C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1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4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6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33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2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2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3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3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9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5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3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95834-D9CA-44DF-B9CC-A78415ED2547}" type="datetimeFigureOut">
              <a:rPr lang="en-US" smtClean="0"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DFC0F-2B8D-4839-A105-A01217C4E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5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15925" y="0"/>
            <a:ext cx="8203284" cy="19236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</a:t>
            </a:r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</a:t>
            </a:r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</a:t>
            </a:r>
            <a:r>
              <a:rPr lang="en-US" sz="119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  <a:endParaRPr lang="en-US" sz="119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74105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2232715" y="309782"/>
            <a:ext cx="6738423" cy="58477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smtClean="0">
                <a:solidFill>
                  <a:schemeClr val="bg1"/>
                </a:solidFill>
                <a:latin typeface="AR JULIAN" pitchFamily="2" charset="0"/>
                <a:cs typeface="Aharoni" panose="02010803020104030203" pitchFamily="2" charset="-79"/>
              </a:rPr>
              <a:t>identity</a:t>
            </a:r>
            <a:endParaRPr lang="en-US" sz="3200" dirty="0">
              <a:solidFill>
                <a:schemeClr val="bg1"/>
              </a:solidFill>
              <a:latin typeface="AR JULIAN" pitchFamily="2" charset="0"/>
              <a:cs typeface="Aharoni" panose="02010803020104030203" pitchFamily="2" charset="-79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902681" y="1498094"/>
            <a:ext cx="6752494" cy="21236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u="sng" dirty="0" smtClean="0">
                <a:solidFill>
                  <a:srgbClr val="002060"/>
                </a:solidFill>
                <a:latin typeface="AR JULIAN" pitchFamily="2" charset="0"/>
                <a:cs typeface="Aharoni" panose="02010803020104030203" pitchFamily="2" charset="-79"/>
              </a:rPr>
              <a:t>Teacher</a:t>
            </a:r>
          </a:p>
          <a:p>
            <a:r>
              <a:rPr lang="bn-BD" sz="3200" b="1" dirty="0" smtClean="0">
                <a:solidFill>
                  <a:srgbClr val="FF0000"/>
                </a:solidFill>
                <a:latin typeface="AR JULIAN" pitchFamily="2" charset="0"/>
                <a:cs typeface="Times New Roman" panose="02020603050405020304" pitchFamily="18" charset="0"/>
              </a:rPr>
              <a:t>MD.TAIBUR RAHMAN</a:t>
            </a:r>
            <a:endParaRPr lang="en-US" sz="3200" b="1" dirty="0" smtClean="0">
              <a:solidFill>
                <a:srgbClr val="FF0000"/>
              </a:solidFill>
              <a:latin typeface="AR JULIAN" pitchFamily="2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AR JULIAN" pitchFamily="2" charset="0"/>
                <a:cs typeface="Times New Roman" panose="02020603050405020304" pitchFamily="18" charset="0"/>
              </a:rPr>
              <a:t>Assist teacher at</a:t>
            </a:r>
          </a:p>
          <a:p>
            <a:r>
              <a:rPr lang="en-US" sz="3200" b="1" dirty="0" smtClean="0">
                <a:latin typeface="AR JULIAN" pitchFamily="2" charset="0"/>
                <a:cs typeface="Times New Roman" panose="02020603050405020304" pitchFamily="18" charset="0"/>
              </a:rPr>
              <a:t>M:01718640068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902897" y="3702079"/>
            <a:ext cx="6738422" cy="206210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u="sng" dirty="0" smtClean="0">
                <a:solidFill>
                  <a:srgbClr val="002060"/>
                </a:solidFill>
                <a:latin typeface="AR JULIAN" pitchFamily="2" charset="0"/>
                <a:cs typeface="Aharoni" panose="02010803020104030203" pitchFamily="2" charset="-79"/>
              </a:rPr>
              <a:t>Class &amp; Subject</a:t>
            </a:r>
          </a:p>
          <a:p>
            <a:r>
              <a:rPr lang="en-US" sz="3200" b="1" dirty="0" smtClean="0">
                <a:latin typeface="AR JULIAN" pitchFamily="2" charset="0"/>
                <a:cs typeface="Times New Roman" panose="02020603050405020304" pitchFamily="18" charset="0"/>
              </a:rPr>
              <a:t>English 2</a:t>
            </a:r>
            <a:r>
              <a:rPr lang="en-US" sz="3200" b="1" baseline="30000" dirty="0" smtClean="0">
                <a:latin typeface="AR JULIAN" pitchFamily="2" charset="0"/>
                <a:cs typeface="Times New Roman" panose="02020603050405020304" pitchFamily="18" charset="0"/>
              </a:rPr>
              <a:t>nd</a:t>
            </a:r>
            <a:r>
              <a:rPr lang="en-US" sz="3200" b="1" dirty="0" smtClean="0">
                <a:latin typeface="AR JULIAN" pitchFamily="2" charset="0"/>
                <a:cs typeface="Times New Roman" panose="02020603050405020304" pitchFamily="18" charset="0"/>
              </a:rPr>
              <a:t> paper</a:t>
            </a:r>
          </a:p>
          <a:p>
            <a:r>
              <a:rPr lang="en-US" sz="3200" b="1" dirty="0" smtClean="0">
                <a:latin typeface="AR JULIAN" pitchFamily="2" charset="0"/>
                <a:cs typeface="Times New Roman" panose="02020603050405020304" pitchFamily="18" charset="0"/>
              </a:rPr>
              <a:t>Grammar item</a:t>
            </a:r>
          </a:p>
          <a:p>
            <a:r>
              <a:rPr lang="en-US" sz="3200" b="1" dirty="0" smtClean="0">
                <a:latin typeface="AR JULIAN" pitchFamily="2" charset="0"/>
                <a:cs typeface="Times New Roman" panose="02020603050405020304" pitchFamily="18" charset="0"/>
              </a:rPr>
              <a:t>Class IX &amp; 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171" y="2119744"/>
            <a:ext cx="3114501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9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23358" y="98474"/>
            <a:ext cx="8084234" cy="153888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other boy in the class is as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Rohim.</a:t>
            </a:r>
          </a:p>
          <a:p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better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any other boy in the class.</a:t>
            </a: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the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 in the class.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3358" y="2495120"/>
            <a:ext cx="8056098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FF00"/>
                </a:solidFill>
              </a:rPr>
              <a:t>What do the lines refer …?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23358" y="4111196"/>
            <a:ext cx="5522424" cy="1921078"/>
          </a:xfrm>
          <a:prstGeom prst="rect">
            <a:avLst/>
          </a:prstGeom>
          <a:noFill/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DEGREE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91833" y="2395455"/>
            <a:ext cx="4655127" cy="261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73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319" y="1525217"/>
            <a:ext cx="9997227" cy="1446550"/>
          </a:xfrm>
          <a:prstGeom prst="rect">
            <a:avLst/>
          </a:prstGeom>
          <a:solidFill>
            <a:srgbClr val="7030A0"/>
          </a:solidFill>
          <a:ln w="762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Yes, today’s topic is </a:t>
            </a:r>
            <a:endParaRPr lang="en-US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26183" y="3532908"/>
            <a:ext cx="3602181" cy="1569660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bn-BD" sz="9600" dirty="0">
                <a:solidFill>
                  <a:srgbClr val="BF1185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Aharoni" panose="02010803020104030203" pitchFamily="2" charset="-79"/>
              </a:rPr>
              <a:t>D</a:t>
            </a:r>
            <a:r>
              <a:rPr lang="en-US" sz="9600" dirty="0" err="1" smtClean="0">
                <a:solidFill>
                  <a:srgbClr val="BF1185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egreea</a:t>
            </a:r>
            <a:endParaRPr lang="en-US" sz="9600" dirty="0">
              <a:solidFill>
                <a:srgbClr val="BF1185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7325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1" y="-51795"/>
            <a:ext cx="12186139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Learning out comes</a:t>
            </a:r>
            <a:endParaRPr lang="en-US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6548" y="4249212"/>
            <a:ext cx="10404764" cy="150810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At the end of the lesson the students will be able to </a:t>
            </a:r>
          </a:p>
          <a:p>
            <a:pPr marL="1028700" indent="-1028700">
              <a:buFont typeface="+mj-lt"/>
              <a:buAutoNum type="romanLcPeriod"/>
            </a:pPr>
            <a:r>
              <a:rPr lang="en-US" sz="2800" b="1" dirty="0">
                <a:solidFill>
                  <a:srgbClr val="BF1185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rgbClr val="BF1185"/>
                </a:solidFill>
                <a:latin typeface="Times New Roman" pitchFamily="18" charset="0"/>
                <a:cs typeface="Times New Roman" pitchFamily="18" charset="0"/>
              </a:rPr>
              <a:t>dentify Positive, Comparative &amp; Superlative form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28700" indent="-1028700">
              <a:buFont typeface="+mj-lt"/>
              <a:buAutoNum type="romanLcPeriod"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hange the Positive into Comparative &amp; Superlative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342" y="971546"/>
            <a:ext cx="5475476" cy="307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97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6260" y="-3006"/>
            <a:ext cx="1107948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7538" y="-3007"/>
            <a:ext cx="7816950" cy="144655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Degree </a:t>
            </a:r>
            <a:r>
              <a:rPr lang="en-US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means</a:t>
            </a:r>
            <a:endParaRPr lang="en-US" sz="8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" y="4754881"/>
            <a:ext cx="11079480" cy="21001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013" y="1538615"/>
            <a:ext cx="12192000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8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he comparison of </a:t>
            </a:r>
            <a:r>
              <a:rPr lang="en-US" sz="115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adjective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743207"/>
            <a:ext cx="12192000" cy="300643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           Classification </a:t>
            </a:r>
            <a:r>
              <a:rPr lang="en-US" sz="44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of degree is three</a:t>
            </a:r>
            <a:endParaRPr lang="en-US" sz="4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2743208"/>
            <a:ext cx="26462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ook Antiqua" panose="02040602050305030304" pitchFamily="18" charset="0"/>
              </a:rPr>
              <a:t>Positive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Good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Tall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Beautiful</a:t>
            </a:r>
            <a:endParaRPr lang="en-US" sz="40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76254" y="2743207"/>
            <a:ext cx="40178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ook Antiqua" panose="02040602050305030304" pitchFamily="18" charset="0"/>
              </a:rPr>
              <a:t>Comparative</a:t>
            </a:r>
          </a:p>
          <a:p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Better</a:t>
            </a:r>
          </a:p>
          <a:p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Taller</a:t>
            </a:r>
          </a:p>
          <a:p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More beautiful</a:t>
            </a:r>
            <a:endParaRPr lang="en-US" sz="4000" b="1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68145" y="2743207"/>
            <a:ext cx="38238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ook Antiqua" panose="02040602050305030304" pitchFamily="18" charset="0"/>
              </a:rPr>
              <a:t>Superlative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Best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Tallest</a:t>
            </a:r>
          </a:p>
          <a:p>
            <a:r>
              <a:rPr lang="en-US" sz="4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Most beautiful</a:t>
            </a:r>
            <a:endParaRPr lang="en-US" sz="40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958296" y="1214954"/>
            <a:ext cx="1191491" cy="1444309"/>
          </a:xfrm>
          <a:prstGeom prst="downArrow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727362" y="1188058"/>
            <a:ext cx="1191491" cy="1444309"/>
          </a:xfrm>
          <a:prstGeom prst="downArrow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033161" y="1214955"/>
            <a:ext cx="1191491" cy="1444309"/>
          </a:xfrm>
          <a:prstGeom prst="downArrow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73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/>
      <p:bldP spid="6" grpId="0"/>
      <p:bldP spid="7" grpId="0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2366470"/>
            <a:ext cx="7897091" cy="1077218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</a:t>
            </a:r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girl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as good as </a:t>
            </a:r>
            <a:r>
              <a:rPr lang="en-US" sz="3200" b="1" dirty="0" err="1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Rohima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.(</a:t>
            </a:r>
            <a:r>
              <a:rPr lang="en-US" sz="32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pos)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837" y="280133"/>
            <a:ext cx="12192000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       </a:t>
            </a:r>
            <a:r>
              <a:rPr lang="en-US" sz="2800" b="1" u="sng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The </a:t>
            </a:r>
            <a:r>
              <a:rPr lang="en-US" sz="2800" b="1" u="sng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positive sentence to comparative &amp; superlative sentence.</a:t>
            </a:r>
            <a:endParaRPr lang="en-US" sz="2800" b="1" u="sng" dirty="0">
              <a:solidFill>
                <a:schemeClr val="bg1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4374659"/>
            <a:ext cx="8395855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Rohima</a:t>
            </a:r>
            <a:r>
              <a:rPr lang="en-US" sz="32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 better than </a:t>
            </a:r>
            <a:r>
              <a:rPr lang="en-US" sz="3200" b="1" u="sng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any other </a:t>
            </a:r>
            <a:r>
              <a:rPr lang="en-US" sz="3200" b="1" u="sng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girl </a:t>
            </a:r>
            <a:r>
              <a:rPr lang="en-US" sz="32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class.(com)</a:t>
            </a:r>
          </a:p>
          <a:p>
            <a:r>
              <a:rPr lang="en-US" sz="3200" b="1" dirty="0" err="1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Rohima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is </a:t>
            </a:r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the best </a:t>
            </a:r>
            <a:r>
              <a:rPr lang="en-US" sz="3200" b="1" u="sng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girl </a:t>
            </a:r>
            <a:r>
              <a:rPr lang="en-US" sz="32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class.(sup)</a:t>
            </a:r>
            <a:endParaRPr lang="en-US" sz="32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6470"/>
            <a:ext cx="2355272" cy="339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24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3466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Lets try the positive sentence to comparative &amp; superlative </a:t>
            </a:r>
            <a:r>
              <a:rPr lang="en-US" sz="3000" b="1" u="sng" dirty="0" err="1" smtClean="0">
                <a:solidFill>
                  <a:srgbClr val="FF0000"/>
                </a:solidFill>
                <a:latin typeface="Book Antiqua" panose="02040602050305030304" pitchFamily="18" charset="0"/>
              </a:rPr>
              <a:t>senence</a:t>
            </a:r>
            <a:r>
              <a:rPr lang="en-US" sz="30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.</a:t>
            </a:r>
            <a:endParaRPr lang="en-US" sz="30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29019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Posi:</a:t>
            </a:r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No other animal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in the jungle </a:t>
            </a:r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is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as ferocious as tiger</a:t>
            </a:r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4604" y="360849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Com</a:t>
            </a:r>
            <a:r>
              <a:rPr lang="en-US" sz="32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:Tiger is more ferocious than </a:t>
            </a:r>
            <a:r>
              <a:rPr lang="en-US" sz="3200" b="1" u="sng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any other animal</a:t>
            </a:r>
            <a:r>
              <a:rPr lang="en-US" sz="32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 in the jungle.</a:t>
            </a:r>
            <a:endParaRPr lang="en-US" sz="3200" b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091" y="4298698"/>
            <a:ext cx="1143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Sup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: Tiger is </a:t>
            </a:r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the most ferocious animal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in the jungle.</a:t>
            </a:r>
            <a:endParaRPr lang="en-US" sz="36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1940276" y="539329"/>
            <a:ext cx="6123710" cy="1514151"/>
          </a:xfrm>
          <a:prstGeom prst="cloudCallout">
            <a:avLst>
              <a:gd name="adj1" fmla="val -40878"/>
              <a:gd name="adj2" fmla="val 939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BF1185"/>
                </a:solidFill>
                <a:latin typeface="Book Antiqua" panose="02040602050305030304" pitchFamily="18" charset="0"/>
              </a:rPr>
              <a:t>f</a:t>
            </a:r>
            <a:r>
              <a:rPr lang="en-US" sz="6000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orm no: </a:t>
            </a:r>
            <a:r>
              <a:rPr lang="en-US" sz="4400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01</a:t>
            </a:r>
            <a:endParaRPr lang="en-US" sz="4400" dirty="0">
              <a:solidFill>
                <a:srgbClr val="BF1185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003076"/>
            <a:ext cx="11942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positive sentences into comparative &amp; superlative form</a:t>
            </a:r>
            <a:r>
              <a:rPr lang="en-US" sz="2800" b="1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2800" b="1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girl in the village is as tall as Runa.</a:t>
            </a:r>
          </a:p>
          <a:p>
            <a:r>
              <a:rPr lang="en-US" sz="2800" b="1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person in our school is as honorable as Kasem sir.</a:t>
            </a:r>
          </a:p>
        </p:txBody>
      </p:sp>
    </p:spTree>
    <p:extLst>
      <p:ext uri="{BB962C8B-B14F-4D97-AF65-F5344CB8AC3E}">
        <p14:creationId xmlns:p14="http://schemas.microsoft.com/office/powerpoint/2010/main" val="273427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6" grpId="0"/>
      <p:bldP spid="3" grpId="0"/>
      <p:bldP spid="10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53373" y="1132855"/>
            <a:ext cx="8738627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No other boys</a:t>
            </a:r>
            <a:r>
              <a:rPr lang="en-US" sz="2400" b="1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 </a:t>
            </a:r>
            <a:r>
              <a:rPr lang="en-US" sz="2400" b="1" u="sng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24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good as Rohim. (</a:t>
            </a:r>
            <a:r>
              <a:rPr lang="en-US" sz="2400" b="1" dirty="0" err="1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p</a:t>
            </a:r>
            <a:r>
              <a:rPr lang="en-US" sz="2400" b="1" dirty="0" err="1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osi</a:t>
            </a:r>
            <a:r>
              <a:rPr lang="en-US" sz="36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53372" y="2228197"/>
            <a:ext cx="8766412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 is better than </a:t>
            </a:r>
            <a:r>
              <a:rPr lang="en-US" sz="2400" b="1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all other boys </a:t>
            </a:r>
            <a:r>
              <a:rPr lang="en-US" sz="24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class.(com)</a:t>
            </a:r>
          </a:p>
          <a:p>
            <a:r>
              <a:rPr lang="en-US" sz="24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 is </a:t>
            </a:r>
            <a:r>
              <a:rPr lang="en-US" sz="2400" b="1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the best of all boys </a:t>
            </a:r>
            <a:r>
              <a:rPr lang="en-US" sz="2400" b="1" dirty="0" smtClean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 the class.(sup)</a:t>
            </a:r>
            <a:endParaRPr lang="en-US" sz="2400" b="1" dirty="0">
              <a:solidFill>
                <a:schemeClr val="bg1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47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2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200" b="1" u="sng" dirty="0">
                <a:solidFill>
                  <a:schemeClr val="bg2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3200" b="1" u="sng" dirty="0" smtClean="0">
                <a:solidFill>
                  <a:schemeClr val="bg2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he positive sentence to compound &amp; superlative</a:t>
            </a:r>
            <a:endParaRPr lang="en-US" sz="3200" b="1" u="sng" dirty="0">
              <a:solidFill>
                <a:schemeClr val="bg2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94" y="1456020"/>
            <a:ext cx="2942333" cy="5044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372" y="3295400"/>
            <a:ext cx="8738627" cy="3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52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92695"/>
            <a:ext cx="12192000" cy="5693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000" b="1" u="sng" dirty="0" smtClean="0">
                <a:latin typeface="Book Antiqua" panose="02040602050305030304" pitchFamily="18" charset="0"/>
              </a:rPr>
              <a:t>Lets try the positive sentence to comparative &amp; superlative sentence</a:t>
            </a:r>
            <a:r>
              <a:rPr lang="en-US" sz="3100" b="1" dirty="0" smtClean="0">
                <a:latin typeface="Book Antiqua" panose="02040602050305030304" pitchFamily="18" charset="0"/>
              </a:rPr>
              <a:t>.</a:t>
            </a:r>
            <a:endParaRPr lang="en-US" sz="3100" b="1" dirty="0">
              <a:latin typeface="Book Antiqua" panose="0204060205030503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826515"/>
            <a:ext cx="12192000" cy="646331"/>
          </a:xfrm>
          <a:prstGeom prst="rect">
            <a:avLst/>
          </a:prstGeom>
          <a:solidFill>
            <a:srgbClr val="BF1185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Posi</a:t>
            </a:r>
            <a:r>
              <a:rPr 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:</a:t>
            </a:r>
            <a:r>
              <a:rPr lang="en-US" sz="3600" b="1" u="sng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No other girls</a:t>
            </a:r>
            <a:r>
              <a:rPr 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in our village </a:t>
            </a:r>
            <a:r>
              <a:rPr lang="en-US" sz="3600" b="1" u="sng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are</a:t>
            </a:r>
            <a:r>
              <a:rPr 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as beautiful as she</a:t>
            </a:r>
            <a:r>
              <a:rPr 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.</a:t>
            </a:r>
            <a:endParaRPr lang="en-US" sz="3600" b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505018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Com</a:t>
            </a:r>
            <a:r>
              <a:rPr lang="en-US" sz="3600" b="1" dirty="0" smtClean="0">
                <a:latin typeface="Book Antiqua" panose="02040602050305030304" pitchFamily="18" charset="0"/>
              </a:rPr>
              <a:t>: </a:t>
            </a:r>
            <a:r>
              <a:rPr lang="en-US" sz="32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She is more beautiful than </a:t>
            </a:r>
            <a:r>
              <a:rPr lang="en-US" sz="3200" b="1" u="sng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all other girls</a:t>
            </a:r>
            <a:r>
              <a:rPr lang="en-US" sz="32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in our village.</a:t>
            </a:r>
            <a:endParaRPr lang="en-US" sz="32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151349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Sup</a:t>
            </a:r>
            <a:r>
              <a:rPr lang="en-US" sz="3600" b="1" dirty="0" smtClean="0">
                <a:latin typeface="Book Antiqua" panose="02040602050305030304" pitchFamily="18" charset="0"/>
              </a:rPr>
              <a:t>: </a:t>
            </a:r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She is </a:t>
            </a:r>
            <a:r>
              <a:rPr lang="en-US" sz="3600" b="1" u="sng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the most beautiful of all girls</a:t>
            </a:r>
            <a:r>
              <a:rPr lang="en-US" sz="36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in  our village.</a:t>
            </a:r>
            <a:endParaRPr lang="en-US" sz="36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2024894" y="813134"/>
            <a:ext cx="6123710" cy="1454727"/>
          </a:xfrm>
          <a:prstGeom prst="cloudCallout">
            <a:avLst>
              <a:gd name="adj1" fmla="val -40878"/>
              <a:gd name="adj2" fmla="val 93901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ook Antiqua" panose="02040602050305030304" pitchFamily="18" charset="0"/>
              </a:rPr>
              <a:t>f</a:t>
            </a:r>
            <a:r>
              <a:rPr lang="en-US" sz="6000" dirty="0" smtClean="0">
                <a:latin typeface="Book Antiqua" panose="02040602050305030304" pitchFamily="18" charset="0"/>
              </a:rPr>
              <a:t>orm no: </a:t>
            </a:r>
            <a:r>
              <a:rPr lang="en-US" sz="4400" dirty="0" smtClean="0">
                <a:latin typeface="Book Antiqua" panose="02040602050305030304" pitchFamily="18" charset="0"/>
              </a:rPr>
              <a:t>02</a:t>
            </a:r>
            <a:endParaRPr lang="en-US" sz="4400" dirty="0">
              <a:latin typeface="Book Antiqua" panose="020406020503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797680"/>
            <a:ext cx="12316691" cy="2062103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sentences into comparative &amp; superlative form</a:t>
            </a:r>
            <a:r>
              <a:rPr lang="en-US" sz="3200" b="1" dirty="0" smtClean="0"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3200" b="1" dirty="0" smtClean="0">
                <a:latin typeface="Aparajita" panose="020B0604020202020204" pitchFamily="34" charset="0"/>
                <a:cs typeface="Aparajita" panose="020B0604020202020204" pitchFamily="34" charset="0"/>
              </a:rPr>
              <a:t>No other girls in the village are as tall as Runa.</a:t>
            </a:r>
          </a:p>
          <a:p>
            <a:r>
              <a:rPr lang="en-US" sz="3200" b="1" dirty="0" smtClean="0">
                <a:latin typeface="Aparajita" panose="020B0604020202020204" pitchFamily="34" charset="0"/>
                <a:cs typeface="Aparajita" panose="020B0604020202020204" pitchFamily="34" charset="0"/>
              </a:rPr>
              <a:t>No other persons in our school are as honorable as Kasem sir.</a:t>
            </a:r>
          </a:p>
        </p:txBody>
      </p:sp>
    </p:spTree>
    <p:extLst>
      <p:ext uri="{BB962C8B-B14F-4D97-AF65-F5344CB8AC3E}">
        <p14:creationId xmlns:p14="http://schemas.microsoft.com/office/powerpoint/2010/main" val="98955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6" grpId="0" animBg="1"/>
      <p:bldP spid="3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5588" y="1682525"/>
            <a:ext cx="8738627" cy="10772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boys</a:t>
            </a:r>
            <a:r>
              <a:rPr lang="en-US" sz="28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in the class </a:t>
            </a:r>
            <a:r>
              <a:rPr lang="en-US" sz="28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are</a:t>
            </a:r>
            <a:r>
              <a:rPr lang="en-US" sz="28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as good as Rohim. (</a:t>
            </a:r>
            <a:r>
              <a:rPr lang="en-US" sz="2800" b="1" dirty="0" err="1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p</a:t>
            </a:r>
            <a:r>
              <a:rPr lang="en-US" sz="2800" b="1" dirty="0" err="1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osi</a:t>
            </a:r>
            <a:r>
              <a:rPr lang="en-US" sz="3600" b="1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5588" y="3058752"/>
            <a:ext cx="87664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 is better than most other boys in the class.(com)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Rohim is one of the best boys in the class.(sup)</a:t>
            </a:r>
            <a:endParaRPr lang="en-US" sz="2800" b="1" dirty="0">
              <a:solidFill>
                <a:srgbClr val="FF00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5588" y="163773"/>
            <a:ext cx="876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BF1185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3200" b="1" u="sng" dirty="0" smtClean="0">
                <a:solidFill>
                  <a:srgbClr val="BF1185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he positive sentence to compound &amp; superlative</a:t>
            </a:r>
            <a:endParaRPr lang="en-US" sz="3200" b="1" u="sng" dirty="0">
              <a:solidFill>
                <a:srgbClr val="BF1185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587" y="4682836"/>
            <a:ext cx="8738627" cy="205047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43498"/>
            <a:ext cx="3091244" cy="463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98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188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Book Antiqua" panose="02040602050305030304" pitchFamily="18" charset="0"/>
              </a:rPr>
              <a:t>Posi</a:t>
            </a:r>
            <a:r>
              <a:rPr lang="en-US" sz="3600" b="1" dirty="0" smtClean="0">
                <a:latin typeface="Book Antiqua" panose="02040602050305030304" pitchFamily="18" charset="0"/>
              </a:rPr>
              <a:t>:</a:t>
            </a:r>
            <a:r>
              <a:rPr lang="en-US" sz="3600" b="1" dirty="0">
                <a:latin typeface="Book Antiqua" panose="02040602050305030304" pitchFamily="18" charset="0"/>
              </a:rPr>
              <a:t> </a:t>
            </a:r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Very few boys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latin typeface="Book Antiqua" panose="02040602050305030304" pitchFamily="18" charset="0"/>
              </a:rPr>
              <a:t>in our college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are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latin typeface="Book Antiqua" panose="02040602050305030304" pitchFamily="18" charset="0"/>
              </a:rPr>
              <a:t>as tall as he</a:t>
            </a:r>
            <a:r>
              <a:rPr lang="en-US" sz="36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.</a:t>
            </a:r>
            <a:endParaRPr lang="en-US" sz="36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836" y="134663"/>
            <a:ext cx="120811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u="sng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Lets try the positive form to comparative &amp; superlative</a:t>
            </a:r>
            <a:r>
              <a:rPr lang="en-US" sz="3200" b="1" dirty="0" smtClean="0">
                <a:latin typeface="Book Antiqua" panose="02040602050305030304" pitchFamily="18" charset="0"/>
              </a:rPr>
              <a:t>.</a:t>
            </a:r>
            <a:endParaRPr lang="en-US" sz="3200" b="1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41846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Com</a:t>
            </a:r>
            <a:r>
              <a:rPr lang="en-US" sz="36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: </a:t>
            </a:r>
            <a:r>
              <a:rPr lang="en-US" sz="32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He is taller than </a:t>
            </a:r>
            <a:r>
              <a:rPr lang="en-US" sz="3200" b="1" u="sng" dirty="0" smtClean="0">
                <a:latin typeface="Book Antiqua" panose="02040602050305030304" pitchFamily="18" charset="0"/>
              </a:rPr>
              <a:t>most other boys</a:t>
            </a:r>
            <a:r>
              <a:rPr lang="en-US" sz="3200" b="1" dirty="0" smtClean="0">
                <a:latin typeface="Book Antiqua" panose="02040602050305030304" pitchFamily="18" charset="0"/>
              </a:rPr>
              <a:t> </a:t>
            </a:r>
            <a:r>
              <a:rPr lang="en-US" sz="3200" b="1" dirty="0" smtClean="0">
                <a:solidFill>
                  <a:srgbClr val="BF1185"/>
                </a:solidFill>
                <a:latin typeface="Book Antiqua" panose="02040602050305030304" pitchFamily="18" charset="0"/>
              </a:rPr>
              <a:t>in our college.</a:t>
            </a:r>
            <a:endParaRPr lang="en-US" sz="3200" b="1" dirty="0">
              <a:solidFill>
                <a:srgbClr val="BF1185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416" y="410340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Sup: He is </a:t>
            </a:r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one of the tallest boys</a:t>
            </a:r>
            <a:r>
              <a:rPr lang="en-US" sz="36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in our college.</a:t>
            </a:r>
            <a:endParaRPr lang="en-US" sz="36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2093955" y="784772"/>
            <a:ext cx="6123710" cy="1475940"/>
          </a:xfrm>
          <a:prstGeom prst="cloudCallout">
            <a:avLst>
              <a:gd name="adj1" fmla="val -40878"/>
              <a:gd name="adj2" fmla="val 93901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Book Antiqua" panose="02040602050305030304" pitchFamily="18" charset="0"/>
              </a:rPr>
              <a:t>f</a:t>
            </a:r>
            <a:r>
              <a:rPr lang="en-US" sz="6000" dirty="0" smtClean="0">
                <a:latin typeface="Book Antiqua" panose="02040602050305030304" pitchFamily="18" charset="0"/>
              </a:rPr>
              <a:t>orm no: </a:t>
            </a:r>
            <a:r>
              <a:rPr lang="en-US" sz="4400" dirty="0" smtClean="0">
                <a:latin typeface="Book Antiqua" panose="02040602050305030304" pitchFamily="18" charset="0"/>
              </a:rPr>
              <a:t>03</a:t>
            </a:r>
            <a:endParaRPr lang="en-US" sz="4400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415" y="4795897"/>
            <a:ext cx="121365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Change the positive sentences into comparative &amp; superlative form</a:t>
            </a:r>
            <a:r>
              <a:rPr lang="en-US" sz="2800" b="1" dirty="0" smtClean="0"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girls in the village are as tall as Runa.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Very few persons in our school are as honorable as Kasem sir.</a:t>
            </a:r>
          </a:p>
        </p:txBody>
      </p:sp>
    </p:spTree>
    <p:extLst>
      <p:ext uri="{BB962C8B-B14F-4D97-AF65-F5344CB8AC3E}">
        <p14:creationId xmlns:p14="http://schemas.microsoft.com/office/powerpoint/2010/main" val="412731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6" grpId="0"/>
      <p:bldP spid="3" grpId="0"/>
      <p:bldP spid="4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154"/>
            <a:ext cx="4417255" cy="5956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1604380" y="941711"/>
            <a:ext cx="12281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Jack</a:t>
            </a:r>
            <a:endParaRPr lang="en-US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608643"/>
            <a:ext cx="1247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Nion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" y="28757"/>
            <a:ext cx="12191999" cy="83099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 smtClean="0">
                <a:solidFill>
                  <a:schemeClr val="bg1"/>
                </a:solidFill>
              </a:rPr>
              <a:t>Here we can see that </a:t>
            </a:r>
            <a:r>
              <a:rPr lang="en-US" sz="4800" b="1" dirty="0" smtClean="0">
                <a:solidFill>
                  <a:srgbClr val="FFFF00"/>
                </a:solidFill>
              </a:rPr>
              <a:t>Jack is tall </a:t>
            </a:r>
            <a:r>
              <a:rPr lang="en-US" sz="4800" b="1" dirty="0" smtClean="0">
                <a:solidFill>
                  <a:schemeClr val="bg1"/>
                </a:solidFill>
              </a:rPr>
              <a:t>&amp; </a:t>
            </a:r>
            <a:r>
              <a:rPr lang="en-US" sz="4800" b="1" dirty="0" smtClean="0">
                <a:solidFill>
                  <a:srgbClr val="FFFF00"/>
                </a:solidFill>
              </a:rPr>
              <a:t>Nion is short</a:t>
            </a:r>
            <a:r>
              <a:rPr lang="en-US" sz="1600" b="1" dirty="0" smtClean="0">
                <a:solidFill>
                  <a:srgbClr val="FFFF00"/>
                </a:solidFill>
              </a:rPr>
              <a:t>.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2247" y="2230079"/>
            <a:ext cx="7629753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Com: Jack is taller than </a:t>
            </a:r>
            <a:r>
              <a:rPr lang="en-US" sz="4400" b="1" dirty="0" smtClean="0">
                <a:latin typeface="Book Antiqua" panose="02040602050305030304" pitchFamily="18" charset="0"/>
              </a:rPr>
              <a:t>Nion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2246" y="919568"/>
            <a:ext cx="7629752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3600" b="1" u="sng" dirty="0"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36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he comparative sentence to positive sentence</a:t>
            </a:r>
            <a:endParaRPr lang="en-US" sz="3600" b="1" u="sng" dirty="0"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2302" y="3228295"/>
            <a:ext cx="7629753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Posi: </a:t>
            </a:r>
            <a:r>
              <a:rPr lang="en-US" sz="4000" b="1" dirty="0" smtClean="0">
                <a:latin typeface="Book Antiqua" panose="02040602050305030304" pitchFamily="18" charset="0"/>
              </a:rPr>
              <a:t>Nion is not </a:t>
            </a:r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as tall as Jack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000877" y="2425045"/>
            <a:ext cx="3971923" cy="952619"/>
          </a:xfrm>
          <a:prstGeom prst="straightConnector1">
            <a:avLst/>
          </a:prstGeom>
          <a:ln w="7620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50808" y="1750832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36848" y="1522083"/>
            <a:ext cx="110013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_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2241" y="4575991"/>
            <a:ext cx="76297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better than Korim.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more beautiful than Bithi.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younger than he.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65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  <p:bldP spid="10" grpId="0" animBg="1"/>
      <p:bldP spid="11" grpId="0"/>
      <p:bldP spid="17" grpId="0"/>
      <p:bldP spid="1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0522"/>
            <a:ext cx="3884324" cy="637136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2323274" y="1007966"/>
            <a:ext cx="1561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ook Antiqua" panose="02040602050305030304" pitchFamily="18" charset="0"/>
              </a:rPr>
              <a:t>Rifat</a:t>
            </a:r>
            <a:endParaRPr lang="en-US" sz="4400" b="1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600" y="1238834"/>
            <a:ext cx="1543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ook Antiqua" panose="02040602050305030304" pitchFamily="18" charset="0"/>
              </a:rPr>
              <a:t>Sizan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" y="-19498"/>
            <a:ext cx="12191998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Here we can see that </a:t>
            </a:r>
            <a:r>
              <a:rPr lang="en-US" sz="40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both</a:t>
            </a:r>
            <a:r>
              <a:rPr lang="en-US" sz="4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Rifat &amp; Sizan are same.</a:t>
            </a:r>
            <a:endParaRPr lang="en-US" sz="4000" b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02162" y="1771270"/>
            <a:ext cx="8106507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Com: Rifat is not taller than </a:t>
            </a:r>
            <a:r>
              <a:rPr lang="en-US" sz="4000" b="1" dirty="0" smtClean="0">
                <a:latin typeface="Book Antiqua" panose="02040602050305030304" pitchFamily="18" charset="0"/>
              </a:rPr>
              <a:t>Sizan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2924" y="943834"/>
            <a:ext cx="7887152" cy="95410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Aparajita" panose="020B0604020202020204" pitchFamily="34" charset="0"/>
                <a:cs typeface="Aparajita" panose="020B0604020202020204" pitchFamily="34" charset="0"/>
              </a:rPr>
              <a:t>T</a:t>
            </a:r>
            <a:r>
              <a:rPr lang="en-US" sz="2800" b="1" u="sng" dirty="0" smtClean="0">
                <a:latin typeface="Aparajita" panose="020B0604020202020204" pitchFamily="34" charset="0"/>
                <a:cs typeface="Aparajita" panose="020B0604020202020204" pitchFamily="34" charset="0"/>
              </a:rPr>
              <a:t>he comparative sentence to positive sentence</a:t>
            </a:r>
            <a:endParaRPr lang="en-US" sz="2800" b="1" u="sng" dirty="0"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2161" y="3259501"/>
            <a:ext cx="8106507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i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Sup</a:t>
            </a:r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: </a:t>
            </a:r>
            <a:r>
              <a:rPr lang="en-US" sz="4800" b="1" dirty="0" smtClean="0">
                <a:latin typeface="Book Antiqua" panose="02040602050305030304" pitchFamily="18" charset="0"/>
              </a:rPr>
              <a:t>Sizan is </a:t>
            </a:r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as tall as Rifat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429376" y="2520945"/>
            <a:ext cx="4429124" cy="887727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56924" y="1206513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29938" y="1263438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42924" y="4549676"/>
            <a:ext cx="7887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not better than Korim.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not more beautiful than Bithi.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not younger than he.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  <p:bldP spid="10" grpId="0" animBg="1"/>
      <p:bldP spid="11" grpId="0"/>
      <p:bldP spid="16" grpId="0"/>
      <p:bldP spid="17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30998"/>
            <a:ext cx="4017784" cy="60270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1493409" y="945864"/>
            <a:ext cx="142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Jack</a:t>
            </a:r>
            <a:endParaRPr lang="en-US" sz="3600" b="1" dirty="0"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996" y="1122360"/>
            <a:ext cx="1363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Book Antiqua" panose="02040602050305030304" pitchFamily="18" charset="0"/>
              </a:rPr>
              <a:t>Nion</a:t>
            </a:r>
            <a:endParaRPr lang="en-US" sz="3600" b="1" dirty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0"/>
            <a:ext cx="12192000" cy="83099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 smtClean="0">
                <a:solidFill>
                  <a:schemeClr val="bg1"/>
                </a:solidFill>
              </a:rPr>
              <a:t>Here we can see that </a:t>
            </a:r>
            <a:r>
              <a:rPr lang="en-US" sz="4800" b="1" dirty="0" smtClean="0">
                <a:solidFill>
                  <a:srgbClr val="FFFF00"/>
                </a:solidFill>
              </a:rPr>
              <a:t>Nion is short </a:t>
            </a:r>
            <a:r>
              <a:rPr lang="en-US" sz="4800" b="1" dirty="0" smtClean="0">
                <a:solidFill>
                  <a:schemeClr val="bg1"/>
                </a:solidFill>
              </a:rPr>
              <a:t>&amp;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smtClean="0">
                <a:solidFill>
                  <a:srgbClr val="FFFF00"/>
                </a:solidFill>
              </a:rPr>
              <a:t>Jack is tall</a:t>
            </a:r>
            <a:r>
              <a:rPr lang="en-US" sz="1600" b="1" dirty="0" smtClean="0">
                <a:solidFill>
                  <a:srgbClr val="FFFF00"/>
                </a:solidFill>
              </a:rPr>
              <a:t>.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8355" y="1756523"/>
            <a:ext cx="8307483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Com: </a:t>
            </a:r>
            <a:r>
              <a:rPr lang="en-US" sz="4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Nion is less </a:t>
            </a:r>
            <a:r>
              <a:rPr lang="en-US" sz="4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tall than Jack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56781" y="966068"/>
            <a:ext cx="8016158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Book Antiqua" panose="02040602050305030304" pitchFamily="18" charset="0"/>
                <a:cs typeface="Times New Roman" panose="02020603050405020304" pitchFamily="18" charset="0"/>
              </a:rPr>
              <a:t>T</a:t>
            </a:r>
            <a:r>
              <a:rPr lang="en-US" sz="2800" b="1" u="sng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he comparative sentence to positive sentence</a:t>
            </a:r>
            <a:endParaRPr lang="en-US" sz="2800" b="1" u="sng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79818" y="3126172"/>
            <a:ext cx="7826468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Pos: </a:t>
            </a:r>
            <a:r>
              <a:rPr lang="en-US" sz="4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Nion is not </a:t>
            </a:r>
            <a:r>
              <a:rPr lang="en-US" sz="44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as tall as Jack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1" y="933071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_</a:t>
            </a:r>
            <a:endParaRPr lang="en-US" sz="5400" b="1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343652" y="2628392"/>
            <a:ext cx="14287" cy="68833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379818" y="4549676"/>
            <a:ext cx="7812182" cy="187743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</a:t>
            </a:r>
            <a:r>
              <a:rPr lang="en-US" sz="28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less good than Korim.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less beautiful than Bithi.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less young than he.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8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8388"/>
            <a:ext cx="3923569" cy="6598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2407024" y="1082738"/>
            <a:ext cx="14773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ook Antiqua" panose="02040602050305030304" pitchFamily="18" charset="0"/>
              </a:rPr>
              <a:t>Rifat</a:t>
            </a:r>
            <a:endParaRPr lang="en-US" sz="4400" b="1" dirty="0"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8" y="1238834"/>
            <a:ext cx="1500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Book Antiqua" panose="02040602050305030304" pitchFamily="18" charset="0"/>
              </a:rPr>
              <a:t>Sizan</a:t>
            </a:r>
            <a:endParaRPr lang="en-US" sz="4000" b="1" dirty="0">
              <a:latin typeface="Book Antiqua" panose="020406020503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" y="-19498"/>
            <a:ext cx="12191998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Here we can see that </a:t>
            </a:r>
            <a:r>
              <a:rPr lang="en-US" sz="4000" b="1" dirty="0" smtClean="0">
                <a:solidFill>
                  <a:srgbClr val="FFFF00"/>
                </a:solidFill>
                <a:latin typeface="Book Antiqua" panose="02040602050305030304" pitchFamily="18" charset="0"/>
              </a:rPr>
              <a:t>both Rifat &amp; Sizan are same.</a:t>
            </a:r>
            <a:endParaRPr lang="en-US" sz="4000" b="1" dirty="0">
              <a:solidFill>
                <a:srgbClr val="FFFF00"/>
              </a:solidFill>
              <a:latin typeface="Book Antiqua" panose="0204060205030503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2161" y="1942450"/>
            <a:ext cx="8106507" cy="70788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Com</a:t>
            </a:r>
            <a:r>
              <a:rPr lang="en-US" sz="2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: </a:t>
            </a:r>
            <a:r>
              <a:rPr lang="en-US" sz="3600" b="1" dirty="0" err="1" smtClean="0">
                <a:solidFill>
                  <a:srgbClr val="7030A0"/>
                </a:solidFill>
                <a:latin typeface="Book Antiqua" panose="02040602050305030304" pitchFamily="18" charset="0"/>
              </a:rPr>
              <a:t>Rifat</a:t>
            </a:r>
            <a:r>
              <a:rPr lang="en-US" sz="36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is not less </a:t>
            </a:r>
            <a:r>
              <a:rPr lang="en-US" sz="36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tall than </a:t>
            </a:r>
            <a:r>
              <a:rPr lang="en-US" sz="3600" b="1" dirty="0" err="1" smtClean="0">
                <a:latin typeface="Book Antiqua" panose="02040602050305030304" pitchFamily="18" charset="0"/>
              </a:rPr>
              <a:t>Sizan</a:t>
            </a:r>
            <a:endParaRPr lang="en-US" sz="3600" b="1" dirty="0" smtClean="0"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06240" y="943834"/>
            <a:ext cx="7985760" cy="569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comparative sentence to positive sentence</a:t>
            </a:r>
            <a:endParaRPr lang="en-US" sz="31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2161" y="3428322"/>
            <a:ext cx="8106507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Sup: </a:t>
            </a:r>
            <a:r>
              <a:rPr lang="en-US" sz="4800" b="1" dirty="0" smtClean="0">
                <a:latin typeface="Book Antiqua" panose="02040602050305030304" pitchFamily="18" charset="0"/>
              </a:rPr>
              <a:t>Sizan is </a:t>
            </a:r>
            <a:r>
              <a:rPr lang="en-US" sz="48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as tall as Rifat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429376" y="2689766"/>
            <a:ext cx="4429124" cy="887727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56924" y="1375334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29938" y="1432259"/>
            <a:ext cx="1100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40" y="4549676"/>
            <a:ext cx="7985760" cy="187743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Change the comparative sentences into  positive</a:t>
            </a:r>
            <a:r>
              <a:rPr lang="en-US" sz="2800" b="1" u="sng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Rohim is not less good than Korim.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Runa is not less beautiful than Bithi.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not less young than he.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5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 animBg="1"/>
      <p:bldP spid="10" grpId="0"/>
      <p:bldP spid="12" grpId="0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39602"/>
            <a:ext cx="12192000" cy="688384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2877" y="754241"/>
            <a:ext cx="11816863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most important story in this book.    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(sup into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com)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the shortest of all students in our school.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(sup into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com)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one of the most beautiful girl in the class.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(sup into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com)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3736" y="-11466"/>
            <a:ext cx="3355146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HOME WORK</a:t>
            </a:r>
            <a:endParaRPr lang="en-US" sz="3600" b="1" u="sng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77" y="2415141"/>
            <a:ext cx="11816863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Shikha is taller than Beauty.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Ratul is not taller than Mintu.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less tall than that.          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not less tall than he.       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 into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76" y="-11152"/>
            <a:ext cx="3355146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HOME WORK</a:t>
            </a:r>
            <a:endParaRPr lang="en-US" sz="3600" b="1" u="sng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44593" y="-669"/>
            <a:ext cx="3355146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HOME WORK</a:t>
            </a:r>
            <a:endParaRPr lang="en-US" sz="3600" b="1" u="sng" dirty="0">
              <a:solidFill>
                <a:srgbClr val="7030A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51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" y="10011"/>
            <a:ext cx="12164291" cy="68479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76053" y="4738255"/>
            <a:ext cx="746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0070C0"/>
                </a:solidFill>
              </a:rPr>
              <a:t>THANKS TO ALL</a:t>
            </a:r>
            <a:endParaRPr lang="en-US" sz="8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8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912</Words>
  <Application>Microsoft Office PowerPoint</Application>
  <PresentationFormat>Custom</PresentationFormat>
  <Paragraphs>132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 Computer Point</dc:creator>
  <cp:lastModifiedBy>TAIBUR RAHMAN</cp:lastModifiedBy>
  <cp:revision>1693</cp:revision>
  <dcterms:created xsi:type="dcterms:W3CDTF">2016-08-29T06:29:48Z</dcterms:created>
  <dcterms:modified xsi:type="dcterms:W3CDTF">2019-10-23T06:36:21Z</dcterms:modified>
</cp:coreProperties>
</file>