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2" r:id="rId3"/>
    <p:sldId id="259" r:id="rId4"/>
    <p:sldId id="260" r:id="rId5"/>
    <p:sldId id="276" r:id="rId6"/>
    <p:sldId id="277" r:id="rId7"/>
    <p:sldId id="278" r:id="rId8"/>
    <p:sldId id="285" r:id="rId9"/>
    <p:sldId id="273" r:id="rId10"/>
    <p:sldId id="280" r:id="rId11"/>
    <p:sldId id="279" r:id="rId12"/>
    <p:sldId id="281" r:id="rId13"/>
    <p:sldId id="275" r:id="rId14"/>
    <p:sldId id="284" r:id="rId15"/>
    <p:sldId id="282" r:id="rId16"/>
    <p:sldId id="283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CC"/>
    <a:srgbClr val="00FFFF"/>
    <a:srgbClr val="3333FF"/>
    <a:srgbClr val="FF3737"/>
    <a:srgbClr val="66FF33"/>
    <a:srgbClr val="CAFFB9"/>
    <a:srgbClr val="FFB7FF"/>
    <a:srgbClr val="ECE7F1"/>
    <a:srgbClr val="CCFF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84" autoAdjust="0"/>
    <p:restoredTop sz="94660"/>
  </p:normalViewPr>
  <p:slideViewPr>
    <p:cSldViewPr>
      <p:cViewPr varScale="1">
        <p:scale>
          <a:sx n="99" d="100"/>
          <a:sy n="99" d="100"/>
        </p:scale>
        <p:origin x="-102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E5D58F-12CF-41AE-8C79-2A0740C7C86A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8AEBA-3B64-4272-A35E-EE881A9269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114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ঠের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প্রতি শিক্ষার্থীদের মনোযোগ আকর্ষ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করা যেতে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55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স্লাইডটি হাইড করে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রাখা হয়েছে।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6369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পুর্বজান যাচাই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করে শিক্ষার্থীদের পাঠের প্রতি মনোযোগ আকর্ষণ করা যেতে পারে।</a:t>
            </a: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7361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কলমের সংখ্যা কত?নক্ষত্রের সংখ্যা কত? উপাদান সংখ্যা কত? পাঠ ঘোষণা।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88567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স্লাইডটি হাইড করে</a:t>
            </a:r>
            <a:r>
              <a:rPr lang="bn-IN" baseline="0" dirty="0" smtClean="0"/>
              <a:t> রাখা হতে পারে অথবা দেখানো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5577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চিত্রগুলো দ্বারা সেটের প্রকারভেদের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ধারণা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দিয়ে শিক্ষার্থীদের মনোযোগ সৃষ্টি ও পাঠ উপস্থাপনে সহায়তা করা যেতে পারে। ৪র্থ চিত্রে কী বলে? প্রশ্ন করতে হবে।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0095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A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সেটকে কী বলে? কেন? 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B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সেটকে কী বলে? কেন?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C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সেটকে কী বলে? কেন? শিক্ষার্থীদের দ্বারা বোর্ডে সমস্যা সমাধানে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882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১ম ঝুড়ির ফলগুলো কোথায় গেলো? একত্রিত হওয়াকে কী বলে? দু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টি ঝুড়ির সাধার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ফল কোথায় গেলো কোথায়? একে কী বলে? সংযোগ কাকে বলে? ছেদ কাকে বলে? 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488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এটি কী সেট? কেন?উপসেট কাকে বলে? এটি কী সেট? কেন? সার্বিক সেট কাকে বলে? এটি কী সেট? কেন?পূরকসেট কাকে বলে? 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ভেন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চিত্রের মাধ্যমে দেখানো  সেটের উপসেট কে? সেটের অ</a:t>
            </a:r>
            <a:r>
              <a:rPr lang="en-US" baseline="0" dirty="0" err="1" smtClean="0">
                <a:latin typeface="NikoshBAN" pitchFamily="2" charset="0"/>
                <a:cs typeface="NikoshBAN" pitchFamily="2" charset="0"/>
              </a:rPr>
              <a:t>ন্তর্গত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সেট কী কী? সেটের পূরক সেট কোনটি?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93135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সেট</a:t>
            </a:r>
            <a:r>
              <a:rPr lang="en-US" dirty="0" smtClean="0"/>
              <a:t> </a:t>
            </a:r>
            <a:r>
              <a:rPr lang="bn-IN" dirty="0" smtClean="0"/>
              <a:t>দু</a:t>
            </a:r>
            <a:r>
              <a:rPr lang="en-US" dirty="0" smtClean="0"/>
              <a:t>’</a:t>
            </a:r>
            <a:r>
              <a:rPr lang="bn-IN" dirty="0" smtClean="0"/>
              <a:t>টির কী পরিবর্তন</a:t>
            </a:r>
            <a:r>
              <a:rPr lang="bn-IN" baseline="0" dirty="0" smtClean="0"/>
              <a:t> ঘটেছে? সং</a:t>
            </a:r>
            <a:r>
              <a:rPr lang="en-US" baseline="0" dirty="0" err="1" smtClean="0"/>
              <a:t>যো</a:t>
            </a:r>
            <a:r>
              <a:rPr lang="bn-IN" baseline="0" dirty="0" smtClean="0"/>
              <a:t>গ সেট কাকে বলে? </a:t>
            </a: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শিক্ষার্থীদের দ্বারা বোর্ডে সমস্যা সমাধানে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3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সেট</a:t>
            </a:r>
            <a:r>
              <a:rPr lang="en-US" baseline="0" dirty="0" smtClean="0"/>
              <a:t> </a:t>
            </a:r>
            <a:r>
              <a:rPr lang="bn-IN" baseline="0" dirty="0" smtClean="0"/>
              <a:t>দু</a:t>
            </a:r>
            <a:r>
              <a:rPr lang="en-US" baseline="0" dirty="0" smtClean="0"/>
              <a:t>’</a:t>
            </a:r>
            <a:r>
              <a:rPr lang="bn-IN" baseline="0" dirty="0" smtClean="0"/>
              <a:t>টির কোন কোন সংখ্যা সমান? সাধার</a:t>
            </a:r>
            <a:r>
              <a:rPr lang="en-US" baseline="0" dirty="0" smtClean="0"/>
              <a:t>ণ</a:t>
            </a:r>
            <a:r>
              <a:rPr lang="bn-IN" baseline="0" dirty="0" smtClean="0"/>
              <a:t> সংখ্যা দ্বারা কোন সেট গঠিত? ছেদ সেট কাকে বলে? শিক্ষার্থীদের দ্বারা বোর্ডে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7790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সেট</a:t>
            </a:r>
            <a:r>
              <a:rPr lang="en-US" baseline="0" dirty="0" smtClean="0"/>
              <a:t> </a:t>
            </a:r>
            <a:r>
              <a:rPr lang="bn-IN" baseline="0" dirty="0" smtClean="0"/>
              <a:t>দু</a:t>
            </a:r>
            <a:r>
              <a:rPr lang="en-US" baseline="0" dirty="0" smtClean="0"/>
              <a:t>’</a:t>
            </a:r>
            <a:r>
              <a:rPr lang="bn-IN" baseline="0" dirty="0" smtClean="0"/>
              <a:t>টির নাম কী কী?  সেট</a:t>
            </a:r>
            <a:r>
              <a:rPr lang="en-US" baseline="0" dirty="0" smtClean="0"/>
              <a:t> </a:t>
            </a:r>
            <a:r>
              <a:rPr lang="bn-IN" baseline="0" dirty="0" smtClean="0"/>
              <a:t>দু</a:t>
            </a:r>
            <a:r>
              <a:rPr lang="en-US" baseline="0" dirty="0" smtClean="0"/>
              <a:t>’</a:t>
            </a:r>
            <a:r>
              <a:rPr lang="bn-IN" baseline="0" dirty="0" smtClean="0"/>
              <a:t>টির সাধার</a:t>
            </a:r>
            <a:r>
              <a:rPr lang="en-US" baseline="0" dirty="0" smtClean="0"/>
              <a:t>ণ</a:t>
            </a:r>
            <a:r>
              <a:rPr lang="bn-IN" baseline="0" dirty="0" smtClean="0"/>
              <a:t> উপাদান কোনটি? সেট</a:t>
            </a:r>
            <a:r>
              <a:rPr lang="en-US" baseline="0" dirty="0" smtClean="0"/>
              <a:t> </a:t>
            </a:r>
            <a:r>
              <a:rPr lang="bn-IN" baseline="0" dirty="0" smtClean="0"/>
              <a:t>দু</a:t>
            </a:r>
            <a:r>
              <a:rPr lang="en-US" baseline="0" dirty="0" smtClean="0"/>
              <a:t>’</a:t>
            </a:r>
            <a:r>
              <a:rPr lang="bn-IN" baseline="0" dirty="0" smtClean="0"/>
              <a:t>টিকে কী বলে? কেন? নিচ্ছেদ সেট কাকে বলে?  শিক্ষার্থীদের দ্বারা প্রদত্ত সমস্যা সমাধানে সহায়তা করা যেতে পারে।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843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>
                <a:latin typeface="NikoshBAN" pitchFamily="2" charset="0"/>
                <a:cs typeface="NikoshBAN" pitchFamily="2" charset="0"/>
              </a:rPr>
              <a:t> ভেনচিত্রের মাধ্যমে সেটকে সহজভাবে উপস্থাপন করে শিক্ষার্থীদের মধ্যে এর বৈশিষ্ট্য যাচাই করার সহায়তা করা যেতে পারে।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76271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 smtClean="0"/>
              <a:t>নি</a:t>
            </a:r>
            <a:r>
              <a:rPr lang="en-US" baseline="0" dirty="0" err="1" smtClean="0"/>
              <a:t>র্ধা</a:t>
            </a:r>
            <a:r>
              <a:rPr lang="bn-IN" baseline="0" dirty="0" smtClean="0"/>
              <a:t>রিত ৫ মিনিট সময়ের মধ্যে  শিক্ষার্থীদের দ্বারা প্রদত্ত সমস্যা সমাধানে সহায়তা করা যেতে পারে।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4165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 smtClean="0"/>
              <a:t>সময়-----৮ মিনিট।</a:t>
            </a:r>
            <a:r>
              <a:rPr lang="en-US" dirty="0" smtClean="0"/>
              <a:t> </a:t>
            </a:r>
            <a:r>
              <a:rPr lang="bn-IN" dirty="0" smtClean="0"/>
              <a:t>শিক্ষক</a:t>
            </a:r>
            <a:r>
              <a:rPr lang="bn-IN" baseline="0" dirty="0" smtClean="0"/>
              <a:t> সঠিক উত্তর শিক্ষার্থী দ্বারা বোর্ডে লেখাতে পারেন।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D252F-9819-4CF7-A53D-C51115144B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9383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প্রত্যেক শিক্ষার্থীকে</a:t>
            </a:r>
            <a:r>
              <a:rPr lang="bn-IN" baseline="0" dirty="0" smtClean="0"/>
              <a:t> </a:t>
            </a:r>
            <a:r>
              <a:rPr lang="bn-IN" dirty="0" smtClean="0"/>
              <a:t>বাড়ির কাজ নিয়মিত করে আনার সহায়তা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0692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ধন্যবাদ</a:t>
            </a:r>
            <a:r>
              <a:rPr lang="bn-IN" baseline="0" dirty="0" smtClean="0"/>
              <a:t> জ্ঞাপনের মাধ্যমে শ্রেণীর কার্যক্রম শেষ করা যেতে পারে।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8AEBA-3B64-4272-A35E-EE881A9269A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128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10/19/2019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77914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08966" y="762000"/>
            <a:ext cx="6968233" cy="1569660"/>
          </a:xfrm>
          <a:prstGeom prst="rect">
            <a:avLst/>
          </a:prstGeom>
          <a:noFill/>
        </p:spPr>
        <p:txBody>
          <a:bodyPr wrap="none" rtlCol="0">
            <a:prstTxWarp prst="textWave4">
              <a:avLst>
                <a:gd name="adj1" fmla="val 12500"/>
                <a:gd name="adj2" fmla="val 0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IN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bn-IN" sz="96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96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7883" y="4831140"/>
            <a:ext cx="6968233" cy="1341060"/>
          </a:xfrm>
          <a:prstGeom prst="rect">
            <a:avLst/>
          </a:prstGeom>
          <a:noFill/>
        </p:spPr>
        <p:txBody>
          <a:bodyPr wrap="none" rtlCol="0">
            <a:prstTxWarp prst="textDeflateTop">
              <a:avLst>
                <a:gd name="adj" fmla="val 16018"/>
              </a:avLst>
            </a:prstTxWarp>
            <a:spAutoFit/>
          </a:bodyPr>
          <a:lstStyle/>
          <a:p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W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E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L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M</a:t>
            </a:r>
            <a:r>
              <a:rPr lang="en-US" sz="9600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E</a:t>
            </a:r>
            <a:endParaRPr lang="en-US" sz="9600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982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7620000" cy="2308324"/>
          </a:xfrm>
          <a:prstGeom prst="rect">
            <a:avLst/>
          </a:prstGeom>
          <a:solidFill>
            <a:srgbClr val="E5F8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মুনীর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আহম্মেদ</a:t>
            </a:r>
            <a:endParaRPr lang="en-US" sz="36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বি,বি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আফছার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মাঃ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বিঃ</a:t>
            </a:r>
            <a:endParaRPr lang="en-US" sz="36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মোরেলগঞ্জ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015" y="4078069"/>
            <a:ext cx="7647785" cy="646331"/>
          </a:xfrm>
          <a:prstGeom prst="rect">
            <a:avLst/>
          </a:prstGeom>
          <a:solidFill>
            <a:srgbClr val="A3FFCD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অষ্ট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 শ্রেণিঃ গণিত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latin typeface="Times New Roman"/>
                <a:cs typeface="Times New Roman"/>
              </a:rPr>
              <a:t>▼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সপ্তম অধ্যায়ঃ সেট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8014" y="4763869"/>
            <a:ext cx="7647786" cy="646331"/>
          </a:xfrm>
          <a:prstGeom prst="rect">
            <a:avLst/>
          </a:prstGeom>
          <a:solidFill>
            <a:srgbClr val="F0C2C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সেট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ের প্রকারভেদ ও সেট প্রক্রিয়া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8015" y="5449669"/>
            <a:ext cx="7647786" cy="646331"/>
          </a:xfrm>
          <a:prstGeom prst="rect">
            <a:avLst/>
          </a:prstGeom>
          <a:solidFill>
            <a:srgbClr val="CCFF66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সময়ঃ 50 মিনিট </a:t>
            </a:r>
            <a:r>
              <a:rPr lang="en-US" sz="3600" dirty="0" smtClean="0">
                <a:latin typeface="Times New Roman"/>
                <a:cs typeface="Times New Roman"/>
              </a:rPr>
              <a:t>▼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9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10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9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98454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2" y="609600"/>
            <a:ext cx="6806221" cy="5156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035283" y="4063425"/>
            <a:ext cx="18133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কীসের সেট?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11" y="609599"/>
            <a:ext cx="6827993" cy="5210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00817" y="5820179"/>
            <a:ext cx="6864087" cy="584775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বইয়ের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2588" y="5820179"/>
            <a:ext cx="6864087" cy="584775"/>
          </a:xfrm>
          <a:prstGeom prst="rect">
            <a:avLst/>
          </a:prstGeom>
          <a:solidFill>
            <a:srgbClr val="FFCD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ডিনার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18930" y="5180975"/>
            <a:ext cx="1661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52320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  <p:bldP spid="4" grpId="1" animBg="1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62947" y="1371599"/>
            <a:ext cx="3965509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7" y="1371599"/>
            <a:ext cx="3965510" cy="3963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90" y="1370045"/>
            <a:ext cx="3965510" cy="3965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370" y="5461575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কলমের সংখ্যা 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5090" y="5461575"/>
            <a:ext cx="3965510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নক্ষত্রের সংখ্যা অনির্দিষ্ট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2947" y="533400"/>
            <a:ext cx="8047653" cy="646331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সেটের প্রকারভেদ ও সেট প্রক্রিয়া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8370" y="5461574"/>
            <a:ext cx="3980086" cy="584775"/>
          </a:xfrm>
          <a:prstGeom prst="rect">
            <a:avLst/>
          </a:prstGeom>
          <a:solidFill>
            <a:srgbClr val="E5F8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উপাদান নেই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55088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7596" y="914400"/>
            <a:ext cx="7451079" cy="4955203"/>
          </a:xfrm>
          <a:prstGeom prst="rect">
            <a:avLst/>
          </a:prstGeom>
          <a:solidFill>
            <a:srgbClr val="CAFFB9"/>
          </a:solidFill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বিভিন্ন প্রকার সেট ব্যাখ্যা করতে পারবে;</a:t>
            </a:r>
          </a:p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সেট প্রক্রিয়া বর্ণনা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ভেনচিত্রের সাহায্যে সেট প্রক্রিয়ার ধর্মাবলি যাচাই করতে পারবে;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৪। সেটের ধর্মাবলি প্রয়োগ করে সমস্যা সমাধান করতে পারবে।</a:t>
            </a:r>
          </a:p>
          <a:p>
            <a:endParaRPr lang="bn-IN" sz="2800" dirty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64066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4267200" y="3505200"/>
            <a:ext cx="4419600" cy="2895600"/>
          </a:xfrm>
          <a:prstGeom prst="roundRect">
            <a:avLst>
              <a:gd name="adj" fmla="val 0"/>
            </a:avLst>
          </a:prstGeom>
          <a:solidFill>
            <a:srgbClr val="00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bn-IN" sz="2800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২।উপাদান সংখ্যা গণনা করে নির্ধারণ</a:t>
            </a:r>
          </a:p>
          <a:p>
            <a:r>
              <a:rPr lang="bn-IN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করা যায় না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কোনো উপাদান নেই </a:t>
            </a:r>
            <a:r>
              <a:rPr lang="en-US" sz="2800" dirty="0" smtClean="0">
                <a:solidFill>
                  <a:schemeClr val="tx1"/>
                </a:solidFill>
                <a:latin typeface="Times New Roman"/>
                <a:cs typeface="Times New Roman"/>
              </a:rPr>
              <a:t>→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52816" y="4245429"/>
            <a:ext cx="1314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সসীম সেট</a:t>
            </a:r>
          </a:p>
        </p:txBody>
      </p:sp>
      <p:sp>
        <p:nvSpPr>
          <p:cNvPr id="3" name="Rectangle 2"/>
          <p:cNvSpPr/>
          <p:nvPr/>
        </p:nvSpPr>
        <p:spPr>
          <a:xfrm>
            <a:off x="6496948" y="5115580"/>
            <a:ext cx="13516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অসীম সেট</a:t>
            </a:r>
          </a:p>
        </p:txBody>
      </p:sp>
      <p:sp>
        <p:nvSpPr>
          <p:cNvPr id="4" name="Rectangle 3"/>
          <p:cNvSpPr/>
          <p:nvPr/>
        </p:nvSpPr>
        <p:spPr>
          <a:xfrm>
            <a:off x="7395130" y="5486400"/>
            <a:ext cx="1269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2800" b="1" dirty="0">
              <a:solidFill>
                <a:srgbClr val="3333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317" b="9577"/>
          <a:stretch/>
        </p:blipFill>
        <p:spPr>
          <a:xfrm>
            <a:off x="468086" y="457200"/>
            <a:ext cx="3712028" cy="291651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4F5FA"/>
              </a:clrFrom>
              <a:clrTo>
                <a:srgbClr val="F4F5FA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153" t="9064" r="15451" b="11472"/>
          <a:stretch/>
        </p:blipFill>
        <p:spPr>
          <a:xfrm>
            <a:off x="468087" y="3516086"/>
            <a:ext cx="3712028" cy="288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90" r="8192" b="30451"/>
          <a:stretch/>
        </p:blipFill>
        <p:spPr>
          <a:xfrm>
            <a:off x="609600" y="3505200"/>
            <a:ext cx="3429000" cy="205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9" y="457200"/>
            <a:ext cx="4397829" cy="29165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68086" y="2952690"/>
            <a:ext cx="37120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পেন্সিলগুলোকে কীভাবে নির্ধার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 করা যায়?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1752600"/>
            <a:ext cx="1143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গণনা করে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0099" y="533400"/>
            <a:ext cx="3712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পানির ঢেউয়ের সংখ্যা কত?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67200" y="282958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অনির্দিষ্ট</a:t>
            </a:r>
            <a:endParaRPr lang="en-US" sz="2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4290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উপাদান সংখ্যা কত?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087" y="5943600"/>
            <a:ext cx="136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উপাদান নেই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3347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2" grpId="0" uiExpand="1"/>
      <p:bldP spid="3" grpId="0" uiExpand="1"/>
      <p:bldP spid="4" grpId="0"/>
      <p:bldP spid="6" grpId="0" animBg="1"/>
      <p:bldP spid="12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685800"/>
            <a:ext cx="8077198" cy="707886"/>
          </a:xfrm>
          <a:prstGeom prst="rect">
            <a:avLst/>
          </a:prstGeom>
          <a:solidFill>
            <a:srgbClr val="00FF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প্রকারভেদ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2,4,6,8,10,…………..40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1" y="2514600"/>
            <a:ext cx="8077199" cy="584775"/>
          </a:xfrm>
          <a:prstGeom prst="rect">
            <a:avLst/>
          </a:prstGeom>
          <a:solidFill>
            <a:srgbClr val="89FFE9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1,3,5, 7, 9,………………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1" y="3352800"/>
            <a:ext cx="8077200" cy="584775"/>
          </a:xfrm>
          <a:prstGeom prst="rect">
            <a:avLst/>
          </a:prstGeom>
          <a:solidFill>
            <a:srgbClr val="CC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C =       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 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ডেনিশ বর্ণ ওরি 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2" y="4171652"/>
            <a:ext cx="8077200" cy="20005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24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মৌলিক গুণনীয়কসমূহ}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সংখ্যা}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স্বাভাবিক সংখ্যা এবং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7}</a:t>
            </a:r>
            <a:endParaRPr lang="bn-IN" sz="3200" dirty="0" smtClean="0">
              <a:latin typeface="Times New Roman"/>
              <a:cs typeface="Times New Roman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সেটগুলোকে তালিকা পদ্ধতিতে প্রকাশ করে এর প্রকারভেদ চিহ্নিত কর।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 rot="5400000">
            <a:off x="6268069" y="17586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934200" y="1676400"/>
            <a:ext cx="147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6304936" y="2596821"/>
            <a:ext cx="228594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966857" y="2514600"/>
            <a:ext cx="15167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সীম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 rot="5400000">
            <a:off x="6304935" y="3435021"/>
            <a:ext cx="228596" cy="420332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966857" y="3352800"/>
            <a:ext cx="1423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ফাঁকা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87154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uiExpand="1" build="p" animBg="1"/>
      <p:bldP spid="11" grpId="0" animBg="1"/>
      <p:bldP spid="12" grpId="0"/>
      <p:bldP spid="13" grpId="0" animBg="1"/>
      <p:bldP spid="16" grpId="0"/>
      <p:bldP spid="20" grpId="0" animBg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81075"/>
            <a:ext cx="3571875" cy="2524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4" y="1405950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312" y="1350380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766" y="1731380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239" y="1274180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764" y="1350380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19" y="1405950"/>
            <a:ext cx="1134328" cy="1134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272" y="1447800"/>
            <a:ext cx="1134328" cy="1134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3505200"/>
            <a:ext cx="3571875" cy="252412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14725"/>
            <a:ext cx="3495675" cy="25023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4" y="3930075"/>
            <a:ext cx="853362" cy="1034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312" y="3874505"/>
            <a:ext cx="1007452" cy="105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766" y="4255505"/>
            <a:ext cx="761998" cy="78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239" y="3798305"/>
            <a:ext cx="771525" cy="88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4" y="3874505"/>
            <a:ext cx="948358" cy="104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090" r="6428"/>
          <a:stretch/>
        </p:blipFill>
        <p:spPr>
          <a:xfrm>
            <a:off x="3810000" y="3505200"/>
            <a:ext cx="1524000" cy="25118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19" y="3930075"/>
            <a:ext cx="1134328" cy="11343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97" y="3971925"/>
            <a:ext cx="1134328" cy="1134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0" y="482025"/>
            <a:ext cx="1707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)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" y="5432304"/>
            <a:ext cx="121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)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25301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11007 -0.14791 C 0.13316 -0.18078 0.16771 -0.19838 0.20365 -0.19838 C 0.2448 -0.19838 0.27778 -0.18078 0.30087 -0.14791 L 0.41129 -4.07407E-6 " pathEditMode="relative" rAng="0" ptsTypes="FffFF">
                                      <p:cBhvr>
                                        <p:cTn id="53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0.11007 -0.14791 C 0.13316 -0.18078 0.16771 -0.19838 0.20365 -0.19838 C 0.24479 -0.19838 0.27778 -0.18078 0.30087 -0.14791 L 0.41129 -4.07407E-6 " pathEditMode="relative" rAng="0" ptsTypes="FffFF">
                                      <p:cBhvr>
                                        <p:cTn id="5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1007 -0.14792 C 0.13316 -0.18079 0.16771 -0.19838 0.20364 -0.19838 C 0.24479 -0.19838 0.27777 -0.18079 0.30086 -0.14792 L 0.41128 4.44444E-6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0.11007 -0.14792 C 0.13316 -0.18079 0.1677 -0.19838 0.20364 -0.19838 C 0.24479 -0.19838 0.27777 -0.18079 0.30086 -0.14792 L 0.41128 -1.48148E-6 " pathEditMode="relative" rAng="0" ptsTypes="FffFF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11007 -0.14792 C 0.13316 -0.18079 0.16771 -0.19838 0.20365 -0.19838 C 0.24479 -0.19838 0.27778 -0.18079 0.30087 -0.14792 L 0.41128 1.85185E-6 " pathEditMode="relative" rAng="0" ptsTypes="FffFF">
                                      <p:cBhvr>
                                        <p:cTn id="61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993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0.11545 -0.08958 C 0.13993 -0.10972 0.17621 -0.12014 0.21354 -0.1206 C 0.25694 -0.12037 0.29149 -0.10972 0.31562 -0.09051 L 0.43212 0.0044 " pathEditMode="relative" rAng="0" ptsTypes="FffFF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-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 0.00486 L 0.08438 -0.0537 C 0.10295 -0.06667 0.12882 -0.07106 0.15486 -0.06643 C 0.18455 -0.06157 0.20764 -0.04838 0.22275 -0.02917 L 0.29566 0.05694 " pathEditMode="relative" rAng="453059" ptsTypes="FffFF">
                                      <p:cBhvr>
                                        <p:cTn id="1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82" y="-2269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L -0.07222 -0.06158 C -0.08767 -0.07662 -0.10868 -0.08125 -0.12917 -0.07662 C -0.15313 -0.07176 -0.17066 -0.05857 -0.18194 -0.03866 L -0.23594 0.05046 " pathEditMode="relative" rAng="-546443" ptsTypes="FffFF">
                                      <p:cBhvr>
                                        <p:cTn id="12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13" y="-2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533400" y="398384"/>
            <a:ext cx="8077200" cy="584775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1,3,7,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9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, B =1,3,7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3400" y="1066800"/>
            <a:ext cx="8077199" cy="1569660"/>
          </a:xfrm>
          <a:prstGeom prst="rect">
            <a:avLst/>
          </a:prstGeom>
          <a:solidFill>
            <a:srgbClr val="FFFF66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 = { 1, 2,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}, 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4, 5,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6 },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         U=1,2,3,4,5,6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399" y="2722364"/>
            <a:ext cx="8077199" cy="1077218"/>
          </a:xfrm>
          <a:prstGeom prst="rect">
            <a:avLst/>
          </a:prstGeom>
          <a:solidFill>
            <a:srgbClr val="FFCC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6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IN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2,4,6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1,3,5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381000" y="381000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4400" y="4825425"/>
            <a:ext cx="1219200" cy="12192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00400" y="3834825"/>
            <a:ext cx="2743200" cy="2590800"/>
          </a:xfrm>
          <a:prstGeom prst="ellipse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2" name="Oval 11"/>
          <p:cNvSpPr/>
          <p:nvPr/>
        </p:nvSpPr>
        <p:spPr>
          <a:xfrm>
            <a:off x="6019800" y="383482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15" name="Oval 14"/>
          <p:cNvSpPr/>
          <p:nvPr/>
        </p:nvSpPr>
        <p:spPr>
          <a:xfrm>
            <a:off x="3429000" y="4139625"/>
            <a:ext cx="1219200" cy="1219200"/>
          </a:xfrm>
          <a:prstGeom prst="ellipse">
            <a:avLst/>
          </a:prstGeom>
          <a:solidFill>
            <a:srgbClr val="66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419600" y="4977825"/>
            <a:ext cx="1219200" cy="1219200"/>
          </a:xfrm>
          <a:prstGeom prst="ellipse">
            <a:avLst/>
          </a:prstGeom>
          <a:solidFill>
            <a:srgbClr val="FFCC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400800" y="4139625"/>
            <a:ext cx="1219200" cy="1219200"/>
          </a:xfrm>
          <a:prstGeom prst="ellipse">
            <a:avLst/>
          </a:prstGeom>
          <a:solidFill>
            <a:srgbClr val="FF999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46155" y="5388114"/>
            <a:ext cx="707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000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420470"/>
            <a:ext cx="24206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উপসেটঃ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 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00600" y="3589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807029" y="1482453"/>
            <a:ext cx="1012371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209800" y="1482453"/>
            <a:ext cx="914400" cy="685800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667000" y="1487896"/>
            <a:ext cx="762000" cy="680357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886200" y="1447800"/>
            <a:ext cx="566057" cy="72045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169228" y="1505282"/>
            <a:ext cx="685800" cy="727348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512128" y="1487957"/>
            <a:ext cx="740229" cy="744675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638800" y="2006025"/>
            <a:ext cx="15937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সার্বিক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76800" y="1959114"/>
            <a:ext cx="6912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  <a:sym typeface="Symbol"/>
              </a:rPr>
              <a:t>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898109" y="3225225"/>
            <a:ext cx="14173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পূরক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87496" y="5943600"/>
            <a:ext cx="1165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ভেনচিত্র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65006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build="p" animBg="1"/>
      <p:bldP spid="2" grpId="0" animBg="1"/>
      <p:bldP spid="10" grpId="0" animBg="1"/>
      <p:bldP spid="11" grpId="0" animBg="1"/>
      <p:bldP spid="12" grpId="0" animBg="1"/>
      <p:bldP spid="15" grpId="0" animBg="1"/>
      <p:bldP spid="21" grpId="0" animBg="1"/>
      <p:bldP spid="24" grpId="0" animBg="1"/>
      <p:bldP spid="3" grpId="0"/>
      <p:bldP spid="4" grpId="0"/>
      <p:bldP spid="5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57200" y="1076980"/>
            <a:ext cx="2743200" cy="2615625"/>
          </a:xfrm>
          <a:prstGeom prst="ellipse">
            <a:avLst/>
          </a:prstGeom>
          <a:solidFill>
            <a:srgbClr val="66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3           4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791200" y="1101805"/>
            <a:ext cx="2743200" cy="2590800"/>
          </a:xfrm>
          <a:prstGeom prst="ellipse">
            <a:avLst/>
          </a:prstGeom>
          <a:solidFill>
            <a:srgbClr val="65FF6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2          9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4          7</a:t>
            </a:r>
          </a:p>
          <a:p>
            <a:pPr algn="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6          8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91200" y="1089392"/>
            <a:ext cx="2743200" cy="25908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7200" y="10893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3820180"/>
            <a:ext cx="8077200" cy="523220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B = { 1,2,3,4,5,6,7,8,9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412130"/>
            <a:ext cx="807720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সংযোগ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9857" y="5715000"/>
            <a:ext cx="8044543" cy="584775"/>
          </a:xfrm>
          <a:prstGeom prst="rect">
            <a:avLst/>
          </a:prstGeom>
          <a:solidFill>
            <a:srgbClr val="6FF972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B=1,3,4,c AB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4495800"/>
            <a:ext cx="8077200" cy="1077218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সকল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সংযোগ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01360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-0.23333 2.22222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23333 0.0018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93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21667 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0.21667 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  <p:bldP spid="7" grpId="0" animBg="1"/>
      <p:bldP spid="7" grpId="1" animBg="1"/>
      <p:bldP spid="16" grpId="0" animBg="1"/>
      <p:bldP spid="21" grpId="0" animBg="1"/>
      <p:bldP spid="22" grpId="0" animBg="1"/>
      <p:bldP spid="3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solidFill>
            <a:srgbClr val="FFB7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49086" y="1143000"/>
            <a:ext cx="2743200" cy="2615625"/>
          </a:xfrm>
          <a:prstGeom prst="ellipse">
            <a:avLst/>
          </a:prstGeom>
          <a:solidFill>
            <a:srgbClr val="FFFF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439885" y="1335790"/>
            <a:ext cx="2133601" cy="2230046"/>
            <a:chOff x="5257800" y="1066800"/>
            <a:chExt cx="1730828" cy="2057400"/>
          </a:xfrm>
        </p:grpSpPr>
        <p:sp>
          <p:nvSpPr>
            <p:cNvPr id="5" name="Arc 4"/>
            <p:cNvSpPr/>
            <p:nvPr/>
          </p:nvSpPr>
          <p:spPr>
            <a:xfrm flipH="1">
              <a:off x="5638801" y="1066800"/>
              <a:ext cx="1349827" cy="2057400"/>
            </a:xfrm>
            <a:prstGeom prst="arc">
              <a:avLst>
                <a:gd name="adj1" fmla="val 16891677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/>
            <p:cNvSpPr/>
            <p:nvPr/>
          </p:nvSpPr>
          <p:spPr>
            <a:xfrm>
              <a:off x="5257800" y="1066800"/>
              <a:ext cx="1349827" cy="2057400"/>
            </a:xfrm>
            <a:prstGeom prst="arc">
              <a:avLst>
                <a:gd name="adj1" fmla="val 16936144"/>
                <a:gd name="adj2" fmla="val 4739425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Oval 6"/>
          <p:cNvSpPr/>
          <p:nvPr/>
        </p:nvSpPr>
        <p:spPr>
          <a:xfrm>
            <a:off x="849086" y="1149206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1           2         3           4   5           6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 flipH="1">
            <a:off x="5410200" y="1160092"/>
            <a:ext cx="2743200" cy="261562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2           7     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4           8</a:t>
            </a:r>
          </a:p>
          <a:p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6           9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3886200"/>
            <a:ext cx="8077200" cy="523220"/>
          </a:xfrm>
          <a:prstGeom prst="rect">
            <a:avLst/>
          </a:prstGeom>
          <a:solidFill>
            <a:srgbClr val="66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B = { 2,4,6, }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477912"/>
            <a:ext cx="8077200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4561582"/>
            <a:ext cx="8077200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দুই বা ততোধিক সেটের সাধারন উপাদান নিয়ে গঠিত সেটকে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6315" y="5791200"/>
            <a:ext cx="8077199" cy="584775"/>
          </a:xfrm>
          <a:prstGeom prst="rect">
            <a:avLst/>
          </a:prstGeom>
          <a:solidFill>
            <a:srgbClr val="FFA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 = 2,4,6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7,d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B=1,3,4,5,7 AB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 ?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8207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625 L 0.16667 4.44444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30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0301 L -0.16667 -0.0018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build="p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799" y="1143000"/>
            <a:ext cx="7848599" cy="2438400"/>
          </a:xfrm>
          <a:prstGeom prst="rect">
            <a:avLst/>
          </a:prstGeom>
          <a:solidFill>
            <a:srgbClr val="ECE7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219200" y="1485900"/>
            <a:ext cx="1828800" cy="1752600"/>
          </a:xfrm>
          <a:prstGeom prst="ellipse">
            <a:avLst/>
          </a:prstGeom>
          <a:solidFill>
            <a:srgbClr val="F87CE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ধান, গম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5943600" y="1428750"/>
            <a:ext cx="1981200" cy="1866900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bn-IN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আলু,কপি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পটল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4854" y="1295400"/>
            <a:ext cx="5180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77912"/>
            <a:ext cx="7848598" cy="584775"/>
          </a:xfrm>
          <a:prstGeom prst="rect">
            <a:avLst/>
          </a:prstGeom>
          <a:solidFill>
            <a:srgbClr val="66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নিছেদ সেট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2920425"/>
            <a:ext cx="172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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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7848598" cy="1077218"/>
          </a:xfrm>
          <a:prstGeom prst="rect">
            <a:avLst/>
          </a:prstGeom>
          <a:solidFill>
            <a:srgbClr val="CCFF33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যদি দুইটি সেটের মধ্যে কোনো সাধার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ণ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উপাদান না থাকে, তবে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দু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টিকে পরস্পর নিচ্ছেদ সেট বলে।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4800600"/>
            <a:ext cx="7848599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x : x,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বিজোড় স্বাভাবিক সংখ্যা 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x </a:t>
            </a:r>
            <a:r>
              <a:rPr lang="en-US" sz="3200" b="1" dirty="0" smtClean="0">
                <a:latin typeface="Times New Roman"/>
                <a:cs typeface="Times New Roman"/>
              </a:rPr>
              <a:t>&lt;</a:t>
            </a:r>
            <a:r>
              <a:rPr lang="en-US" sz="3200" dirty="0" smtClean="0">
                <a:latin typeface="Times New Roman"/>
                <a:cs typeface="Times New Roman"/>
              </a:rPr>
              <a:t> 9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{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x : x, 8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এর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গুণনীয়কসমূহ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}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হলে, দেখাও যে,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সেটদ্বয় পরস্পর নিচ্ছেদ সেট।</a:t>
            </a:r>
            <a:endParaRPr lang="bn-IN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2583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repeatCount="indefinite" accel="50000" decel="5000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14166 4.4444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8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repeatCount="indefinite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5 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/>
      <p:bldP spid="6" grpId="0" animBg="1"/>
      <p:bldP spid="7" grpId="0"/>
      <p:bldP spid="10" grpId="0" uiExpand="1" build="p" animBg="1"/>
      <p:bldP spid="1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5926280" y="4087897"/>
            <a:ext cx="2653940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ভেনচিত্রে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সেট প্রক্রিয়া চি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হ্নি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 কর।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2670" y="4087897"/>
            <a:ext cx="2597730" cy="2154747"/>
          </a:xfrm>
          <a:prstGeom prst="rect">
            <a:avLst/>
          </a:prstGeom>
          <a:gradFill flip="none" rotWithShape="1">
            <a:gsLst>
              <a:gs pos="0">
                <a:srgbClr val="00FF99">
                  <a:tint val="66000"/>
                  <a:satMod val="160000"/>
                </a:srgbClr>
              </a:gs>
              <a:gs pos="50000">
                <a:srgbClr val="00FF99">
                  <a:tint val="44500"/>
                  <a:satMod val="160000"/>
                </a:srgbClr>
              </a:gs>
              <a:gs pos="100000">
                <a:srgbClr val="00FF99">
                  <a:tint val="23500"/>
                  <a:satMod val="160000"/>
                </a:srgbClr>
              </a:gs>
            </a:gsLst>
            <a:lin ang="5400000" scaled="1"/>
            <a:tileRect/>
          </a:gra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719178" y="4115890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295400" y="4393009"/>
            <a:ext cx="1461660" cy="1447802"/>
          </a:xfrm>
          <a:prstGeom prst="ellipse">
            <a:avLst/>
          </a:prstGeom>
          <a:solidFill>
            <a:srgbClr val="FFBE3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US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2000" y="5499278"/>
            <a:ext cx="6543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600" b="1" baseline="30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26280" y="1268809"/>
            <a:ext cx="2653940" cy="2708884"/>
            <a:chOff x="5926280" y="1447800"/>
            <a:chExt cx="2653940" cy="270888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5533" t="-17832" r="6940" b="-12136"/>
            <a:stretch/>
          </p:blipFill>
          <p:spPr>
            <a:xfrm>
              <a:off x="5926280" y="1447800"/>
              <a:ext cx="2653940" cy="2708884"/>
            </a:xfrm>
            <a:prstGeom prst="rect">
              <a:avLst/>
            </a:prstGeom>
            <a:solidFill>
              <a:srgbClr val="66FFCC"/>
            </a:solidFill>
            <a:ln w="19050">
              <a:solidFill>
                <a:schemeClr val="tx1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8001000" y="1451948"/>
              <a:ext cx="5180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dirty="0" smtClean="0">
                  <a:latin typeface="Times New Roman" pitchFamily="18" charset="0"/>
                  <a:cs typeface="Times New Roman" pitchFamily="18" charset="0"/>
                </a:rPr>
                <a:t>U</a:t>
              </a:r>
              <a:endParaRPr lang="en-US" sz="3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09600" y="1268809"/>
            <a:ext cx="2590800" cy="2743201"/>
          </a:xfrm>
          <a:prstGeom prst="rect">
            <a:avLst/>
          </a:prstGeom>
          <a:solidFill>
            <a:srgbClr val="A5F7F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2638771" y="1293634"/>
            <a:ext cx="4812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493" r="7105"/>
          <a:stretch/>
        </p:blipFill>
        <p:spPr bwMode="auto">
          <a:xfrm>
            <a:off x="3276600" y="1219200"/>
            <a:ext cx="2574842" cy="2792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Group 50"/>
          <p:cNvGrpSpPr/>
          <p:nvPr/>
        </p:nvGrpSpPr>
        <p:grpSpPr>
          <a:xfrm>
            <a:off x="6742280" y="2020389"/>
            <a:ext cx="1008348" cy="1295401"/>
            <a:chOff x="6731395" y="2209800"/>
            <a:chExt cx="1008348" cy="1295401"/>
          </a:xfrm>
        </p:grpSpPr>
        <p:sp>
          <p:nvSpPr>
            <p:cNvPr id="33" name="Arc 32"/>
            <p:cNvSpPr/>
            <p:nvPr/>
          </p:nvSpPr>
          <p:spPr>
            <a:xfrm>
              <a:off x="6731395" y="2209801"/>
              <a:ext cx="914400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Arc 60"/>
            <p:cNvSpPr/>
            <p:nvPr/>
          </p:nvSpPr>
          <p:spPr>
            <a:xfrm flipH="1">
              <a:off x="6851138" y="2209800"/>
              <a:ext cx="888605" cy="1295400"/>
            </a:xfrm>
            <a:prstGeom prst="arc">
              <a:avLst>
                <a:gd name="adj1" fmla="val 16200000"/>
                <a:gd name="adj2" fmla="val 5487384"/>
              </a:avLst>
            </a:prstGeom>
            <a:solidFill>
              <a:srgbClr val="00FF00"/>
            </a:solidFill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Oval 26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solidFill>
            <a:srgbClr val="F87C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34" name="Oval 33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1549066" y="1933771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35932" y="1921952"/>
            <a:ext cx="1575134" cy="146863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21" y="4038206"/>
            <a:ext cx="2638425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98970" y="543580"/>
            <a:ext cx="7977726" cy="523220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47222" y="4118746"/>
            <a:ext cx="4812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U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94921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8" grpId="0" animBg="1"/>
      <p:bldP spid="19" grpId="0"/>
      <p:bldP spid="20" grpId="0" animBg="1"/>
      <p:bldP spid="22" grpId="0"/>
      <p:bldP spid="2" grpId="0" animBg="1"/>
      <p:bldP spid="50" grpId="0"/>
      <p:bldP spid="27" grpId="0" animBg="1"/>
      <p:bldP spid="34" grpId="0" animBg="1"/>
      <p:bldP spid="35" grpId="0" animBg="1"/>
      <p:bldP spid="36" grpId="0" animBg="1"/>
      <p:bldP spid="29" grpId="0" build="p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2487" y="616803"/>
            <a:ext cx="760571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2487" y="4508718"/>
            <a:ext cx="7605713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* P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এবং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Q</a:t>
            </a:r>
            <a:r>
              <a:rPr lang="bn-IN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যথাক্রমে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21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ও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35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এর সকল গুণনীয়কের সেট হলে, 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     PQ</a:t>
            </a:r>
            <a:r>
              <a:rPr lang="bn-IN" sz="2800" dirty="0" smtClean="0">
                <a:latin typeface="NikoshBAN" pitchFamily="2" charset="0"/>
                <a:cs typeface="NikoshBAN" pitchFamily="2" charset="0"/>
                <a:sym typeface="Symbol"/>
              </a:rPr>
              <a:t> এবং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/>
              </a:rPr>
              <a:t>PQ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  <a:sym typeface="Symbol"/>
              </a:rPr>
              <a:t>কর।</a:t>
            </a:r>
            <a:endParaRPr lang="en-US" sz="28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571625"/>
            <a:ext cx="7605712" cy="27717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700528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848599" cy="830997"/>
          </a:xfrm>
          <a:prstGeom prst="rect">
            <a:avLst/>
          </a:prstGeom>
          <a:solidFill>
            <a:srgbClr val="33FFA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200" y="1404257"/>
            <a:ext cx="7873999" cy="501675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এর উপসেটগুল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ো কী কী ?</a:t>
            </a:r>
            <a:endParaRPr lang="bn-BD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,b,</a:t>
            </a:r>
            <a:r>
              <a:rPr lang="en-US" sz="32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a,b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,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    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NikoshBAN" pitchFamily="2" charset="0"/>
              <a:sym typeface="Symbol"/>
            </a:endParaRP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*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AB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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A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 B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 এর মধ্যে সম্পর্ক কী?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**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bn-BD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  <a:sym typeface="Symbol"/>
              </a:rPr>
              <a:t>ও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B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NikoshBAN" pitchFamily="2" charset="0"/>
                <a:sym typeface="Symbol"/>
              </a:rPr>
              <a:t> পরস্পর নিচ্ছেদ সেট। 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P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 smtClean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, Q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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3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,x,y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PQ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নির্ণয় কর।</a:t>
            </a:r>
            <a:endParaRPr lang="en-US" sz="3200" dirty="0" smtClean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PQ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 2,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3,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4, x, y </a:t>
            </a:r>
            <a:endParaRPr lang="bn-BD" sz="32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*U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1,2,3,4,5,6, 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2,3,4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**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bn-BD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1,5,6</a:t>
            </a:r>
          </a:p>
          <a:p>
            <a:r>
              <a:rPr lang="bn-BD" sz="3200" dirty="0" smtClean="0">
                <a:latin typeface="Times New Roman" pitchFamily="18" charset="0"/>
                <a:cs typeface="NikoshBAN" pitchFamily="2" charset="0"/>
                <a:sym typeface="Symbol"/>
              </a:rPr>
              <a:t>*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A </a:t>
            </a:r>
            <a:r>
              <a:rPr lang="en-US" sz="3200" b="1" dirty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2,3</a:t>
            </a:r>
            <a:r>
              <a:rPr lang="bn-IN" sz="3200" dirty="0">
                <a:latin typeface="Times New Roman" pitchFamily="18" charset="0"/>
                <a:cs typeface="NikoshBAN" pitchFamily="2" charset="0"/>
                <a:sym typeface="Symbol"/>
              </a:rPr>
              <a:t>,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4,x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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, 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B </a:t>
            </a:r>
            <a:r>
              <a:rPr lang="en-US" sz="3200" b="1" dirty="0" smtClean="0">
                <a:latin typeface="Times New Roman" pitchFamily="18" charset="0"/>
                <a:cs typeface="NikoshBAN" pitchFamily="2" charset="0"/>
                <a:sym typeface="Symbol"/>
              </a:rPr>
              <a:t>=</a:t>
            </a:r>
            <a:r>
              <a:rPr lang="en-US" sz="3200" dirty="0" smtClean="0">
                <a:latin typeface="Times New Roman" pitchFamily="18" charset="0"/>
                <a:cs typeface="NikoshBAN" pitchFamily="2" charset="0"/>
                <a:sym typeface="Symbol"/>
              </a:rPr>
              <a:t>3,x,y,5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হলে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sym typeface="Symbol"/>
              </a:rPr>
              <a:t>,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AB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endParaRPr lang="en-US" sz="3200" dirty="0">
              <a:latin typeface="NikoshBAN" pitchFamily="2" charset="0"/>
              <a:cs typeface="NikoshBAN" pitchFamily="2" charset="0"/>
              <a:sym typeface="Symbol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  <a:sym typeface="Symbol"/>
              </a:rPr>
              <a:t>**</a:t>
            </a:r>
            <a:r>
              <a:rPr lang="en-US" sz="3200" dirty="0">
                <a:latin typeface="Times New Roman" pitchFamily="18" charset="0"/>
                <a:cs typeface="NikoshBAN" pitchFamily="2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AB </a:t>
            </a:r>
            <a:r>
              <a:rPr lang="en-US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=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</a:t>
            </a:r>
            <a:r>
              <a:rPr lang="bn-IN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3</a:t>
            </a:r>
            <a:r>
              <a:rPr lang="en-US" sz="3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x </a:t>
            </a:r>
            <a:r>
              <a:rPr lang="en-US" sz="32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</a:t>
            </a:r>
            <a:endParaRPr lang="bn-BD" sz="3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39061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90222" y="616803"/>
            <a:ext cx="7620001" cy="830997"/>
          </a:xfrm>
          <a:prstGeom prst="rect">
            <a:avLst/>
          </a:prstGeom>
          <a:solidFill>
            <a:srgbClr val="FFB7FF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8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0221" y="2286000"/>
            <a:ext cx="7620001" cy="3539430"/>
          </a:xfrm>
          <a:prstGeom prst="rect">
            <a:avLst/>
          </a:prstGeom>
          <a:solidFill>
            <a:srgbClr val="66FFCC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bn-IN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U=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1,2,3,4,5,6,7,8,9,            A=1,3,5,7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B=2,3,4,6,                           C=3,4,7</a:t>
            </a:r>
            <a:endParaRPr lang="bn-BD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ক.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এবং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B</a:t>
            </a:r>
            <a:r>
              <a:rPr lang="en-US" sz="3200" baseline="30000" dirty="0" err="1" smtClean="0">
                <a:latin typeface="Times New Roman" pitchFamily="18" charset="0"/>
                <a:cs typeface="Times New Roman" pitchFamily="18" charset="0"/>
                <a:sym typeface="Symbol"/>
              </a:rPr>
              <a:t>c</a:t>
            </a:r>
            <a:r>
              <a:rPr lang="en-US" sz="3200" baseline="300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নির্ণয়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BD" sz="3200" dirty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খ.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AU(B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C)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=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A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UB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)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∩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C.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এর সত্যতা যাচাই কর।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  <a:sym typeface="Symbol"/>
              </a:rPr>
              <a:t>গ.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Symbol"/>
              </a:rPr>
              <a:t>(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AB</a:t>
            </a:r>
            <a:r>
              <a:rPr lang="bn-IN" sz="3200" dirty="0">
                <a:latin typeface="Times New Roman" pitchFamily="18" charset="0"/>
                <a:cs typeface="Times New Roman" pitchFamily="18" charset="0"/>
                <a:sym typeface="Symbol"/>
              </a:rPr>
              <a:t>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C) </a:t>
            </a:r>
            <a:r>
              <a:rPr lang="bn-IN" sz="3200" dirty="0">
                <a:latin typeface="NikoshBAN" pitchFamily="2" charset="0"/>
                <a:cs typeface="NikoshBAN" pitchFamily="2" charset="0"/>
                <a:sym typeface="Symbol"/>
              </a:rPr>
              <a:t>কে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ভেনচিত্রের </a:t>
            </a:r>
            <a:r>
              <a:rPr lang="bn-BD" sz="3200" dirty="0">
                <a:latin typeface="NikoshBAN" pitchFamily="2" charset="0"/>
                <a:cs typeface="NikoshBAN" pitchFamily="2" charset="0"/>
                <a:sym typeface="Symbol"/>
              </a:rPr>
              <a:t>মাধ্যমে প্রকাশ কর।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endParaRPr lang="bn-IN" sz="3200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78514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F9C4A"/>
              </a:clrFrom>
              <a:clrTo>
                <a:srgbClr val="EF9C4A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685800"/>
            <a:ext cx="7680960" cy="5486400"/>
          </a:xfrm>
          <a:prstGeom prst="rect">
            <a:avLst/>
          </a:prstGeom>
          <a:solidFill>
            <a:srgbClr val="66FF33"/>
          </a:solidFill>
        </p:spPr>
      </p:pic>
      <p:sp>
        <p:nvSpPr>
          <p:cNvPr id="3" name="TextBox 2"/>
          <p:cNvSpPr txBox="1"/>
          <p:nvPr/>
        </p:nvSpPr>
        <p:spPr>
          <a:xfrm rot="20494384">
            <a:off x="1061149" y="1892451"/>
            <a:ext cx="6925072" cy="15696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1001">
            <a:schemeClr val="lt1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prstTxWarp prst="textDoubleWave1">
              <a:avLst>
                <a:gd name="adj1" fmla="val 12500"/>
                <a:gd name="adj2" fmla="val 2792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chemeClr val="bg1">
                    <a:lumMod val="9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chemeClr val="bg1">
                  <a:lumMod val="9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5215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2155</TotalTime>
  <Words>1195</Words>
  <Application>Microsoft Office PowerPoint</Application>
  <PresentationFormat>On-screen Show (4:3)</PresentationFormat>
  <Paragraphs>188</Paragraphs>
  <Slides>17</Slides>
  <Notes>17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ALL TEACHER COMPUTER</cp:lastModifiedBy>
  <cp:revision>241</cp:revision>
  <dcterms:created xsi:type="dcterms:W3CDTF">2006-08-16T00:00:00Z</dcterms:created>
  <dcterms:modified xsi:type="dcterms:W3CDTF">2019-10-19T04:13:49Z</dcterms:modified>
</cp:coreProperties>
</file>