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68" r:id="rId2"/>
    <p:sldMasterId id="2147483792" r:id="rId3"/>
    <p:sldMasterId id="2147483852" r:id="rId4"/>
    <p:sldMasterId id="2147483864" r:id="rId5"/>
    <p:sldMasterId id="2147483900" r:id="rId6"/>
    <p:sldMasterId id="2147483912" r:id="rId7"/>
    <p:sldMasterId id="2147483924" r:id="rId8"/>
    <p:sldMasterId id="2147483936" r:id="rId9"/>
    <p:sldMasterId id="2147483948" r:id="rId10"/>
  </p:sldMasterIdLst>
  <p:notesMasterIdLst>
    <p:notesMasterId r:id="rId35"/>
  </p:notesMasterIdLst>
  <p:sldIdLst>
    <p:sldId id="256" r:id="rId11"/>
    <p:sldId id="280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8D772-EF84-48AF-A2D9-94037A0A56D2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D2D25-A63D-48D9-97EE-D8A628562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39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D2D25-A63D-48D9-97EE-D8A62856200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D2D25-A63D-48D9-97EE-D8A62856200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08E51E3-AFD4-4EBD-A7A2-69640405326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F946653-2CA2-4F55-B5AC-D73CC2627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2.bin"/><Relationship Id="rId7" Type="http://schemas.openxmlformats.org/officeDocument/2006/relationships/image" Target="../media/image24.gif"/><Relationship Id="rId2" Type="http://schemas.openxmlformats.org/officeDocument/2006/relationships/slideLayout" Target="../slideLayouts/slideLayout5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1.wmf"/><Relationship Id="rId9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5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2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5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8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8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10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2286000"/>
            <a:ext cx="7696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15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5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04800" y="228600"/>
            <a:ext cx="3581400" cy="35052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0" y="914400"/>
            <a:ext cx="3810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chemeClr val="bg1"/>
                </a:solidFill>
              </a:rPr>
              <a:t>বাংলাদেশ </a:t>
            </a:r>
          </a:p>
          <a:p>
            <a:r>
              <a:rPr lang="bn-BD" sz="4400" dirty="0">
                <a:solidFill>
                  <a:schemeClr val="bg1"/>
                </a:solidFill>
              </a:rPr>
              <a:t>ভারত</a:t>
            </a:r>
          </a:p>
          <a:p>
            <a:r>
              <a:rPr lang="bn-BD" sz="4400" dirty="0">
                <a:solidFill>
                  <a:schemeClr val="bg1"/>
                </a:solidFill>
              </a:rPr>
              <a:t>পাকিস্তান</a:t>
            </a:r>
          </a:p>
        </p:txBody>
      </p:sp>
      <p:sp>
        <p:nvSpPr>
          <p:cNvPr id="5" name="Oval 4"/>
          <p:cNvSpPr/>
          <p:nvPr/>
        </p:nvSpPr>
        <p:spPr>
          <a:xfrm>
            <a:off x="5105400" y="228600"/>
            <a:ext cx="3657600" cy="35052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15000" y="990600"/>
            <a:ext cx="3429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chemeClr val="bg1"/>
                </a:solidFill>
              </a:rPr>
              <a:t>ঢাকা </a:t>
            </a:r>
          </a:p>
          <a:p>
            <a:r>
              <a:rPr lang="bn-BD" sz="4400" dirty="0">
                <a:solidFill>
                  <a:schemeClr val="bg1"/>
                </a:solidFill>
              </a:rPr>
              <a:t>দিল্লী</a:t>
            </a:r>
          </a:p>
          <a:p>
            <a:r>
              <a:rPr lang="bn-BD" sz="4400" dirty="0">
                <a:solidFill>
                  <a:schemeClr val="bg1"/>
                </a:solidFill>
              </a:rPr>
              <a:t>ইসলামাবাদ</a:t>
            </a:r>
            <a:endParaRPr lang="en-US" sz="4400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3505200" y="1295400"/>
            <a:ext cx="2209800" cy="762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1"/>
          </p:cNvCxnSpPr>
          <p:nvPr/>
        </p:nvCxnSpPr>
        <p:spPr>
          <a:xfrm rot="10800000">
            <a:off x="2514600" y="1981201"/>
            <a:ext cx="3200400" cy="71229"/>
          </a:xfrm>
          <a:prstGeom prst="straightConnector1">
            <a:avLst/>
          </a:prstGeom>
          <a:ln w="3810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3352800" y="2667000"/>
            <a:ext cx="2438400" cy="76200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" y="38100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FFFF00"/>
                </a:solidFill>
              </a:rPr>
              <a:t>  দেশ                                  রাজধানী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4724400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chemeClr val="bg1"/>
                </a:solidFill>
              </a:rPr>
              <a:t>অর্থাৎ দেশ রাজধানী অন্বয়=</a:t>
            </a:r>
          </a:p>
          <a:p>
            <a:endParaRPr lang="bn-BD" sz="2800" dirty="0">
              <a:solidFill>
                <a:schemeClr val="bg1"/>
              </a:solidFill>
            </a:endParaRPr>
          </a:p>
          <a:p>
            <a:r>
              <a:rPr lang="bn-BD" sz="2800" dirty="0">
                <a:solidFill>
                  <a:schemeClr val="bg1"/>
                </a:solidFill>
              </a:rPr>
              <a:t>{(বাংলাদেশ,ঢাকা),(ভারত,দিল্লী),(পাকিস্তান,ইসলামাবাদ)}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763000" cy="64770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76200"/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533400"/>
            <a:ext cx="8839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যদি A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B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দুইটির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কার্তেসীয়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গুণজ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A×B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অন্তর্গত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ক্রমোজোড়্গুলোর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অশ্যু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উপসেট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R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A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B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অন্বয়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 R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A×B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উপসেটঅর্থা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ৎ R</a:t>
            </a:r>
            <a:r>
              <a:rPr lang="en-US" sz="3600" dirty="0">
                <a:latin typeface="NikoshBAN" pitchFamily="2" charset="0"/>
                <a:ea typeface="Yu Gothic UI Semilight"/>
                <a:cs typeface="NikoshBAN" pitchFamily="2" charset="0"/>
              </a:rPr>
              <a:t>⊆A×B </a:t>
            </a:r>
          </a:p>
          <a:p>
            <a:r>
              <a:rPr lang="en-US" sz="3600" dirty="0" err="1">
                <a:latin typeface="NikoshBAN" pitchFamily="2" charset="0"/>
                <a:ea typeface="Yu Gothic UI Semilight"/>
                <a:cs typeface="NikoshBAN" pitchFamily="2" charset="0"/>
              </a:rPr>
              <a:t>মনে</a:t>
            </a:r>
            <a:r>
              <a:rPr lang="en-US" sz="3600" dirty="0">
                <a:latin typeface="NikoshBAN" pitchFamily="2" charset="0"/>
                <a:ea typeface="Yu Gothic UI Semilight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ea typeface="Yu Gothic UI Semilight"/>
                <a:cs typeface="NikoshBAN" pitchFamily="2" charset="0"/>
              </a:rPr>
              <a:t>করি</a:t>
            </a:r>
            <a:r>
              <a:rPr lang="en-US" sz="3600" dirty="0">
                <a:latin typeface="NikoshBAN" pitchFamily="2" charset="0"/>
                <a:ea typeface="Yu Gothic UI Semilight"/>
                <a:cs typeface="NikoshBAN" pitchFamily="2" charset="0"/>
              </a:rPr>
              <a:t> A={3,5} </a:t>
            </a:r>
            <a:r>
              <a:rPr lang="en-US" sz="3600" dirty="0" err="1">
                <a:latin typeface="NikoshBAN" pitchFamily="2" charset="0"/>
                <a:ea typeface="Yu Gothic UI Semilight"/>
                <a:cs typeface="NikoshBAN" pitchFamily="2" charset="0"/>
              </a:rPr>
              <a:t>এবং</a:t>
            </a:r>
            <a:r>
              <a:rPr lang="en-US" sz="3600" dirty="0">
                <a:latin typeface="NikoshBAN" pitchFamily="2" charset="0"/>
                <a:ea typeface="Yu Gothic UI Semilight"/>
                <a:cs typeface="NikoshBAN" pitchFamily="2" charset="0"/>
              </a:rPr>
              <a:t> B={2,4} </a:t>
            </a:r>
          </a:p>
          <a:p>
            <a:r>
              <a:rPr lang="en-US" sz="3600" dirty="0" err="1">
                <a:latin typeface="NikoshBAN" pitchFamily="2" charset="0"/>
                <a:ea typeface="Yu Gothic UI Semilight"/>
                <a:cs typeface="NikoshBAN" pitchFamily="2" charset="0"/>
              </a:rPr>
              <a:t>অত</a:t>
            </a:r>
            <a:r>
              <a:rPr lang="en-US" sz="3600" dirty="0">
                <a:latin typeface="NikoshBAN" pitchFamily="2" charset="0"/>
                <a:ea typeface="Yu Gothic UI Semilight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ea typeface="Yu Gothic UI Semilight"/>
                <a:cs typeface="NikoshBAN" pitchFamily="2" charset="0"/>
              </a:rPr>
              <a:t>এব</a:t>
            </a:r>
            <a:r>
              <a:rPr lang="en-US" sz="3600" dirty="0">
                <a:latin typeface="NikoshBAN" pitchFamily="2" charset="0"/>
                <a:ea typeface="Yu Gothic UI Semilight"/>
                <a:cs typeface="NikoshBAN" pitchFamily="2" charset="0"/>
              </a:rPr>
              <a:t> A×B={3,5}×{2,4}</a:t>
            </a:r>
          </a:p>
          <a:p>
            <a:r>
              <a:rPr lang="en-US" sz="3600" dirty="0">
                <a:latin typeface="NikoshBAN" pitchFamily="2" charset="0"/>
                <a:ea typeface="Yu Gothic UI Semilight"/>
                <a:cs typeface="NikoshBAN" pitchFamily="2" charset="0"/>
              </a:rPr>
              <a:t>={(3,2),(3,4),(5,2),(5,4)}</a:t>
            </a:r>
            <a:endParaRPr lang="bn-BD" sz="3600" dirty="0">
              <a:latin typeface="NikoshBAN" pitchFamily="2" charset="0"/>
              <a:ea typeface="Yu Gothic UI Semilight"/>
              <a:cs typeface="NikoshBAN" pitchFamily="2" charset="0"/>
            </a:endParaRPr>
          </a:p>
        </p:txBody>
      </p:sp>
    </p:spTree>
  </p:cSld>
  <p:clrMapOvr>
    <a:masterClrMapping/>
  </p:clrMapOvr>
  <p:transition>
    <p:diamond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14478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bg1"/>
                </a:solidFill>
              </a:rPr>
              <a:t>অত এব, অন্বয় R={(3,2)(3,4)(5,2)(5,4)}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828800"/>
            <a:ext cx="8686800" cy="48768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76200"/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x&gt;y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R={(3,2),(5,2),(5,4)}</a:t>
            </a:r>
          </a:p>
          <a:p>
            <a:pPr algn="ctr"/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x&lt;y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{(3,4)} </a:t>
            </a:r>
          </a:p>
          <a:p>
            <a:pPr algn="ctr"/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A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x ও B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x,y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ea typeface="Microsoft YaHei UI Light"/>
                <a:cs typeface="NikoshBAN" pitchFamily="2" charset="0"/>
              </a:rPr>
              <a:t>∈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R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লিখা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xRy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পড়া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x,y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অন্বিত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।(x is related to y)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2743200" imgH="5181600" progId="Equation.3">
                  <p:embed/>
                </p:oleObj>
              </mc:Choice>
              <mc:Fallback>
                <p:oleObj name="Equation" r:id="rId3" imgW="2743200" imgH="5181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Blip>
                <a:blip r:embed="rId2"/>
              </a:buBlip>
            </a:pP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A={1,2,3} B={0,2,4}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A ও B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উপাদানগুলোর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x=y-1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বিবেচনায়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অন্বয়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>
              <a:buBlip>
                <a:blip r:embed="rId2"/>
              </a:buBlip>
            </a:pP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সমাধানঃ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A={1,2,3},  B={0,2,4}</a:t>
            </a:r>
          </a:p>
          <a:p>
            <a:pPr algn="ctr"/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শর্তমতে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অন্বয়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R={(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x,y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):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x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ea typeface="Microsoft YaHei UI Light"/>
                <a:cs typeface="NikoshBAN" pitchFamily="2" charset="0"/>
              </a:rPr>
              <a:t>∈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A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y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ea typeface="Microsoft YaHei UI Light"/>
                <a:cs typeface="NikoshBAN" pitchFamily="2" charset="0"/>
              </a:rPr>
              <a:t>∈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B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এবংx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=y-1} </a:t>
            </a:r>
          </a:p>
          <a:p>
            <a:pPr algn="ctr"/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A×B={1,2,3}×{0,2,4}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{(1,0),(1,2),(1,4,)(2,0),(2,2,)(2,4,)(3,0),(3,2,)(3,4)}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R={(1,2),(3,4)}</a:t>
            </a: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m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7848600" cy="6096000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softEdge rad="12700"/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4000" dirty="0" err="1">
                <a:solidFill>
                  <a:schemeClr val="accent6">
                    <a:lumMod val="75000"/>
                  </a:schemeClr>
                </a:solidFill>
              </a:rPr>
              <a:t>নিচে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 A ও B </a:t>
            </a:r>
            <a:r>
              <a:rPr lang="en-US" sz="4000" dirty="0" err="1">
                <a:solidFill>
                  <a:schemeClr val="accent6">
                    <a:lumMod val="75000"/>
                  </a:schemeClr>
                </a:solidFill>
              </a:rPr>
              <a:t>সেটের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6">
                    <a:lumMod val="75000"/>
                  </a:schemeClr>
                </a:solidFill>
              </a:rPr>
              <a:t>অন্বয়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6">
                    <a:lumMod val="75000"/>
                  </a:schemeClr>
                </a:solidFill>
              </a:rPr>
              <a:t>লক্ষ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6">
                    <a:lumMod val="75000"/>
                  </a:schemeClr>
                </a:solidFill>
              </a:rPr>
              <a:t>করি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52400" y="2209800"/>
            <a:ext cx="3276600" cy="32766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181600" y="2362200"/>
            <a:ext cx="3505200" cy="33528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1600" y="2514600"/>
            <a:ext cx="6705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/>
              <a:t>1</a:t>
            </a:r>
          </a:p>
          <a:p>
            <a:r>
              <a:rPr lang="bn-BD" sz="6000" dirty="0"/>
              <a:t>2</a:t>
            </a:r>
          </a:p>
          <a:p>
            <a:r>
              <a:rPr lang="bn-BD" sz="6000" dirty="0"/>
              <a:t>3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6781800" y="2667000"/>
            <a:ext cx="472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/>
              <a:t>3</a:t>
            </a:r>
          </a:p>
          <a:p>
            <a:r>
              <a:rPr lang="bn-BD" sz="6000" dirty="0"/>
              <a:t>4</a:t>
            </a:r>
          </a:p>
          <a:p>
            <a:r>
              <a:rPr lang="bn-BD" sz="6000" dirty="0"/>
              <a:t>5</a:t>
            </a:r>
            <a:endParaRPr lang="en-US" sz="6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514600" y="2362200"/>
            <a:ext cx="3962400" cy="762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05200" y="15240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/>
              <a:t>ফাংশান</a:t>
            </a:r>
            <a:endParaRPr lang="en-US" sz="40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905000" y="3124200"/>
            <a:ext cx="4953000" cy="158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905000" y="3962400"/>
            <a:ext cx="4953000" cy="158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981200" y="4800600"/>
            <a:ext cx="4876800" cy="762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81000" y="5562600"/>
            <a:ext cx="8458200" cy="10668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38100"/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/>
              <a:t>এখানে, যখন y=x+2 </a:t>
            </a:r>
            <a:r>
              <a:rPr lang="en-US" sz="4000" dirty="0" err="1"/>
              <a:t>তখন</a:t>
            </a:r>
            <a:r>
              <a:rPr lang="en-US" sz="4000" dirty="0"/>
              <a:t> x=1 </a:t>
            </a:r>
            <a:r>
              <a:rPr lang="en-US" sz="4000" dirty="0" err="1"/>
              <a:t>হলে</a:t>
            </a:r>
            <a:r>
              <a:rPr lang="en-US" sz="4000" dirty="0"/>
              <a:t>, y=3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610600" cy="6400800"/>
          </a:xfrm>
          <a:prstGeom prst="rect">
            <a:avLst/>
          </a:prstGeom>
          <a:solidFill>
            <a:schemeClr val="tx2">
              <a:lumMod val="50000"/>
            </a:schemeClr>
          </a:solidFill>
          <a:ln w="76200"/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x=2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y=4</a:t>
            </a:r>
          </a:p>
          <a:p>
            <a:pPr algn="ctr"/>
            <a:r>
              <a:rPr lang="bn-BD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x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=3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y=5</a:t>
            </a:r>
          </a:p>
          <a:p>
            <a:pPr algn="ctr"/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ৎ x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মানের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y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মাত্র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x ও y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অত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এব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y=x+2</a:t>
            </a:r>
          </a:p>
          <a:p>
            <a:pPr algn="ctr"/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চলক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x ও y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সম্পর্কযুক্ত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যেন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x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যেকোন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মানের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y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y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x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ফাংশান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28600"/>
            <a:ext cx="8686800" cy="25908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76200"/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X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ফাংশানকে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y,  f(x), g(x), F(x)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648200" y="5791200"/>
          <a:ext cx="177800" cy="7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5" name="Equation" r:id="rId3" imgW="4267200" imgH="4876800" progId="Equation.3">
                  <p:embed/>
                </p:oleObj>
              </mc:Choice>
              <mc:Fallback>
                <p:oleObj name="Equation" r:id="rId3" imgW="4267200" imgH="48768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791200"/>
                        <a:ext cx="177800" cy="7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133600" y="2057400"/>
          <a:ext cx="24812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6" name="Equation" r:id="rId5" imgW="23164800" imgH="5486400" progId="Equation.3">
                  <p:embed/>
                </p:oleObj>
              </mc:Choice>
              <mc:Fallback>
                <p:oleObj name="Equation" r:id="rId5" imgW="23164800" imgH="54864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057400"/>
                        <a:ext cx="248126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839200" y="38100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21336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/>
              <a:t>মনে করি                            একটি ফাংশান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228600" y="2895600"/>
            <a:ext cx="8686800" cy="37338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1000" y="3048000"/>
            <a:ext cx="8534400" cy="2677656"/>
          </a:xfrm>
          <a:prstGeom prst="rect">
            <a:avLst/>
          </a:prstGeom>
          <a:solidFill>
            <a:schemeClr val="accent3">
              <a:lumMod val="50000"/>
            </a:schemeClr>
          </a:solidFill>
          <a:ln w="76200">
            <a:solidFill>
              <a:schemeClr val="tx1"/>
            </a:solidFill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এখানে, x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যেকোন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মানের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y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পাওযা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x ও y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চলক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x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মানের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y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নির্ভরশীল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কাজেই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x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স্বাধীন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চলক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y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অধীন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চলক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>
              <a:buBlip>
                <a:blip r:embed="rId7"/>
              </a:buBlip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যদি g(x)=                                     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a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মানের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g(-2)=0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133600" y="5181600"/>
          <a:ext cx="2971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7" name="Equation" r:id="rId8" imgW="25908000" imgH="4876800" progId="Equation.3">
                  <p:embed/>
                </p:oleObj>
              </mc:Choice>
              <mc:Fallback>
                <p:oleObj name="Equation" r:id="rId8" imgW="25908000" imgH="48768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181600"/>
                        <a:ext cx="2971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dir="in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52400"/>
            <a:ext cx="8763000" cy="6553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76200"/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5334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সমাধানঃ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দেওয়া আছে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,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175806"/>
              </p:ext>
            </p:extLst>
          </p:nvPr>
        </p:nvGraphicFramePr>
        <p:xfrm>
          <a:off x="2743200" y="914400"/>
          <a:ext cx="60960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3" name="Equation" r:id="rId3" imgW="53644800" imgH="27736800" progId="Equation.3">
                  <p:embed/>
                </p:oleObj>
              </mc:Choice>
              <mc:Fallback>
                <p:oleObj name="Equation" r:id="rId3" imgW="53644800" imgH="277368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914400"/>
                        <a:ext cx="6096000" cy="381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716288"/>
              </p:ext>
            </p:extLst>
          </p:nvPr>
        </p:nvGraphicFramePr>
        <p:xfrm>
          <a:off x="2209800" y="2057400"/>
          <a:ext cx="609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4" name="Equation" r:id="rId5" imgW="3352800" imgH="3048000" progId="Equation.3">
                  <p:embed/>
                </p:oleObj>
              </mc:Choice>
              <mc:Fallback>
                <p:oleObj name="Equation" r:id="rId5" imgW="3352800" imgH="30480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057400"/>
                        <a:ext cx="609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49530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যেহতু, g(-2)=0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76200"/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4572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/>
              <a:t>শর্তমতে</a:t>
            </a:r>
            <a:endParaRPr lang="en-US" sz="4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95600" y="609600"/>
          <a:ext cx="3124200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9" name="Equation" r:id="rId3" imgW="15544800" imgH="24993600" progId="Equation.3">
                  <p:embed/>
                </p:oleObj>
              </mc:Choice>
              <mc:Fallback>
                <p:oleObj name="Equation" r:id="rId3" imgW="15544800" imgH="24993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609600"/>
                        <a:ext cx="3124200" cy="297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1295400"/>
            <a:ext cx="1447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       বা</a:t>
            </a:r>
          </a:p>
          <a:p>
            <a:endParaRPr lang="bn-BD" sz="3200" dirty="0"/>
          </a:p>
          <a:p>
            <a:r>
              <a:rPr lang="bn-BD" sz="3200" dirty="0"/>
              <a:t>       বা</a:t>
            </a:r>
          </a:p>
          <a:p>
            <a:endParaRPr lang="bn-BD" sz="3200" dirty="0"/>
          </a:p>
          <a:p>
            <a:r>
              <a:rPr lang="bn-BD" sz="3200" dirty="0"/>
              <a:t>       বা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4267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/>
              <a:t>a=2 </a:t>
            </a:r>
            <a:r>
              <a:rPr lang="en-US" sz="4000" dirty="0"/>
              <a:t> </a:t>
            </a:r>
            <a:r>
              <a:rPr lang="en-US" sz="4000" dirty="0" err="1"/>
              <a:t>হলে</a:t>
            </a:r>
            <a:r>
              <a:rPr lang="en-US" sz="4000" dirty="0"/>
              <a:t> g (-2)=0 </a:t>
            </a:r>
            <a:r>
              <a:rPr lang="en-US" sz="4000" dirty="0" err="1"/>
              <a:t>হবে</a:t>
            </a:r>
            <a:r>
              <a:rPr lang="en-US" sz="4000" dirty="0"/>
              <a:t> ।</a:t>
            </a:r>
          </a:p>
        </p:txBody>
      </p:sp>
    </p:spTree>
  </p:cSld>
  <p:clrMapOvr>
    <a:masterClrMapping/>
  </p:clrMapOvr>
  <p:transition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8">
            <a:extLst>
              <a:ext uri="{FF2B5EF4-FFF2-40B4-BE49-F238E27FC236}">
                <a16:creationId xmlns="" xmlns:a16="http://schemas.microsoft.com/office/drawing/2014/main" id="{2BC467A4-B946-486A-8801-A010F9320B82}"/>
              </a:ext>
            </a:extLst>
          </p:cNvPr>
          <p:cNvSpPr/>
          <p:nvPr/>
        </p:nvSpPr>
        <p:spPr>
          <a:xfrm>
            <a:off x="898407" y="2340864"/>
            <a:ext cx="7367881" cy="413613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600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00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r>
              <a:rPr lang="bn-IN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  </a:t>
            </a:r>
            <a:endParaRPr lang="en-US" sz="6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মুনীর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আহম্মেদ</a:t>
            </a:r>
            <a:endParaRPr lang="en-US" sz="6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বি,বি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আফছার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মাঃ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বিঃ</a:t>
            </a:r>
            <a:endParaRPr lang="en-US" sz="44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মোরেলগঞ্জ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বাগেরহাট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US" sz="2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4F7AD739-340B-4856-9F09-CAE9AB83D0C5}"/>
              </a:ext>
            </a:extLst>
          </p:cNvPr>
          <p:cNvGrpSpPr/>
          <p:nvPr/>
        </p:nvGrpSpPr>
        <p:grpSpPr>
          <a:xfrm>
            <a:off x="3200400" y="863600"/>
            <a:ext cx="2590800" cy="914400"/>
            <a:chOff x="3200400" y="863600"/>
            <a:chExt cx="2590800" cy="914400"/>
          </a:xfrm>
        </p:grpSpPr>
        <p:sp>
          <p:nvSpPr>
            <p:cNvPr id="6" name="Rounded Rectangle 5">
              <a:extLst>
                <a:ext uri="{FF2B5EF4-FFF2-40B4-BE49-F238E27FC236}">
                  <a16:creationId xmlns="" xmlns:a16="http://schemas.microsoft.com/office/drawing/2014/main" id="{02A48F0F-F4C1-4B97-A42B-2EB2C113AC8B}"/>
                </a:ext>
              </a:extLst>
            </p:cNvPr>
            <p:cNvSpPr/>
            <p:nvPr/>
          </p:nvSpPr>
          <p:spPr>
            <a:xfrm>
              <a:off x="3200400" y="863600"/>
              <a:ext cx="2590800" cy="914400"/>
            </a:xfrm>
            <a:prstGeom prst="roundRect">
              <a:avLst/>
            </a:prstGeom>
            <a:gradFill rotWithShape="1">
              <a:gsLst>
                <a:gs pos="0">
                  <a:srgbClr val="4E8542">
                    <a:shade val="45000"/>
                    <a:satMod val="155000"/>
                  </a:srgbClr>
                </a:gs>
                <a:gs pos="60000">
                  <a:srgbClr val="4E8542">
                    <a:shade val="95000"/>
                    <a:satMod val="150000"/>
                  </a:srgbClr>
                </a:gs>
                <a:gs pos="100000">
                  <a:srgbClr val="4E8542">
                    <a:tint val="87000"/>
                    <a:satMod val="250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contrasting" dir="t">
                <a:rot lat="0" lon="0" rev="12000000"/>
              </a:lightRig>
            </a:scene3d>
            <a:sp3d prstMaterial="powder">
              <a:bevelT h="508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7" name="Rounded Rectangle 6">
              <a:extLst>
                <a:ext uri="{FF2B5EF4-FFF2-40B4-BE49-F238E27FC236}">
                  <a16:creationId xmlns="" xmlns:a16="http://schemas.microsoft.com/office/drawing/2014/main" id="{1906B436-9AD1-493D-BDEF-55F10E7FECC0}"/>
                </a:ext>
              </a:extLst>
            </p:cNvPr>
            <p:cNvSpPr/>
            <p:nvPr/>
          </p:nvSpPr>
          <p:spPr>
            <a:xfrm>
              <a:off x="3505200" y="990600"/>
              <a:ext cx="1981200" cy="660400"/>
            </a:xfrm>
            <a:prstGeom prst="roundRect">
              <a:avLst/>
            </a:prstGeom>
            <a:gradFill rotWithShape="1">
              <a:gsLst>
                <a:gs pos="0">
                  <a:srgbClr val="9F2936">
                    <a:shade val="45000"/>
                    <a:satMod val="155000"/>
                  </a:srgbClr>
                </a:gs>
                <a:gs pos="60000">
                  <a:srgbClr val="9F2936">
                    <a:shade val="95000"/>
                    <a:satMod val="150000"/>
                  </a:srgbClr>
                </a:gs>
                <a:gs pos="100000">
                  <a:srgbClr val="9F2936">
                    <a:tint val="87000"/>
                    <a:satMod val="250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contrasting" dir="t">
                <a:rot lat="0" lon="0" rev="12000000"/>
              </a:lightRig>
            </a:scene3d>
            <a:sp3d prstMaterial="powder">
              <a:bevelT h="508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পরিচয়</a:t>
              </a:r>
              <a:endPara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737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763000" cy="6400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76200"/>
          <a:effectLst>
            <a:outerShdw blurRad="51500" dist="25400" dir="5400000" rotWithShape="0">
              <a:srgbClr val="000000">
                <a:alpha val="40000"/>
              </a:srgbClr>
            </a:outerShdw>
            <a:softEdge rad="6350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90600" y="990600"/>
            <a:ext cx="701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/>
              <a:t>একক</a:t>
            </a:r>
            <a:r>
              <a:rPr lang="en-US" sz="7200" dirty="0"/>
              <a:t> </a:t>
            </a:r>
            <a:r>
              <a:rPr lang="en-US" sz="7200" dirty="0" err="1"/>
              <a:t>কাজ</a:t>
            </a:r>
            <a:endParaRPr lang="en-US" sz="7200" dirty="0"/>
          </a:p>
          <a:p>
            <a:pPr algn="ctr">
              <a:buClr>
                <a:schemeClr val="accent6">
                  <a:lumMod val="50000"/>
                </a:schemeClr>
              </a:buClr>
              <a:buFont typeface="Wingdings" pitchFamily="2" charset="2"/>
              <a:buChar char="q"/>
            </a:pPr>
            <a:endParaRPr lang="en-US" sz="7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" y="2133600"/>
          <a:ext cx="4114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0" name="Equation" r:id="rId3" imgW="27736800" imgH="5486400" progId="Equation.3">
                  <p:embed/>
                </p:oleObj>
              </mc:Choice>
              <mc:Fallback>
                <p:oleObj name="Equation" r:id="rId3" imgW="27736800" imgH="54864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133600"/>
                        <a:ext cx="41148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19600" y="23622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হলে</a:t>
            </a:r>
            <a:r>
              <a:rPr lang="en-US" sz="3600" dirty="0"/>
              <a:t> f(-1) </a:t>
            </a:r>
            <a:r>
              <a:rPr lang="en-US" sz="3600" dirty="0" err="1"/>
              <a:t>নির্ণয়</a:t>
            </a:r>
            <a:r>
              <a:rPr lang="en-US" sz="3600" dirty="0"/>
              <a:t> </a:t>
            </a:r>
            <a:r>
              <a:rPr lang="en-US" sz="3600" dirty="0" err="1"/>
              <a:t>কর</a:t>
            </a:r>
            <a:r>
              <a:rPr lang="en-US" sz="3600" dirty="0"/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32004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দেওয়া</a:t>
            </a:r>
            <a:r>
              <a:rPr lang="en-US" sz="3200" dirty="0"/>
              <a:t> </a:t>
            </a:r>
            <a:r>
              <a:rPr lang="en-US" sz="3200" dirty="0" err="1"/>
              <a:t>আছে</a:t>
            </a:r>
            <a:r>
              <a:rPr lang="en-US" sz="3200" dirty="0"/>
              <a:t>,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14600" y="3200400"/>
          <a:ext cx="62484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1" name="Equation" r:id="rId5" imgW="41148000" imgH="22555200" progId="Equation.3">
                  <p:embed/>
                </p:oleObj>
              </mc:Choice>
              <mc:Fallback>
                <p:oleObj name="Equation" r:id="rId5" imgW="41148000" imgH="225552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200400"/>
                        <a:ext cx="6248400" cy="320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686800" cy="6553200"/>
          </a:xfrm>
          <a:prstGeom prst="rect">
            <a:avLst/>
          </a:prstGeom>
          <a:solidFill>
            <a:schemeClr val="bg2">
              <a:lumMod val="50000"/>
            </a:schemeClr>
          </a:solidFill>
          <a:ln w="76200"/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2286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/>
              <a:t>দলীয়</a:t>
            </a:r>
            <a:r>
              <a:rPr lang="en-US" sz="4800" dirty="0"/>
              <a:t> </a:t>
            </a:r>
            <a:r>
              <a:rPr lang="en-US" sz="4800" dirty="0" err="1"/>
              <a:t>কাজ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990600"/>
            <a:ext cx="8839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6">
                  <a:lumMod val="50000"/>
                </a:schemeClr>
              </a:buClr>
              <a:buFont typeface="Wingdings" pitchFamily="2" charset="2"/>
              <a:buChar char="q"/>
            </a:pPr>
            <a:r>
              <a:rPr lang="bn-BD" sz="3200" dirty="0"/>
              <a:t>যদি C={2,5,6}   D={4,5} </a:t>
            </a:r>
            <a:r>
              <a:rPr lang="en-US" sz="3200" dirty="0" err="1"/>
              <a:t>এবং</a:t>
            </a:r>
            <a:r>
              <a:rPr lang="en-US" sz="3200" dirty="0"/>
              <a:t> C ও  D </a:t>
            </a:r>
            <a:r>
              <a:rPr lang="en-US" sz="3200" dirty="0" err="1"/>
              <a:t>এর</a:t>
            </a:r>
            <a:r>
              <a:rPr lang="en-US" sz="3200" dirty="0"/>
              <a:t> </a:t>
            </a:r>
            <a:r>
              <a:rPr lang="en-US" sz="3200" dirty="0" err="1"/>
              <a:t>উপাদানগুলোর</a:t>
            </a:r>
            <a:r>
              <a:rPr lang="en-US" sz="3200" dirty="0"/>
              <a:t> </a:t>
            </a:r>
            <a:r>
              <a:rPr lang="en-US" sz="3200" dirty="0" err="1"/>
              <a:t>মধ্যে</a:t>
            </a:r>
            <a:r>
              <a:rPr lang="en-US" sz="3200" dirty="0"/>
              <a:t>  </a:t>
            </a:r>
            <a:r>
              <a:rPr lang="en-US" sz="3200" dirty="0" err="1"/>
              <a:t>x</a:t>
            </a:r>
            <a:r>
              <a:rPr lang="en-US" sz="3200" dirty="0" err="1">
                <a:latin typeface="Microsoft YaHei UI Light"/>
                <a:ea typeface="Microsoft YaHei UI Light"/>
              </a:rPr>
              <a:t>≤y</a:t>
            </a:r>
            <a:r>
              <a:rPr lang="en-US" sz="3200" dirty="0">
                <a:latin typeface="Microsoft YaHei UI Light"/>
                <a:ea typeface="Microsoft YaHei UI Light"/>
              </a:rPr>
              <a:t> </a:t>
            </a:r>
            <a:r>
              <a:rPr lang="en-US" sz="3200" dirty="0" err="1">
                <a:latin typeface="Microsoft YaHei UI Light"/>
                <a:ea typeface="Microsoft YaHei UI Light"/>
              </a:rPr>
              <a:t>সম্পর্ক</a:t>
            </a:r>
            <a:r>
              <a:rPr lang="en-US" sz="3200" dirty="0">
                <a:latin typeface="Microsoft YaHei UI Light"/>
                <a:ea typeface="Microsoft YaHei UI Light"/>
              </a:rPr>
              <a:t> </a:t>
            </a:r>
            <a:r>
              <a:rPr lang="en-US" sz="3200" dirty="0" err="1">
                <a:latin typeface="Microsoft YaHei UI Light"/>
                <a:ea typeface="Microsoft YaHei UI Light"/>
              </a:rPr>
              <a:t>বিবেচনায়</a:t>
            </a:r>
            <a:r>
              <a:rPr lang="en-US" sz="3200" dirty="0">
                <a:latin typeface="Microsoft YaHei UI Light"/>
                <a:ea typeface="Microsoft YaHei UI Light"/>
              </a:rPr>
              <a:t> </a:t>
            </a:r>
            <a:r>
              <a:rPr lang="en-US" sz="3200" dirty="0" err="1">
                <a:latin typeface="Microsoft YaHei UI Light"/>
                <a:ea typeface="Microsoft YaHei UI Light"/>
              </a:rPr>
              <a:t>থাকে</a:t>
            </a:r>
            <a:r>
              <a:rPr lang="en-US" sz="3200" dirty="0">
                <a:latin typeface="Microsoft YaHei UI Light"/>
                <a:ea typeface="Microsoft YaHei UI Light"/>
              </a:rPr>
              <a:t> </a:t>
            </a:r>
            <a:r>
              <a:rPr lang="en-US" sz="3200" dirty="0" err="1">
                <a:latin typeface="Microsoft YaHei UI Light"/>
                <a:ea typeface="Microsoft YaHei UI Light"/>
              </a:rPr>
              <a:t>তবে</a:t>
            </a:r>
            <a:r>
              <a:rPr lang="en-US" sz="3200" dirty="0">
                <a:latin typeface="Microsoft YaHei UI Light"/>
                <a:ea typeface="Microsoft YaHei UI Light"/>
              </a:rPr>
              <a:t> </a:t>
            </a:r>
            <a:r>
              <a:rPr lang="en-US" sz="3200" dirty="0" err="1">
                <a:latin typeface="Microsoft YaHei UI Light"/>
                <a:ea typeface="Microsoft YaHei UI Light"/>
              </a:rPr>
              <a:t>অন্বয়</a:t>
            </a:r>
            <a:r>
              <a:rPr lang="en-US" sz="3200" dirty="0">
                <a:latin typeface="Microsoft YaHei UI Light"/>
                <a:ea typeface="Microsoft YaHei UI Light"/>
              </a:rPr>
              <a:t> </a:t>
            </a:r>
            <a:r>
              <a:rPr lang="en-US" sz="3200" dirty="0" err="1">
                <a:latin typeface="Microsoft YaHei UI Light"/>
                <a:ea typeface="Microsoft YaHei UI Light"/>
              </a:rPr>
              <a:t>নির্ণয়</a:t>
            </a:r>
            <a:r>
              <a:rPr lang="en-US" sz="3200" dirty="0">
                <a:latin typeface="Microsoft YaHei UI Light"/>
                <a:ea typeface="Microsoft YaHei UI Light"/>
              </a:rPr>
              <a:t> </a:t>
            </a:r>
            <a:r>
              <a:rPr lang="en-US" sz="3200" dirty="0" err="1">
                <a:latin typeface="Microsoft YaHei UI Light"/>
                <a:ea typeface="Microsoft YaHei UI Light"/>
              </a:rPr>
              <a:t>কর</a:t>
            </a:r>
            <a:r>
              <a:rPr lang="en-US" sz="3200" dirty="0">
                <a:latin typeface="Microsoft YaHei UI Light"/>
                <a:ea typeface="Microsoft YaHei UI Light"/>
              </a:rPr>
              <a:t>?</a:t>
            </a:r>
            <a:r>
              <a:rPr lang="bn-BD" sz="3200" dirty="0"/>
              <a:t> </a:t>
            </a:r>
            <a:endParaRPr lang="en-US" sz="3200" dirty="0"/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bn-BD" dirty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514600"/>
            <a:ext cx="8382000" cy="3962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সমাধানঃ</a:t>
            </a:r>
            <a:r>
              <a:rPr lang="en-US" sz="3600" dirty="0"/>
              <a:t> </a:t>
            </a:r>
          </a:p>
          <a:p>
            <a:r>
              <a:rPr lang="en-US" sz="3600" dirty="0" err="1"/>
              <a:t>দেওয়া</a:t>
            </a:r>
            <a:r>
              <a:rPr lang="en-US" sz="3600" dirty="0"/>
              <a:t> </a:t>
            </a:r>
            <a:r>
              <a:rPr lang="en-US" sz="3600" dirty="0" err="1"/>
              <a:t>আছে</a:t>
            </a:r>
            <a:r>
              <a:rPr lang="en-US" sz="3600" dirty="0"/>
              <a:t>, C={2,5,6}  </a:t>
            </a:r>
            <a:r>
              <a:rPr lang="en-US" sz="3600" dirty="0" err="1"/>
              <a:t>এবং</a:t>
            </a:r>
            <a:r>
              <a:rPr lang="en-US" sz="3600" dirty="0"/>
              <a:t> D={4,5}</a:t>
            </a:r>
          </a:p>
          <a:p>
            <a:r>
              <a:rPr lang="en-US" sz="3600" dirty="0" err="1"/>
              <a:t>শর্তমতে</a:t>
            </a:r>
            <a:r>
              <a:rPr lang="en-US" sz="3600" dirty="0"/>
              <a:t>, </a:t>
            </a:r>
            <a:r>
              <a:rPr lang="en-US" sz="3600" dirty="0" err="1"/>
              <a:t>অন্বয়</a:t>
            </a:r>
            <a:r>
              <a:rPr lang="en-US" sz="3600" dirty="0"/>
              <a:t>  R={(</a:t>
            </a:r>
            <a:r>
              <a:rPr lang="en-US" sz="3600" dirty="0" err="1"/>
              <a:t>x,y</a:t>
            </a:r>
            <a:r>
              <a:rPr lang="en-US" sz="3600" dirty="0"/>
              <a:t>):</a:t>
            </a:r>
            <a:r>
              <a:rPr lang="en-US" sz="3600" dirty="0" err="1"/>
              <a:t>x</a:t>
            </a:r>
            <a:r>
              <a:rPr lang="en-US" sz="3600" dirty="0" err="1">
                <a:latin typeface="Microsoft YaHei UI Light"/>
                <a:ea typeface="Microsoft YaHei UI Light"/>
              </a:rPr>
              <a:t>∈A,y∈B</a:t>
            </a:r>
            <a:r>
              <a:rPr lang="en-US" sz="3600" dirty="0">
                <a:latin typeface="Microsoft YaHei UI Light"/>
                <a:ea typeface="Microsoft YaHei UI Light"/>
              </a:rPr>
              <a:t> </a:t>
            </a:r>
            <a:r>
              <a:rPr lang="en-US" sz="3600" dirty="0" err="1">
                <a:latin typeface="Microsoft YaHei UI Light"/>
                <a:ea typeface="Microsoft YaHei UI Light"/>
              </a:rPr>
              <a:t>এবং</a:t>
            </a:r>
            <a:r>
              <a:rPr lang="en-US" sz="3600" dirty="0">
                <a:latin typeface="Microsoft YaHei UI Light"/>
                <a:ea typeface="Microsoft YaHei UI Light"/>
              </a:rPr>
              <a:t> </a:t>
            </a:r>
            <a:r>
              <a:rPr lang="en-US" sz="3600" dirty="0" err="1">
                <a:latin typeface="Microsoft YaHei UI Light"/>
                <a:ea typeface="Microsoft YaHei UI Light"/>
              </a:rPr>
              <a:t>x≤y</a:t>
            </a:r>
            <a:r>
              <a:rPr lang="en-US" sz="3600" dirty="0">
                <a:latin typeface="Microsoft YaHei UI Light"/>
                <a:ea typeface="Microsoft YaHei UI Light"/>
              </a:rPr>
              <a:t>}</a:t>
            </a:r>
          </a:p>
          <a:p>
            <a:r>
              <a:rPr lang="en-US" sz="3600" dirty="0" err="1">
                <a:latin typeface="Microsoft YaHei UI Light"/>
                <a:ea typeface="Microsoft YaHei UI Light"/>
              </a:rPr>
              <a:t>এখন</a:t>
            </a:r>
            <a:r>
              <a:rPr lang="en-US" sz="3600" dirty="0">
                <a:latin typeface="Microsoft YaHei UI Light"/>
                <a:ea typeface="Microsoft YaHei UI Light"/>
              </a:rPr>
              <a:t>, C×D={2,5,6}×{4,5}</a:t>
            </a:r>
          </a:p>
          <a:p>
            <a:r>
              <a:rPr lang="en-US" sz="3600" dirty="0">
                <a:latin typeface="Microsoft YaHei UI Light"/>
                <a:ea typeface="Microsoft YaHei UI Light"/>
              </a:rPr>
              <a:t>={(2,4)(2,5)(5,4)(5,5)(6,4)(6,5)}</a:t>
            </a:r>
          </a:p>
          <a:p>
            <a:r>
              <a:rPr lang="en-US" sz="3600" dirty="0" err="1">
                <a:latin typeface="Microsoft YaHei UI Light"/>
                <a:ea typeface="Microsoft YaHei UI Light"/>
              </a:rPr>
              <a:t>এখন</a:t>
            </a:r>
            <a:r>
              <a:rPr lang="en-US" sz="3600" dirty="0">
                <a:latin typeface="Microsoft YaHei UI Light"/>
                <a:ea typeface="Microsoft YaHei UI Light"/>
              </a:rPr>
              <a:t>, </a:t>
            </a:r>
            <a:r>
              <a:rPr lang="en-US" sz="3600" dirty="0" err="1">
                <a:latin typeface="Microsoft YaHei UI Light"/>
                <a:ea typeface="Microsoft YaHei UI Light"/>
              </a:rPr>
              <a:t>অন্বয়</a:t>
            </a:r>
            <a:r>
              <a:rPr lang="en-US" sz="3600" dirty="0">
                <a:latin typeface="Microsoft YaHei UI Light"/>
                <a:ea typeface="Microsoft YaHei UI Light"/>
              </a:rPr>
              <a:t> R={(2,4)(2,5)(5,5)} </a:t>
            </a:r>
            <a:r>
              <a:rPr lang="en-US" sz="3600" dirty="0" err="1">
                <a:latin typeface="Microsoft YaHei UI Light"/>
                <a:ea typeface="Microsoft YaHei UI Light"/>
              </a:rPr>
              <a:t>Ans</a:t>
            </a:r>
            <a:endParaRPr lang="en-US" sz="3600" dirty="0">
              <a:latin typeface="Microsoft YaHei UI Light"/>
              <a:ea typeface="Microsoft YaHei UI Light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763000" cy="6477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76200"/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4572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/>
              <a:t>বাড়ীর</a:t>
            </a:r>
            <a:r>
              <a:rPr lang="en-US" sz="7200" dirty="0"/>
              <a:t> </a:t>
            </a:r>
            <a:r>
              <a:rPr lang="en-US" sz="7200" dirty="0" err="1"/>
              <a:t>কাজ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6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sz="4800" dirty="0"/>
              <a:t>F</a:t>
            </a:r>
            <a:r>
              <a:rPr lang="bn-BD" sz="4800" dirty="0"/>
              <a:t>(x)=2x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sz="4800" dirty="0"/>
              <a:t>ক, </a:t>
            </a:r>
            <a:r>
              <a:rPr lang="en-US" sz="4800" dirty="0" err="1"/>
              <a:t>দেখাও</a:t>
            </a:r>
            <a:r>
              <a:rPr lang="en-US" sz="4800" dirty="0"/>
              <a:t> </a:t>
            </a:r>
            <a:r>
              <a:rPr lang="en-US" sz="4800" dirty="0" err="1"/>
              <a:t>যে</a:t>
            </a:r>
            <a:r>
              <a:rPr lang="en-US" sz="4800" dirty="0"/>
              <a:t>, f(x+1)=2x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31242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খ, </a:t>
            </a:r>
            <a:r>
              <a:rPr lang="en-US" sz="4800" dirty="0" err="1"/>
              <a:t>দেখাও</a:t>
            </a:r>
            <a:r>
              <a:rPr lang="en-US" sz="4800" dirty="0"/>
              <a:t> </a:t>
            </a:r>
            <a:r>
              <a:rPr lang="en-US" sz="4800" dirty="0" err="1"/>
              <a:t>যে</a:t>
            </a:r>
            <a:r>
              <a:rPr lang="en-US" sz="4800" dirty="0"/>
              <a:t>,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86200" y="3124200"/>
          <a:ext cx="4572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72" name="Equation" r:id="rId4" imgW="26517600" imgH="10058400" progId="Equation.3">
                  <p:embed/>
                </p:oleObj>
              </mc:Choice>
              <mc:Fallback>
                <p:oleObj name="Equation" r:id="rId4" imgW="26517600" imgH="100584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124200"/>
                        <a:ext cx="4572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3962400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/>
              <a:t>গ, প্রমান কর যে, f(x+3)-f(x-1)=  f(x)</a:t>
            </a:r>
            <a:endParaRPr lang="en-US" sz="44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7696200" y="4038600"/>
          <a:ext cx="457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73" name="Equation" r:id="rId6" imgW="4876800" imgH="9448800" progId="Equation.3">
                  <p:embed/>
                </p:oleObj>
              </mc:Choice>
              <mc:Fallback>
                <p:oleObj name="Equation" r:id="rId6" imgW="4876800" imgH="94488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4038600"/>
                        <a:ext cx="457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mb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763000" cy="6400800"/>
          </a:xfrm>
          <a:prstGeom prst="rect">
            <a:avLst/>
          </a:prstGeom>
          <a:solidFill>
            <a:schemeClr val="accent3">
              <a:lumMod val="50000"/>
            </a:schemeClr>
          </a:solidFill>
          <a:ln/>
          <a:effectLst>
            <a:softEdge rad="31750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/>
              <a:t>মূল্যায়ন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828800"/>
            <a:ext cx="8610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3200" dirty="0"/>
              <a:t>A={5,6} </a:t>
            </a:r>
            <a:r>
              <a:rPr lang="en-US" sz="3200" dirty="0" err="1"/>
              <a:t>এবং</a:t>
            </a:r>
            <a:r>
              <a:rPr lang="en-US" sz="3200" dirty="0"/>
              <a:t> B={2,7}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/>
              <a:t>প্রদত্ত</a:t>
            </a:r>
            <a:r>
              <a:rPr lang="en-US" sz="3200" dirty="0"/>
              <a:t> </a:t>
            </a:r>
            <a:r>
              <a:rPr lang="en-US" sz="3200" dirty="0" err="1"/>
              <a:t>তথ্যের</a:t>
            </a:r>
            <a:r>
              <a:rPr lang="en-US" sz="3200" dirty="0"/>
              <a:t> </a:t>
            </a:r>
            <a:r>
              <a:rPr lang="en-US" sz="3200" dirty="0" err="1"/>
              <a:t>আলোকে</a:t>
            </a:r>
            <a:r>
              <a:rPr lang="en-US" sz="3200" dirty="0"/>
              <a:t> </a:t>
            </a:r>
            <a:r>
              <a:rPr lang="en-US" sz="3200" dirty="0" err="1"/>
              <a:t>নিচের</a:t>
            </a:r>
            <a:r>
              <a:rPr lang="en-US" sz="3200" dirty="0"/>
              <a:t> </a:t>
            </a:r>
            <a:r>
              <a:rPr lang="en-US" sz="3200" dirty="0" err="1"/>
              <a:t>প্রশ্নের</a:t>
            </a:r>
            <a:r>
              <a:rPr lang="en-US" sz="3200" dirty="0"/>
              <a:t> </a:t>
            </a:r>
            <a:r>
              <a:rPr lang="en-US" sz="3200" dirty="0" err="1"/>
              <a:t>উত্তর</a:t>
            </a:r>
            <a:r>
              <a:rPr lang="en-US" sz="3200" dirty="0"/>
              <a:t> </a:t>
            </a:r>
            <a:r>
              <a:rPr lang="en-US" sz="3200" dirty="0" err="1"/>
              <a:t>দাও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X</a:t>
            </a:r>
            <a:r>
              <a:rPr lang="en-US" sz="3200" dirty="0">
                <a:latin typeface="Microsoft YaHei UI Light"/>
                <a:ea typeface="Microsoft YaHei UI Light"/>
              </a:rPr>
              <a:t>&gt;y </a:t>
            </a:r>
            <a:r>
              <a:rPr lang="en-US" sz="3200" dirty="0" err="1">
                <a:latin typeface="Microsoft YaHei UI Light"/>
                <a:ea typeface="Microsoft YaHei UI Light"/>
              </a:rPr>
              <a:t>শর্তে</a:t>
            </a:r>
            <a:r>
              <a:rPr lang="en-US" sz="3200" dirty="0">
                <a:latin typeface="Microsoft YaHei UI Light"/>
                <a:ea typeface="Microsoft YaHei UI Light"/>
              </a:rPr>
              <a:t> A ও B </a:t>
            </a:r>
            <a:r>
              <a:rPr lang="en-US" sz="3200" dirty="0" err="1">
                <a:latin typeface="Microsoft YaHei UI Light"/>
                <a:ea typeface="Microsoft YaHei UI Light"/>
              </a:rPr>
              <a:t>এর</a:t>
            </a:r>
            <a:r>
              <a:rPr lang="en-US" sz="3200" dirty="0">
                <a:latin typeface="Microsoft YaHei UI Light"/>
                <a:ea typeface="Microsoft YaHei UI Light"/>
              </a:rPr>
              <a:t> </a:t>
            </a:r>
            <a:r>
              <a:rPr lang="en-US" sz="3200" dirty="0" err="1">
                <a:latin typeface="Microsoft YaHei UI Light"/>
                <a:ea typeface="Microsoft YaHei UI Light"/>
              </a:rPr>
              <a:t>সংশ্লিষ্ট</a:t>
            </a:r>
            <a:r>
              <a:rPr lang="en-US" sz="3200" dirty="0">
                <a:latin typeface="Microsoft YaHei UI Light"/>
                <a:ea typeface="Microsoft YaHei UI Light"/>
              </a:rPr>
              <a:t> </a:t>
            </a:r>
            <a:r>
              <a:rPr lang="en-US" sz="3200" dirty="0" err="1">
                <a:latin typeface="Microsoft YaHei UI Light"/>
                <a:ea typeface="Microsoft YaHei UI Light"/>
              </a:rPr>
              <a:t>অন্বয়</a:t>
            </a:r>
            <a:r>
              <a:rPr lang="en-US" sz="3200" dirty="0">
                <a:latin typeface="Microsoft YaHei UI Light"/>
                <a:ea typeface="Microsoft YaHei UI Light"/>
              </a:rPr>
              <a:t> </a:t>
            </a:r>
            <a:r>
              <a:rPr lang="en-US" sz="3200" dirty="0" err="1">
                <a:latin typeface="Microsoft YaHei UI Light"/>
                <a:ea typeface="Microsoft YaHei UI Light"/>
              </a:rPr>
              <a:t>কোনটি</a:t>
            </a:r>
            <a:r>
              <a:rPr lang="en-US" sz="3200" dirty="0">
                <a:latin typeface="Microsoft YaHei UI Light"/>
                <a:ea typeface="Microsoft YaHei UI Light"/>
              </a:rPr>
              <a:t>?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n-US" sz="3200" dirty="0">
                <a:latin typeface="Microsoft YaHei UI Light"/>
                <a:ea typeface="Microsoft YaHei UI Light"/>
              </a:rPr>
              <a:t>ক, {(5,2)(6,2)} খ, {(6,7) (5,7) গ, {(7,6)} ঘ {7,5)}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862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উত্তরঃ</a:t>
            </a:r>
            <a:r>
              <a:rPr lang="en-US" sz="3600" dirty="0"/>
              <a:t> ক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44196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3200" dirty="0"/>
              <a:t>2.</a:t>
            </a:r>
            <a:r>
              <a:rPr lang="bn-BD" sz="3200" dirty="0"/>
              <a:t>(x+1)=y</a:t>
            </a:r>
            <a:r>
              <a:rPr lang="en-US" sz="3200" dirty="0"/>
              <a:t> </a:t>
            </a:r>
            <a:r>
              <a:rPr lang="en-US" sz="3200" dirty="0" err="1"/>
              <a:t>শর্তে</a:t>
            </a:r>
            <a:r>
              <a:rPr lang="en-US" sz="3200" dirty="0"/>
              <a:t> A ও B </a:t>
            </a:r>
            <a:r>
              <a:rPr lang="en-US" sz="3200" dirty="0" err="1"/>
              <a:t>এর</a:t>
            </a:r>
            <a:r>
              <a:rPr lang="en-US" sz="3200" dirty="0"/>
              <a:t> </a:t>
            </a:r>
            <a:r>
              <a:rPr lang="en-US" sz="3200" dirty="0" err="1"/>
              <a:t>সংশ্লিষ্ট</a:t>
            </a:r>
            <a:r>
              <a:rPr lang="en-US" sz="3200" dirty="0"/>
              <a:t> </a:t>
            </a:r>
            <a:r>
              <a:rPr lang="en-US" sz="3200" dirty="0" err="1"/>
              <a:t>অন্বয়</a:t>
            </a:r>
            <a:r>
              <a:rPr lang="en-US" sz="3200" dirty="0"/>
              <a:t> </a:t>
            </a:r>
            <a:r>
              <a:rPr lang="en-US" sz="3200" dirty="0" err="1"/>
              <a:t>কোনটি</a:t>
            </a:r>
            <a:r>
              <a:rPr lang="en-US" sz="3200" dirty="0"/>
              <a:t>?</a:t>
            </a:r>
          </a:p>
          <a:p>
            <a:pPr marL="342900" indent="-342900"/>
            <a:r>
              <a:rPr lang="en-US" sz="3200" dirty="0"/>
              <a:t>ক, {(6,7)}  খ, {(5,7)}  গ, {(7,6)} ঘ,  {(7,5)}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57912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/>
              <a:t>উত্তরঃ</a:t>
            </a:r>
            <a:r>
              <a:rPr lang="en-US" sz="4000" dirty="0"/>
              <a:t> ক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9050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8000" dirty="0">
                <a:solidFill>
                  <a:schemeClr val="accent6">
                    <a:lumMod val="75000"/>
                  </a:schemeClr>
                </a:solidFill>
              </a:rPr>
              <a:t>ধন্যবাদ</a:t>
            </a:r>
            <a:endParaRPr lang="en-US" sz="18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2743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76200"/>
          <a:effectLst>
            <a:softEdge rad="12700"/>
          </a:effectLst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96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9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2971800"/>
            <a:ext cx="8839200" cy="3505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76200"/>
          <a:effectLst>
            <a:softEdge rad="12700"/>
          </a:effectLst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শ্রেনিঃ ৯ম</a:t>
            </a:r>
          </a:p>
          <a:p>
            <a:pPr algn="ctr"/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pPr algn="ctr"/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 ৫০ মিনিট</a:t>
            </a:r>
          </a:p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23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10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/১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৯</a:t>
            </a: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ইং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b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228600"/>
            <a:ext cx="6705600" cy="3657600"/>
          </a:xfrm>
          <a:prstGeom prst="rect">
            <a:avLst/>
          </a:prstGeom>
        </p:spPr>
      </p:pic>
      <p:pic>
        <p:nvPicPr>
          <p:cNvPr id="3" name="Picture 2" descr="bbb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1" y="3200400"/>
            <a:ext cx="6705600" cy="3352800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2743200" y="1447800"/>
            <a:ext cx="4038600" cy="25908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2819400" y="1676400"/>
            <a:ext cx="2819400" cy="2514600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3619500" y="2552700"/>
            <a:ext cx="3505200" cy="7620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2514600" y="2819400"/>
            <a:ext cx="2514600" cy="2286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lu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28600"/>
            <a:ext cx="6629400" cy="328941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76200">
            <a:solidFill>
              <a:schemeClr val="tx1"/>
            </a:solidFill>
          </a:ln>
        </p:spPr>
      </p:pic>
      <p:pic>
        <p:nvPicPr>
          <p:cNvPr id="3" name="Picture 2" descr="2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3733800"/>
            <a:ext cx="6096000" cy="2895600"/>
          </a:xfrm>
          <a:prstGeom prst="rect">
            <a:avLst/>
          </a:prstGeom>
          <a:ln w="76200">
            <a:solidFill>
              <a:schemeClr val="accent3">
                <a:lumMod val="50000"/>
              </a:schemeClr>
            </a:solidFill>
          </a:ln>
          <a:scene3d>
            <a:camera prst="isometricLeftDown"/>
            <a:lightRig rig="threePt" dir="t"/>
          </a:scene3d>
        </p:spPr>
      </p:pic>
    </p:spTree>
  </p:cSld>
  <p:clrMapOvr>
    <a:masterClrMapping/>
  </p:clrMapOvr>
  <p:transition>
    <p:pull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209800"/>
            <a:ext cx="3657599" cy="1981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9144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      </a:t>
            </a:r>
            <a:r>
              <a:rPr lang="bn-BD" sz="4800" dirty="0"/>
              <a:t>  </a:t>
            </a:r>
            <a:r>
              <a:rPr lang="en-US" sz="4800" dirty="0"/>
              <a:t> </a:t>
            </a:r>
            <a:r>
              <a:rPr lang="en-US" sz="4800" dirty="0" err="1"/>
              <a:t>বাংলাদেশ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31242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         </a:t>
            </a:r>
            <a:r>
              <a:rPr lang="bn-BD" sz="5400" dirty="0"/>
              <a:t>  </a:t>
            </a:r>
            <a:r>
              <a:rPr lang="en-US" sz="5400" dirty="0"/>
              <a:t> </a:t>
            </a:r>
            <a:r>
              <a:rPr lang="en-US" sz="5400" dirty="0" err="1"/>
              <a:t>ভারত</a:t>
            </a:r>
            <a:endParaRPr lang="en-US" sz="5400" dirty="0"/>
          </a:p>
        </p:txBody>
      </p:sp>
      <p:pic>
        <p:nvPicPr>
          <p:cNvPr id="7" name="Picture 6" descr="p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4343400"/>
            <a:ext cx="3657600" cy="2057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29200" y="52578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/>
              <a:t>          শ্রীলংকা</a:t>
            </a:r>
            <a:endParaRPr lang="en-US" sz="4800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4191000" y="1219199"/>
            <a:ext cx="2286000" cy="1"/>
          </a:xfrm>
          <a:prstGeom prst="straightConnector1">
            <a:avLst/>
          </a:prstGeom>
          <a:ln w="57150"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4191000" y="3276600"/>
            <a:ext cx="2590800" cy="152400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7" idx="3"/>
          </p:cNvCxnSpPr>
          <p:nvPr/>
        </p:nvCxnSpPr>
        <p:spPr>
          <a:xfrm rot="10800000">
            <a:off x="4114800" y="5372100"/>
            <a:ext cx="2667000" cy="190500"/>
          </a:xfrm>
          <a:prstGeom prst="straightConnector1">
            <a:avLst/>
          </a:prstGeom>
          <a:ln w="7620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p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1" y="152401"/>
            <a:ext cx="3581399" cy="18288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763000" cy="62484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76200"/>
          <a:scene3d>
            <a:camera prst="isometricLeftDown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/>
              <a:t>পাঠ শিরোনাম</a:t>
            </a:r>
          </a:p>
          <a:p>
            <a:pPr algn="ctr"/>
            <a:endParaRPr lang="bn-BD" sz="8800" dirty="0"/>
          </a:p>
          <a:p>
            <a:pPr algn="ctr"/>
            <a:r>
              <a:rPr lang="bn-BD" sz="8800" dirty="0"/>
              <a:t>অন্বয় ও ফাংশন</a:t>
            </a:r>
            <a:endParaRPr lang="en-US" sz="8800" dirty="0"/>
          </a:p>
        </p:txBody>
      </p:sp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686800" cy="62484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76200"/>
          <a:effectLst>
            <a:softEdge rad="1270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8458200" cy="3785652"/>
          </a:xfrm>
          <a:prstGeom prst="rect">
            <a:avLst/>
          </a:prstGeom>
          <a:solidFill>
            <a:schemeClr val="accent3">
              <a:lumMod val="50000"/>
            </a:schemeClr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অন্বয় কি তা ব্যাখ্যা করতে ও গঠন করতে পারবে?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ফাংশান কি তা ব্যাখ্যা করতে ও গঠন করতে পারবে?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স্বাধীন চলক এবং অধীন কি তা বুঝতে পারবে?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8686800" cy="6400800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743200" y="579120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/>
              <a:t>সম্পর্ক বা অন্বয়</a:t>
            </a:r>
            <a:endParaRPr lang="en-US" sz="40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riel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Urb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647</TotalTime>
  <Words>761</Words>
  <Application>Microsoft Office PowerPoint</Application>
  <PresentationFormat>On-screen Show (4:3)</PresentationFormat>
  <Paragraphs>110</Paragraphs>
  <Slides>24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10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Office Theme</vt:lpstr>
      <vt:lpstr>Technic</vt:lpstr>
      <vt:lpstr>Metro</vt:lpstr>
      <vt:lpstr>Oriel</vt:lpstr>
      <vt:lpstr>1_Office Theme</vt:lpstr>
      <vt:lpstr>Urban</vt:lpstr>
      <vt:lpstr>Trek</vt:lpstr>
      <vt:lpstr>2_Office Theme</vt:lpstr>
      <vt:lpstr>Solstice</vt:lpstr>
      <vt:lpstr>Verve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rg-adguard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102</cp:revision>
  <dcterms:created xsi:type="dcterms:W3CDTF">2017-11-27T14:43:44Z</dcterms:created>
  <dcterms:modified xsi:type="dcterms:W3CDTF">2019-10-23T14:33:48Z</dcterms:modified>
</cp:coreProperties>
</file>