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2" r:id="rId5"/>
    <p:sldId id="263" r:id="rId6"/>
    <p:sldId id="264" r:id="rId7"/>
    <p:sldId id="272" r:id="rId8"/>
    <p:sldId id="267" r:id="rId9"/>
    <p:sldId id="265" r:id="rId10"/>
    <p:sldId id="266" r:id="rId11"/>
    <p:sldId id="259" r:id="rId12"/>
    <p:sldId id="268" r:id="rId13"/>
    <p:sldId id="269" r:id="rId14"/>
    <p:sldId id="270" r:id="rId15"/>
    <p:sldId id="273" r:id="rId16"/>
    <p:sldId id="274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13DD"/>
    <a:srgbClr val="FF3399"/>
    <a:srgbClr val="2A12FF"/>
    <a:srgbClr val="F62010"/>
    <a:srgbClr val="D8F13F"/>
    <a:srgbClr val="CDE24E"/>
    <a:srgbClr val="42E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5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24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BF779-8DB8-4E14-9190-8BF3A8FC210D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B002B-349B-4AB2-9A62-625345224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8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2AAC3-A96D-44D6-95A4-39BE0C487762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881EF-58CA-4B25-9C7E-EA2D8C8D6E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1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81EF-58CA-4B25-9C7E-EA2D8C8D6E0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3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6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4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323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03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18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7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52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5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8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4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3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5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6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2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BD5AD-FAEC-4A5D-BF81-767E76CF8C5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0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095" y="675861"/>
            <a:ext cx="10601739" cy="51683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3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239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1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C27321A-0AE1-45D8-B919-BE2D47EEEE64}"/>
              </a:ext>
            </a:extLst>
          </p:cNvPr>
          <p:cNvSpPr txBox="1"/>
          <p:nvPr/>
        </p:nvSpPr>
        <p:spPr>
          <a:xfrm>
            <a:off x="808264" y="577412"/>
            <a:ext cx="10593261" cy="707886"/>
          </a:xfrm>
          <a:prstGeom prst="rect">
            <a:avLst/>
          </a:prstGeom>
          <a:solidFill>
            <a:srgbClr val="3DEBA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E499F7E-76DE-4AF2-92A9-1F9C43F57B92}"/>
              </a:ext>
            </a:extLst>
          </p:cNvPr>
          <p:cNvSpPr txBox="1"/>
          <p:nvPr/>
        </p:nvSpPr>
        <p:spPr>
          <a:xfrm>
            <a:off x="808264" y="5678144"/>
            <a:ext cx="7663543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টেবিলটির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উপরিতলের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ক্ষেত্রফল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15AE0835-1857-45A0-81FC-699D15E94879}"/>
              </a:ext>
            </a:extLst>
          </p:cNvPr>
          <p:cNvSpPr txBox="1"/>
          <p:nvPr/>
        </p:nvSpPr>
        <p:spPr>
          <a:xfrm>
            <a:off x="6387192" y="1955316"/>
            <a:ext cx="19812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সে.মি.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36FA262-65A1-481A-B849-9176611BCD35}"/>
              </a:ext>
            </a:extLst>
          </p:cNvPr>
          <p:cNvSpPr txBox="1"/>
          <p:nvPr/>
        </p:nvSpPr>
        <p:spPr>
          <a:xfrm>
            <a:off x="808264" y="1955316"/>
            <a:ext cx="113211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ব্যাস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BE2D8F30-825C-4D8B-9A5C-FB300F0E8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b="16667"/>
          <a:stretch/>
        </p:blipFill>
        <p:spPr>
          <a:xfrm>
            <a:off x="1995301" y="1397950"/>
            <a:ext cx="4336968" cy="4165744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B30796DF-2D05-48EA-AE56-654A35709CB2}"/>
              </a:ext>
            </a:extLst>
          </p:cNvPr>
          <p:cNvCxnSpPr/>
          <p:nvPr/>
        </p:nvCxnSpPr>
        <p:spPr>
          <a:xfrm>
            <a:off x="2077933" y="2309259"/>
            <a:ext cx="4254336" cy="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8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D07082E-A552-4205-BF25-0E609686BB4F}"/>
              </a:ext>
            </a:extLst>
          </p:cNvPr>
          <p:cNvGrpSpPr/>
          <p:nvPr/>
        </p:nvGrpSpPr>
        <p:grpSpPr>
          <a:xfrm>
            <a:off x="609600" y="1066802"/>
            <a:ext cx="1828806" cy="1828798"/>
            <a:chOff x="2819393" y="3657600"/>
            <a:chExt cx="2743206" cy="2743200"/>
          </a:xfrm>
        </p:grpSpPr>
        <p:sp>
          <p:nvSpPr>
            <p:cNvPr id="25" name="Arc 24">
              <a:extLst>
                <a:ext uri="{FF2B5EF4-FFF2-40B4-BE49-F238E27FC236}">
                  <a16:creationId xmlns="" xmlns:a16="http://schemas.microsoft.com/office/drawing/2014/main" id="{799409B9-3341-4E49-B7EF-F1BCF66557D9}"/>
                </a:ext>
              </a:extLst>
            </p:cNvPr>
            <p:cNvSpPr/>
            <p:nvPr/>
          </p:nvSpPr>
          <p:spPr>
            <a:xfrm>
              <a:off x="2819396" y="3657600"/>
              <a:ext cx="2743203" cy="2743200"/>
            </a:xfrm>
            <a:prstGeom prst="arc">
              <a:avLst>
                <a:gd name="adj1" fmla="val 16200000"/>
                <a:gd name="adj2" fmla="val 5432689"/>
              </a:avLst>
            </a:prstGeom>
            <a:solidFill>
              <a:srgbClr val="92D050"/>
            </a:soli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>
              <a:extLst>
                <a:ext uri="{FF2B5EF4-FFF2-40B4-BE49-F238E27FC236}">
                  <a16:creationId xmlns="" xmlns:a16="http://schemas.microsoft.com/office/drawing/2014/main" id="{B7A4CAA8-F099-4A25-AAF2-CD007CF7B1EE}"/>
                </a:ext>
              </a:extLst>
            </p:cNvPr>
            <p:cNvSpPr/>
            <p:nvPr/>
          </p:nvSpPr>
          <p:spPr>
            <a:xfrm flipH="1">
              <a:off x="2819393" y="3657600"/>
              <a:ext cx="2743203" cy="2743200"/>
            </a:xfrm>
            <a:prstGeom prst="arc">
              <a:avLst>
                <a:gd name="adj1" fmla="val 16174078"/>
                <a:gd name="adj2" fmla="val 5433647"/>
              </a:avLst>
            </a:prstGeom>
            <a:solidFill>
              <a:srgbClr val="FFC000"/>
            </a:solidFill>
            <a:ln w="57150">
              <a:solidFill>
                <a:srgbClr val="FF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D8A30142-9616-4734-B0A5-B1067D9555CB}"/>
              </a:ext>
            </a:extLst>
          </p:cNvPr>
          <p:cNvCxnSpPr/>
          <p:nvPr/>
        </p:nvCxnSpPr>
        <p:spPr>
          <a:xfrm>
            <a:off x="1524004" y="2895600"/>
            <a:ext cx="5867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Triangle 32">
            <a:extLst>
              <a:ext uri="{FF2B5EF4-FFF2-40B4-BE49-F238E27FC236}">
                <a16:creationId xmlns="" xmlns:a16="http://schemas.microsoft.com/office/drawing/2014/main" id="{18EADDF7-A8C5-49F8-A798-04C0141DFED3}"/>
              </a:ext>
            </a:extLst>
          </p:cNvPr>
          <p:cNvSpPr/>
          <p:nvPr/>
        </p:nvSpPr>
        <p:spPr>
          <a:xfrm>
            <a:off x="4457705" y="1981200"/>
            <a:ext cx="2933699" cy="914399"/>
          </a:xfrm>
          <a:prstGeom prst="rtTriangle">
            <a:avLst/>
          </a:prstGeom>
          <a:solidFill>
            <a:srgbClr val="FFFF00"/>
          </a:solidFill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="" xmlns:a16="http://schemas.microsoft.com/office/drawing/2014/main" id="{2518DDE8-1AEE-43FF-A31B-868ECC826526}"/>
              </a:ext>
            </a:extLst>
          </p:cNvPr>
          <p:cNvSpPr/>
          <p:nvPr/>
        </p:nvSpPr>
        <p:spPr>
          <a:xfrm flipH="1">
            <a:off x="1534888" y="1981200"/>
            <a:ext cx="2933699" cy="914399"/>
          </a:xfrm>
          <a:prstGeom prst="rtTriangle">
            <a:avLst/>
          </a:prstGeom>
          <a:solidFill>
            <a:srgbClr val="FFFF00"/>
          </a:solidFill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Arc 34">
            <a:extLst>
              <a:ext uri="{FF2B5EF4-FFF2-40B4-BE49-F238E27FC236}">
                <a16:creationId xmlns="" xmlns:a16="http://schemas.microsoft.com/office/drawing/2014/main" id="{0FB5D884-9EF9-4073-855A-95095FC2E1E9}"/>
              </a:ext>
            </a:extLst>
          </p:cNvPr>
          <p:cNvSpPr/>
          <p:nvPr/>
        </p:nvSpPr>
        <p:spPr>
          <a:xfrm>
            <a:off x="3543301" y="1066802"/>
            <a:ext cx="1828804" cy="1828798"/>
          </a:xfrm>
          <a:prstGeom prst="arc">
            <a:avLst>
              <a:gd name="adj1" fmla="val 16200000"/>
              <a:gd name="adj2" fmla="val 5432689"/>
            </a:avLst>
          </a:prstGeom>
          <a:solidFill>
            <a:srgbClr val="92D050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="" xmlns:a16="http://schemas.microsoft.com/office/drawing/2014/main" id="{FB917461-C0B9-4A48-8E0C-A5E23AC50DCA}"/>
              </a:ext>
            </a:extLst>
          </p:cNvPr>
          <p:cNvSpPr/>
          <p:nvPr/>
        </p:nvSpPr>
        <p:spPr>
          <a:xfrm flipH="1">
            <a:off x="3543299" y="1066802"/>
            <a:ext cx="1828804" cy="1828798"/>
          </a:xfrm>
          <a:prstGeom prst="arc">
            <a:avLst>
              <a:gd name="adj1" fmla="val 16174078"/>
              <a:gd name="adj2" fmla="val 5433647"/>
            </a:avLst>
          </a:prstGeom>
          <a:solidFill>
            <a:srgbClr val="FFC000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BD871EED-F939-4848-B2F4-6498EF2A5908}"/>
              </a:ext>
            </a:extLst>
          </p:cNvPr>
          <p:cNvCxnSpPr>
            <a:stCxn id="34" idx="0"/>
            <a:endCxn id="35" idx="2"/>
          </p:cNvCxnSpPr>
          <p:nvPr/>
        </p:nvCxnSpPr>
        <p:spPr>
          <a:xfrm flipH="1">
            <a:off x="4449008" y="1981200"/>
            <a:ext cx="19579" cy="914359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52419F6-18B5-487C-BA05-FA28F8EC9586}"/>
              </a:ext>
            </a:extLst>
          </p:cNvPr>
          <p:cNvSpPr txBox="1"/>
          <p:nvPr/>
        </p:nvSpPr>
        <p:spPr>
          <a:xfrm>
            <a:off x="1411157" y="3072825"/>
            <a:ext cx="6075702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বৃত্তক্ষেত্রের পরিধি=ত্রিভুজের ভুমির দৈর্ঘ্য=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46E87EE-D2FD-472B-82CC-DF89B6A1F53F}"/>
              </a:ext>
            </a:extLst>
          </p:cNvPr>
          <p:cNvSpPr txBox="1"/>
          <p:nvPr/>
        </p:nvSpPr>
        <p:spPr>
          <a:xfrm>
            <a:off x="4468587" y="2084436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7293C7C8-7FB7-43A1-82D9-FE4AEE772600}"/>
                  </a:ext>
                </a:extLst>
              </p:cNvPr>
              <p:cNvSpPr txBox="1"/>
              <p:nvPr/>
            </p:nvSpPr>
            <p:spPr>
              <a:xfrm>
                <a:off x="685800" y="5520665"/>
                <a:ext cx="7696200" cy="70070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বৃত্তক্ষেত্রের ক্ষেত্রফল=ত্রিভুজক্ষেত্রের ক্ষেত্রফল=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/>
                    <a:cs typeface="Times New Roman"/>
                    <a:sym typeface="Symbol"/>
                  </a:rPr>
                  <a:t>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r=r</a:t>
                </a:r>
                <a:r>
                  <a:rPr lang="en-US" sz="2800" baseline="300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2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293C7C8-7FB7-43A1-82D9-FE4AEE772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520665"/>
                <a:ext cx="7696200" cy="700705"/>
              </a:xfrm>
              <a:prstGeom prst="rect">
                <a:avLst/>
              </a:prstGeom>
              <a:blipFill>
                <a:blip r:embed="rId2" cstate="print"/>
                <a:stretch>
                  <a:fillRect b="-1271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CE614075-55B6-4A5E-9F66-56CFB4684A93}"/>
                  </a:ext>
                </a:extLst>
              </p:cNvPr>
              <p:cNvSpPr txBox="1"/>
              <p:nvPr/>
            </p:nvSpPr>
            <p:spPr>
              <a:xfrm>
                <a:off x="685800" y="4572000"/>
                <a:ext cx="7696200" cy="70070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বৃত্তক্ষেত্রের ক্ষেত্রফল=ত্রিভুজক্ষেত্রের ক্ষেত্রফল=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×</m:t>
                    </m:r>
                    <m:r>
                      <a:rPr lang="bn-IN" sz="2800" b="0" i="1" smtClean="0">
                        <a:latin typeface="Cambria Math"/>
                        <a:cs typeface="NikoshBAN" pitchFamily="2" charset="0"/>
                      </a:rPr>
                      <m:t>ভূমি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×</m:t>
                    </m:r>
                    <m:r>
                      <a:rPr lang="bn-IN" sz="2800" b="0" i="1" smtClean="0">
                        <a:latin typeface="Cambria Math"/>
                        <a:cs typeface="NikoshBAN" pitchFamily="2" charset="0"/>
                      </a:rPr>
                      <m:t>উচ্চতা</m:t>
                    </m:r>
                    <m:r>
                      <a:rPr lang="bn-IN" sz="28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E614075-55B6-4A5E-9F66-56CFB4684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572000"/>
                <a:ext cx="7696200" cy="700705"/>
              </a:xfrm>
              <a:prstGeom prst="rect">
                <a:avLst/>
              </a:prstGeom>
              <a:blipFill>
                <a:blip r:embed="rId3" cstate="print"/>
                <a:stretch>
                  <a:fillRect b="-1271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BB97C4B-E7E0-4115-8588-F1386532B437}"/>
              </a:ext>
            </a:extLst>
          </p:cNvPr>
          <p:cNvSpPr txBox="1"/>
          <p:nvPr/>
        </p:nvSpPr>
        <p:spPr>
          <a:xfrm>
            <a:off x="1411157" y="3823855"/>
            <a:ext cx="6075701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বৃত্তক্ষেত্রের ব্যাসার্ধ =ত্রিভুজের উচ্চতা =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7A55A258-B183-4654-9849-87CF7788E183}"/>
              </a:ext>
            </a:extLst>
          </p:cNvPr>
          <p:cNvSpPr/>
          <p:nvPr/>
        </p:nvSpPr>
        <p:spPr>
          <a:xfrm>
            <a:off x="609602" y="1066802"/>
            <a:ext cx="1828802" cy="182879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7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63333 1.11111E-6 " pathEditMode="relative" rAng="0" ptsTypes="AA">
                                      <p:cBhvr>
                                        <p:cTn id="20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6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63333 1.11111E-6 " pathEditMode="relative" rAng="0" ptsTypes="AA">
                                      <p:cBhvr>
                                        <p:cTn id="25" dur="7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333 1.11111E-6 L 0.31666 1.1111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3" grpId="1" animBg="1"/>
      <p:bldP spid="43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01A51D08-7797-44B4-ACAE-D32B1992C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8" y="752818"/>
            <a:ext cx="2142782" cy="21427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5D393EC9-6776-4E40-9904-68AF043B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85" y="1828800"/>
            <a:ext cx="5819775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067FF85-5B09-4519-953B-3E3C062BBCF5}"/>
              </a:ext>
            </a:extLst>
          </p:cNvPr>
          <p:cNvSpPr txBox="1"/>
          <p:nvPr/>
        </p:nvSpPr>
        <p:spPr>
          <a:xfrm>
            <a:off x="600417" y="4379893"/>
            <a:ext cx="11000179" cy="1200329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চিত্র দুটির ক্ষেত্রফল সমান। ত্রিভুজক্ষেত্রের ক্ষেত্রফল </a:t>
            </a:r>
            <a:r>
              <a:rPr lang="bn-IN" sz="3600" dirty="0"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বর্গ মিটার।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১। বৃত্তক্ষেত্রের পরিধি কত?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24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>
            <a:extLst>
              <a:ext uri="{FF2B5EF4-FFF2-40B4-BE49-F238E27FC236}">
                <a16:creationId xmlns="" xmlns:a16="http://schemas.microsoft.com/office/drawing/2014/main" id="{F26E792D-8BAA-47F3-9571-42D1D4176C35}"/>
              </a:ext>
            </a:extLst>
          </p:cNvPr>
          <p:cNvSpPr/>
          <p:nvPr/>
        </p:nvSpPr>
        <p:spPr>
          <a:xfrm rot="5400000" flipV="1">
            <a:off x="3698971" y="800101"/>
            <a:ext cx="5105399" cy="5029197"/>
          </a:xfrm>
          <a:prstGeom prst="arc">
            <a:avLst>
              <a:gd name="adj1" fmla="val 16200000"/>
              <a:gd name="adj2" fmla="val 21584259"/>
            </a:avLst>
          </a:prstGeom>
          <a:noFill/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="" xmlns:a16="http://schemas.microsoft.com/office/drawing/2014/main" id="{32685D3B-673E-4F6B-8636-08251DB9D40F}"/>
              </a:ext>
            </a:extLst>
          </p:cNvPr>
          <p:cNvSpPr/>
          <p:nvPr/>
        </p:nvSpPr>
        <p:spPr>
          <a:xfrm rot="5400000" flipV="1">
            <a:off x="3698970" y="800102"/>
            <a:ext cx="5105399" cy="5029196"/>
          </a:xfrm>
          <a:prstGeom prst="arc">
            <a:avLst>
              <a:gd name="adj1" fmla="val 16200000"/>
              <a:gd name="adj2" fmla="val 21584259"/>
            </a:avLst>
          </a:prstGeom>
          <a:noFill/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="" xmlns:a16="http://schemas.microsoft.com/office/drawing/2014/main" id="{7BE532EC-A5F2-4BA7-931F-25986C6067DE}"/>
              </a:ext>
            </a:extLst>
          </p:cNvPr>
          <p:cNvSpPr/>
          <p:nvPr/>
        </p:nvSpPr>
        <p:spPr>
          <a:xfrm rot="16200000" flipH="1">
            <a:off x="2827058" y="457425"/>
            <a:ext cx="4877249" cy="5029200"/>
          </a:xfrm>
          <a:prstGeom prst="arc">
            <a:avLst>
              <a:gd name="adj1" fmla="val 16214715"/>
              <a:gd name="adj2" fmla="val 21596420"/>
            </a:avLst>
          </a:prstGeom>
          <a:noFill/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3CAC03C-BA36-4BEF-B2B0-59C104AECB7B}"/>
              </a:ext>
            </a:extLst>
          </p:cNvPr>
          <p:cNvSpPr txBox="1"/>
          <p:nvPr/>
        </p:nvSpPr>
        <p:spPr>
          <a:xfrm>
            <a:off x="762000" y="4724400"/>
            <a:ext cx="11002370" cy="156966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ক. বৃত্তদ্বয়ের ব্যাস কত?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খ. বৃত্তদ্বয়ের পরিধি নির্ণয় কর।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গ. বৃত্তদ্বয়ের পরিধির মধ্যবর্তী এলাকার ক্ষেত্রফল কত?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FE9ECB9-2A4C-4D3E-9204-2F8D819A185D}"/>
              </a:ext>
            </a:extLst>
          </p:cNvPr>
          <p:cNvSpPr txBox="1"/>
          <p:nvPr/>
        </p:nvSpPr>
        <p:spPr>
          <a:xfrm>
            <a:off x="16764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0F2D172-576B-4013-ABDF-D2809C890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/>
          <a:stretch/>
        </p:blipFill>
        <p:spPr>
          <a:xfrm>
            <a:off x="2777176" y="826781"/>
            <a:ext cx="3928424" cy="383030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046615FF-2D09-455A-B3D2-58A1B79B1A7D}"/>
              </a:ext>
            </a:extLst>
          </p:cNvPr>
          <p:cNvCxnSpPr/>
          <p:nvPr/>
        </p:nvCxnSpPr>
        <p:spPr>
          <a:xfrm>
            <a:off x="4748315" y="990600"/>
            <a:ext cx="0" cy="1751333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759D207-8255-4A3C-AD4E-4465A72EE733}"/>
              </a:ext>
            </a:extLst>
          </p:cNvPr>
          <p:cNvSpPr txBox="1"/>
          <p:nvPr/>
        </p:nvSpPr>
        <p:spPr>
          <a:xfrm>
            <a:off x="4105264" y="2791480"/>
            <a:ext cx="160973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r= 5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মিঃমিঃ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2E16F53-B252-4D4C-A71A-F1E6AF886F19}"/>
              </a:ext>
            </a:extLst>
          </p:cNvPr>
          <p:cNvSpPr txBox="1"/>
          <p:nvPr/>
        </p:nvSpPr>
        <p:spPr>
          <a:xfrm rot="16200000">
            <a:off x="3662994" y="1666541"/>
            <a:ext cx="150874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R= 9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মিঃমিঃ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66D11A5F-D955-4515-B254-78C6D35D12D0}"/>
              </a:ext>
            </a:extLst>
          </p:cNvPr>
          <p:cNvCxnSpPr/>
          <p:nvPr/>
        </p:nvCxnSpPr>
        <p:spPr>
          <a:xfrm>
            <a:off x="4748315" y="2741933"/>
            <a:ext cx="119235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0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="" xmlns:a16="http://schemas.microsoft.com/office/drawing/2014/main" id="{6E57DABC-006B-4A51-A481-5BABA2CC71CC}"/>
              </a:ext>
            </a:extLst>
          </p:cNvPr>
          <p:cNvSpPr/>
          <p:nvPr/>
        </p:nvSpPr>
        <p:spPr>
          <a:xfrm>
            <a:off x="2743200" y="1295400"/>
            <a:ext cx="2590800" cy="24384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52CFE73C-FF42-4FBE-A261-40035A239E78}"/>
              </a:ext>
            </a:extLst>
          </p:cNvPr>
          <p:cNvSpPr/>
          <p:nvPr/>
        </p:nvSpPr>
        <p:spPr>
          <a:xfrm>
            <a:off x="4136572" y="1600200"/>
            <a:ext cx="914400" cy="914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24297C19-45A6-4DF7-827F-524C06F61415}"/>
              </a:ext>
            </a:extLst>
          </p:cNvPr>
          <p:cNvSpPr/>
          <p:nvPr/>
        </p:nvSpPr>
        <p:spPr>
          <a:xfrm>
            <a:off x="3069771" y="1600200"/>
            <a:ext cx="914400" cy="914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7E66C5B-06B7-428E-8A01-B22A4B878102}"/>
              </a:ext>
            </a:extLst>
          </p:cNvPr>
          <p:cNvSpPr/>
          <p:nvPr/>
        </p:nvSpPr>
        <p:spPr>
          <a:xfrm>
            <a:off x="3276600" y="2743200"/>
            <a:ext cx="1524000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91D6EF11-E024-465F-9866-D52AE6A28EA5}"/>
              </a:ext>
            </a:extLst>
          </p:cNvPr>
          <p:cNvCxnSpPr>
            <a:endCxn id="24" idx="1"/>
          </p:cNvCxnSpPr>
          <p:nvPr/>
        </p:nvCxnSpPr>
        <p:spPr>
          <a:xfrm flipV="1">
            <a:off x="4441372" y="1612613"/>
            <a:ext cx="1219200" cy="500545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BB25F583-8277-430C-A632-B4FF8125A88A}"/>
              </a:ext>
            </a:extLst>
          </p:cNvPr>
          <p:cNvCxnSpPr>
            <a:endCxn id="30" idx="1"/>
          </p:cNvCxnSpPr>
          <p:nvPr/>
        </p:nvCxnSpPr>
        <p:spPr>
          <a:xfrm flipV="1">
            <a:off x="3526971" y="850613"/>
            <a:ext cx="2133601" cy="1262545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9690035-9574-41C0-A009-9BF0499ACEAB}"/>
              </a:ext>
            </a:extLst>
          </p:cNvPr>
          <p:cNvSpPr txBox="1"/>
          <p:nvPr/>
        </p:nvSpPr>
        <p:spPr>
          <a:xfrm>
            <a:off x="5660572" y="1320225"/>
            <a:ext cx="291458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ব্যাসার্ধ =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সে.মি.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401D822-C20D-435D-B885-1A8A3ED4A146}"/>
              </a:ext>
            </a:extLst>
          </p:cNvPr>
          <p:cNvSpPr txBox="1"/>
          <p:nvPr/>
        </p:nvSpPr>
        <p:spPr>
          <a:xfrm>
            <a:off x="5683405" y="2082225"/>
            <a:ext cx="291458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ব্যাসার্ধ = </a:t>
            </a:r>
            <a:r>
              <a:rPr lang="en-US" sz="3200" dirty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.5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সে.মি.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E3545615-6D7E-4F70-9DAA-1E82FB5A6876}"/>
              </a:ext>
            </a:extLst>
          </p:cNvPr>
          <p:cNvCxnSpPr>
            <a:endCxn id="25" idx="1"/>
          </p:cNvCxnSpPr>
          <p:nvPr/>
        </p:nvCxnSpPr>
        <p:spPr>
          <a:xfrm flipV="1">
            <a:off x="3917795" y="2374613"/>
            <a:ext cx="1765610" cy="292387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EF803CE8-517C-4AA3-9865-36DA5E1CF03B}"/>
              </a:ext>
            </a:extLst>
          </p:cNvPr>
          <p:cNvCxnSpPr/>
          <p:nvPr/>
        </p:nvCxnSpPr>
        <p:spPr>
          <a:xfrm>
            <a:off x="3917795" y="3048002"/>
            <a:ext cx="1765610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A98C40A-1CDB-4E3F-9002-512D49F94F6E}"/>
              </a:ext>
            </a:extLst>
          </p:cNvPr>
          <p:cNvSpPr txBox="1"/>
          <p:nvPr/>
        </p:nvSpPr>
        <p:spPr>
          <a:xfrm>
            <a:off x="5683405" y="2808982"/>
            <a:ext cx="290475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দৈর্ঘ্য =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সে.মি.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প্রস্থ =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সে.মি.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4FE0A44-11A0-4A71-93BD-AC336E571E13}"/>
              </a:ext>
            </a:extLst>
          </p:cNvPr>
          <p:cNvSpPr txBox="1"/>
          <p:nvPr/>
        </p:nvSpPr>
        <p:spPr>
          <a:xfrm>
            <a:off x="685800" y="4486507"/>
            <a:ext cx="7902362" cy="156966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নীল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অংশের ক্ষেত্রফল কত?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অংশ দুটির পরিধি কত?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গোলাপী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অংশের ক্ষেত্রফল কত?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4A086B2-D6D0-4429-9631-4A6A88000DD3}"/>
              </a:ext>
            </a:extLst>
          </p:cNvPr>
          <p:cNvSpPr txBox="1"/>
          <p:nvPr/>
        </p:nvSpPr>
        <p:spPr>
          <a:xfrm>
            <a:off x="5660572" y="558225"/>
            <a:ext cx="291458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ব্যাসার্ধ =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1.6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সে.মি.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D16867A-74C6-4711-B647-62B8D983C8CF}"/>
              </a:ext>
            </a:extLst>
          </p:cNvPr>
          <p:cNvSpPr txBox="1"/>
          <p:nvPr/>
        </p:nvSpPr>
        <p:spPr>
          <a:xfrm>
            <a:off x="533770" y="526957"/>
            <a:ext cx="2993202" cy="83099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3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8" grpId="0" animBg="1"/>
      <p:bldP spid="29" grpId="0" build="p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893AC35-B913-49BA-B130-37450453FA57}"/>
              </a:ext>
            </a:extLst>
          </p:cNvPr>
          <p:cNvSpPr txBox="1"/>
          <p:nvPr/>
        </p:nvSpPr>
        <p:spPr>
          <a:xfrm>
            <a:off x="685799" y="587514"/>
            <a:ext cx="11051275" cy="92333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1F42791-3BFF-448D-AA3D-B371E90C2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9047" r="9682" b="9842"/>
          <a:stretch/>
        </p:blipFill>
        <p:spPr>
          <a:xfrm>
            <a:off x="594794" y="1531144"/>
            <a:ext cx="3748606" cy="3741284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AAD3CA2-FC7B-45B8-9A42-0B5D01B5CDC7}"/>
              </a:ext>
            </a:extLst>
          </p:cNvPr>
          <p:cNvSpPr txBox="1"/>
          <p:nvPr/>
        </p:nvSpPr>
        <p:spPr>
          <a:xfrm>
            <a:off x="1015760" y="3074550"/>
            <a:ext cx="2941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পরিধি =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154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মি.মি.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34EA92-1FAC-416F-A55D-1199E5C1B195}"/>
              </a:ext>
            </a:extLst>
          </p:cNvPr>
          <p:cNvSpPr txBox="1"/>
          <p:nvPr/>
        </p:nvSpPr>
        <p:spPr>
          <a:xfrm>
            <a:off x="5105397" y="1837961"/>
            <a:ext cx="3352804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ব্যাসার্ধ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00B55A-88FB-47CD-B250-C7712043D716}"/>
              </a:ext>
            </a:extLst>
          </p:cNvPr>
          <p:cNvSpPr txBox="1"/>
          <p:nvPr/>
        </p:nvSpPr>
        <p:spPr>
          <a:xfrm>
            <a:off x="5127173" y="3109398"/>
            <a:ext cx="3352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ব্যাস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E220BC5-27F5-4516-969E-5D63ED035D80}"/>
              </a:ext>
            </a:extLst>
          </p:cNvPr>
          <p:cNvSpPr txBox="1"/>
          <p:nvPr/>
        </p:nvSpPr>
        <p:spPr>
          <a:xfrm>
            <a:off x="5105400" y="4374679"/>
            <a:ext cx="335280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ক্ষেত্রফল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1DEE55B2-4488-49D0-B1C9-A2F51D253C45}"/>
              </a:ext>
            </a:extLst>
          </p:cNvPr>
          <p:cNvCxnSpPr>
            <a:endCxn id="6" idx="1"/>
          </p:cNvCxnSpPr>
          <p:nvPr/>
        </p:nvCxnSpPr>
        <p:spPr>
          <a:xfrm flipV="1">
            <a:off x="4191000" y="3401786"/>
            <a:ext cx="936173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1A3C733-0801-43FE-8D7B-AEEAE5FED1B9}"/>
              </a:ext>
            </a:extLst>
          </p:cNvPr>
          <p:cNvSpPr txBox="1"/>
          <p:nvPr/>
        </p:nvSpPr>
        <p:spPr>
          <a:xfrm>
            <a:off x="5105400" y="3733800"/>
            <a:ext cx="335279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মি.মি.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CBF66028-4B92-45D1-A2EA-530F85C38C41}"/>
              </a:ext>
            </a:extLst>
          </p:cNvPr>
          <p:cNvCxnSpPr>
            <a:endCxn id="5" idx="1"/>
          </p:cNvCxnSpPr>
          <p:nvPr/>
        </p:nvCxnSpPr>
        <p:spPr>
          <a:xfrm flipV="1">
            <a:off x="4191000" y="2130349"/>
            <a:ext cx="914397" cy="12714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18358D77-389F-42DB-8DF4-D72BC8A860F7}"/>
              </a:ext>
            </a:extLst>
          </p:cNvPr>
          <p:cNvCxnSpPr>
            <a:endCxn id="7" idx="1"/>
          </p:cNvCxnSpPr>
          <p:nvPr/>
        </p:nvCxnSpPr>
        <p:spPr>
          <a:xfrm>
            <a:off x="4191000" y="3401787"/>
            <a:ext cx="914400" cy="12652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E806755-D5DD-4775-A47D-2A03236864C9}"/>
              </a:ext>
            </a:extLst>
          </p:cNvPr>
          <p:cNvSpPr txBox="1"/>
          <p:nvPr/>
        </p:nvSpPr>
        <p:spPr>
          <a:xfrm>
            <a:off x="5105398" y="2463225"/>
            <a:ext cx="3352802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24.5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মি.মি.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BD0C23A-8BE2-4EBE-878F-55B03B2A2F85}"/>
              </a:ext>
            </a:extLst>
          </p:cNvPr>
          <p:cNvSpPr txBox="1"/>
          <p:nvPr/>
        </p:nvSpPr>
        <p:spPr>
          <a:xfrm>
            <a:off x="5105400" y="4977825"/>
            <a:ext cx="3352801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1885.7454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বর্গ সে.মি.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8DB78DD-8752-4BAF-9C30-301D0563AD7F}"/>
              </a:ext>
            </a:extLst>
          </p:cNvPr>
          <p:cNvSpPr txBox="1"/>
          <p:nvPr/>
        </p:nvSpPr>
        <p:spPr>
          <a:xfrm>
            <a:off x="5105396" y="5650845"/>
            <a:ext cx="335280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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ব্যাসার্ধের বর্গ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C5B11E3-C686-4C01-9A13-E44B6DBC94B4}"/>
              </a:ext>
            </a:extLst>
          </p:cNvPr>
          <p:cNvSpPr txBox="1"/>
          <p:nvPr/>
        </p:nvSpPr>
        <p:spPr>
          <a:xfrm>
            <a:off x="685800" y="5650845"/>
            <a:ext cx="439782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বৃত্তক্ষেত্রের ক্ষেত্রফলের সূত্র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4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E20E00E-0984-4CF6-B8E3-DF388F00F18C}"/>
              </a:ext>
            </a:extLst>
          </p:cNvPr>
          <p:cNvSpPr txBox="1"/>
          <p:nvPr/>
        </p:nvSpPr>
        <p:spPr>
          <a:xfrm>
            <a:off x="514064" y="131452"/>
            <a:ext cx="10977349" cy="707886"/>
          </a:xfrm>
          <a:prstGeom prst="rect">
            <a:avLst/>
          </a:prstGeom>
          <a:solidFill>
            <a:srgbClr val="F0ECF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2014CCC-1974-438E-AF6F-578041CF4AE7}"/>
              </a:ext>
            </a:extLst>
          </p:cNvPr>
          <p:cNvSpPr txBox="1"/>
          <p:nvPr/>
        </p:nvSpPr>
        <p:spPr>
          <a:xfrm>
            <a:off x="376702" y="3694949"/>
            <a:ext cx="10977349" cy="2369880"/>
          </a:xfrm>
          <a:prstGeom prst="rect">
            <a:avLst/>
          </a:prstGeom>
          <a:solidFill>
            <a:srgbClr val="E7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*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একটি বৃত্তাকার বাগানের ব্যাসার্ধ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মিটার এবং বৃত্তাকার বাগানের চারদিকে ২ মিটার বিস্তার বিশিষ্ট একটি রাস্তা আছে। রাস্তার প্রতি বর্গমিটারে গাছ লাগাতে খরচ হয়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টাকা।</a:t>
            </a:r>
            <a:endParaRPr lang="bn-IN" sz="11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ক. বৃত্তাকার বাগানের ব্যাস কত?</a:t>
            </a:r>
          </a:p>
          <a:p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খ. বৃত্তাকার বাগানের ক্ষেত্রফল কত?</a:t>
            </a:r>
          </a:p>
          <a:p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গ. মালীকে কত টাকার দড়ি কিনতে হল?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EFB6A0A-1CCB-459B-B5BC-7D4B36269C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77" y="839338"/>
            <a:ext cx="3667463" cy="244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2452" y="557559"/>
            <a:ext cx="10098157" cy="580348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9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913DD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9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3913DD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2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45207"/>
            <a:ext cx="5994400" cy="4339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US" sz="6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মুনীর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আহম্মেদ</a:t>
            </a:r>
            <a:endParaRPr lang="en-US" sz="6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বি,বি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আফছার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মাঃ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মোরেলগঞ্জ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4283FD0-273F-4F13-BB5F-FDCBA00CEB7F}"/>
              </a:ext>
            </a:extLst>
          </p:cNvPr>
          <p:cNvSpPr txBox="1"/>
          <p:nvPr/>
        </p:nvSpPr>
        <p:spPr>
          <a:xfrm>
            <a:off x="6096000" y="1277063"/>
            <a:ext cx="5598946" cy="42165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IN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নবম </a:t>
            </a:r>
          </a:p>
          <a:p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১৬ </a:t>
            </a:r>
          </a:p>
          <a:p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 </a:t>
            </a:r>
            <a:r>
              <a:rPr lang="en-US" sz="3200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বৃত্ত</a:t>
            </a:r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সংক্রান্ত সমস্যার সমাধান </a:t>
            </a:r>
            <a:r>
              <a:rPr lang="en-US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50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মিনি</a:t>
            </a:r>
            <a:r>
              <a:rPr lang="bn-IN" sz="36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bn-BD" sz="36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23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10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৯ </a:t>
            </a:r>
            <a:r>
              <a:rPr lang="en-US" sz="3200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3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E5B3C2A-3E61-4364-AA63-91D62A30F8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7" y="1856363"/>
            <a:ext cx="2746433" cy="27464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EE3F508-1D86-43BB-8AF3-57C1E4644D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t="5716" r="14831" b="5714"/>
          <a:stretch/>
        </p:blipFill>
        <p:spPr>
          <a:xfrm>
            <a:off x="6812924" y="1846752"/>
            <a:ext cx="2220685" cy="27464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03B11E7-61F5-4D0F-9842-E8D2F52B2F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11112" r="7505" b="8095"/>
          <a:stretch/>
        </p:blipFill>
        <p:spPr>
          <a:xfrm>
            <a:off x="3547261" y="1846752"/>
            <a:ext cx="3053990" cy="27464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90E90A1-ABA0-48AD-AFA3-06C9902D90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2"/>
          <a:stretch/>
        </p:blipFill>
        <p:spPr>
          <a:xfrm>
            <a:off x="9431174" y="1846751"/>
            <a:ext cx="2649646" cy="27464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66ED3A9-280D-4588-8857-2FF1D3ADCC04}"/>
              </a:ext>
            </a:extLst>
          </p:cNvPr>
          <p:cNvSpPr txBox="1"/>
          <p:nvPr/>
        </p:nvSpPr>
        <p:spPr>
          <a:xfrm>
            <a:off x="1583016" y="176002"/>
            <a:ext cx="6320167" cy="58477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নিচের চিত্রগুলো লক্ষ্য করঃ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9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743E97-DE8D-4368-BF01-CC3BC60F7D62}"/>
              </a:ext>
            </a:extLst>
          </p:cNvPr>
          <p:cNvSpPr/>
          <p:nvPr/>
        </p:nvSpPr>
        <p:spPr>
          <a:xfrm>
            <a:off x="1516231" y="782821"/>
            <a:ext cx="6504710" cy="4073233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065D33F-03F3-45D7-AB45-1D205E804BA1}"/>
              </a:ext>
            </a:extLst>
          </p:cNvPr>
          <p:cNvSpPr/>
          <p:nvPr/>
        </p:nvSpPr>
        <p:spPr>
          <a:xfrm>
            <a:off x="3619245" y="1518458"/>
            <a:ext cx="2500201" cy="2603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793FFA0-50DE-4E32-8673-A4C719058398}"/>
              </a:ext>
            </a:extLst>
          </p:cNvPr>
          <p:cNvSpPr txBox="1"/>
          <p:nvPr/>
        </p:nvSpPr>
        <p:spPr>
          <a:xfrm>
            <a:off x="1523831" y="4876800"/>
            <a:ext cx="6507619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পতাকাটি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লাগবে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A9A3A77-8E1E-4164-BE37-524928FC5711}"/>
              </a:ext>
            </a:extLst>
          </p:cNvPr>
          <p:cNvSpPr txBox="1"/>
          <p:nvPr/>
        </p:nvSpPr>
        <p:spPr>
          <a:xfrm>
            <a:off x="1526188" y="4876800"/>
            <a:ext cx="650471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কতটুকু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লাগবে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9D3F6E7-F5B8-45A5-8DAA-A15A3FEFC78F}"/>
              </a:ext>
            </a:extLst>
          </p:cNvPr>
          <p:cNvSpPr txBox="1"/>
          <p:nvPr/>
        </p:nvSpPr>
        <p:spPr>
          <a:xfrm>
            <a:off x="1526188" y="4897546"/>
            <a:ext cx="650471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কতটুকু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লাগবে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62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CFC765C-D002-489A-892B-32E7728D2D97}"/>
              </a:ext>
            </a:extLst>
          </p:cNvPr>
          <p:cNvSpPr txBox="1"/>
          <p:nvPr/>
        </p:nvSpPr>
        <p:spPr>
          <a:xfrm>
            <a:off x="443167" y="32128"/>
            <a:ext cx="10972799" cy="11079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 বৃত্তক্ষেত্রের ক্ষেত্রফল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B03F060-2865-44E9-92EA-BF6B19F9B763}"/>
              </a:ext>
            </a:extLst>
          </p:cNvPr>
          <p:cNvSpPr/>
          <p:nvPr/>
        </p:nvSpPr>
        <p:spPr>
          <a:xfrm>
            <a:off x="3629378" y="1340501"/>
            <a:ext cx="4933244" cy="5009522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ক্ষেত্রফল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5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DC305FB-588F-4B4A-BF3B-1DF2A1E8C02A}"/>
              </a:ext>
            </a:extLst>
          </p:cNvPr>
          <p:cNvSpPr txBox="1"/>
          <p:nvPr/>
        </p:nvSpPr>
        <p:spPr>
          <a:xfrm>
            <a:off x="948140" y="772656"/>
            <a:ext cx="10912556" cy="53860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এই পাঠ শেষে শিক্ষার্থীরা-----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বৃত্ত কি তা বলতে পারবে 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পাই(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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) এর ধারনা বর্ণনা করতে পারবে।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৩। বৃত্তাকার ক্ষেত্রের পরিসীমা নির্ণয় করতে পারবে।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৪। বৃত্তাকার ক্ষেত্রের ক্ষেত্রফল নির্ণয়ের সূত্র গঠন করতে পারবে।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৫। বৃত্তের ক্ষেত্রফল সংক্রান্ত সমস্যার সমাধান করতে পারবে।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6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="" xmlns:a16="http://schemas.microsoft.com/office/drawing/2014/main" id="{E7CB0196-C372-4CE6-A80A-A2244C0D5A73}"/>
              </a:ext>
            </a:extLst>
          </p:cNvPr>
          <p:cNvSpPr/>
          <p:nvPr/>
        </p:nvSpPr>
        <p:spPr>
          <a:xfrm>
            <a:off x="1356528" y="1129844"/>
            <a:ext cx="4712570" cy="47243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5D7A0576-EFC2-4796-87DD-16D5F8AA020F}"/>
              </a:ext>
            </a:extLst>
          </p:cNvPr>
          <p:cNvCxnSpPr/>
          <p:nvPr/>
        </p:nvCxnSpPr>
        <p:spPr>
          <a:xfrm>
            <a:off x="3715575" y="2625313"/>
            <a:ext cx="3450771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B8DF12EA-590E-4AA2-8680-E339348AEE93}"/>
              </a:ext>
            </a:extLst>
          </p:cNvPr>
          <p:cNvCxnSpPr/>
          <p:nvPr/>
        </p:nvCxnSpPr>
        <p:spPr>
          <a:xfrm>
            <a:off x="3715574" y="3451100"/>
            <a:ext cx="3450772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B974276-2A35-4F68-AA6A-15E90FC74829}"/>
              </a:ext>
            </a:extLst>
          </p:cNvPr>
          <p:cNvSpPr txBox="1"/>
          <p:nvPr/>
        </p:nvSpPr>
        <p:spPr>
          <a:xfrm>
            <a:off x="7360836" y="3158710"/>
            <a:ext cx="793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কেন্দ্র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536C8D7-55D8-4435-AA56-C34A59630D77}"/>
              </a:ext>
            </a:extLst>
          </p:cNvPr>
          <p:cNvSpPr txBox="1"/>
          <p:nvPr/>
        </p:nvSpPr>
        <p:spPr>
          <a:xfrm>
            <a:off x="7403214" y="233292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ব্যাস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9C1A5E64-8E1D-4027-B089-8745B2553289}"/>
              </a:ext>
            </a:extLst>
          </p:cNvPr>
          <p:cNvCxnSpPr>
            <a:endCxn id="23" idx="1"/>
          </p:cNvCxnSpPr>
          <p:nvPr/>
        </p:nvCxnSpPr>
        <p:spPr>
          <a:xfrm>
            <a:off x="2362200" y="1883666"/>
            <a:ext cx="4952681" cy="1241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62766D5-28BD-49F7-A24D-3310653E1909}"/>
              </a:ext>
            </a:extLst>
          </p:cNvPr>
          <p:cNvSpPr txBox="1"/>
          <p:nvPr/>
        </p:nvSpPr>
        <p:spPr>
          <a:xfrm>
            <a:off x="7314881" y="1603691"/>
            <a:ext cx="1015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ব্যাসার্ধ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483FE9E-B1DA-4F5A-AC2F-ACADACBB1CA0}"/>
              </a:ext>
            </a:extLst>
          </p:cNvPr>
          <p:cNvCxnSpPr/>
          <p:nvPr/>
        </p:nvCxnSpPr>
        <p:spPr>
          <a:xfrm>
            <a:off x="2213346" y="1698500"/>
            <a:ext cx="1492332" cy="1752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0D37C26-C6EB-4381-93FC-C2AEB315A5AC}"/>
              </a:ext>
            </a:extLst>
          </p:cNvPr>
          <p:cNvSpPr/>
          <p:nvPr/>
        </p:nvSpPr>
        <p:spPr>
          <a:xfrm>
            <a:off x="1370175" y="1088899"/>
            <a:ext cx="4712569" cy="4724399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8A2C0690-CC92-4325-BE9B-E6DD2D166ACA}"/>
              </a:ext>
            </a:extLst>
          </p:cNvPr>
          <p:cNvCxnSpPr/>
          <p:nvPr/>
        </p:nvCxnSpPr>
        <p:spPr>
          <a:xfrm>
            <a:off x="3735140" y="1088900"/>
            <a:ext cx="3450771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A8CB12B-A31F-43A6-8577-231E2D4312B1}"/>
              </a:ext>
            </a:extLst>
          </p:cNvPr>
          <p:cNvSpPr txBox="1"/>
          <p:nvPr/>
        </p:nvSpPr>
        <p:spPr>
          <a:xfrm>
            <a:off x="7203741" y="912405"/>
            <a:ext cx="950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পরিধি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D3A2C205-6687-4DE0-9501-1AB1DC624C15}"/>
              </a:ext>
            </a:extLst>
          </p:cNvPr>
          <p:cNvCxnSpPr/>
          <p:nvPr/>
        </p:nvCxnSpPr>
        <p:spPr>
          <a:xfrm>
            <a:off x="1451346" y="2776410"/>
            <a:ext cx="1524000" cy="288449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2064C8B6-CE4B-4E51-A8BA-4641E1EAADA9}"/>
              </a:ext>
            </a:extLst>
          </p:cNvPr>
          <p:cNvCxnSpPr/>
          <p:nvPr/>
        </p:nvCxnSpPr>
        <p:spPr>
          <a:xfrm>
            <a:off x="2213346" y="4190946"/>
            <a:ext cx="499039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32E56F7-64AC-42FB-B5D3-500CACE41312}"/>
              </a:ext>
            </a:extLst>
          </p:cNvPr>
          <p:cNvSpPr txBox="1"/>
          <p:nvPr/>
        </p:nvSpPr>
        <p:spPr>
          <a:xfrm>
            <a:off x="7175301" y="4606512"/>
            <a:ext cx="1173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বৃত্তক্ষেত্র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79DEB7CA-5D25-456E-9533-05F83AF5CDEB}"/>
              </a:ext>
            </a:extLst>
          </p:cNvPr>
          <p:cNvCxnSpPr/>
          <p:nvPr/>
        </p:nvCxnSpPr>
        <p:spPr>
          <a:xfrm>
            <a:off x="3124200" y="4898900"/>
            <a:ext cx="4079541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FBA5EAD-A063-47BF-9C80-92AD06E82766}"/>
              </a:ext>
            </a:extLst>
          </p:cNvPr>
          <p:cNvSpPr txBox="1"/>
          <p:nvPr/>
        </p:nvSpPr>
        <p:spPr>
          <a:xfrm>
            <a:off x="7388085" y="3926267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জ্যা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8AF16A30-5CEF-41A4-B8D1-78D94F55D477}"/>
              </a:ext>
            </a:extLst>
          </p:cNvPr>
          <p:cNvGrpSpPr/>
          <p:nvPr/>
        </p:nvGrpSpPr>
        <p:grpSpPr>
          <a:xfrm>
            <a:off x="3438978" y="685800"/>
            <a:ext cx="533400" cy="5551934"/>
            <a:chOff x="2514600" y="2740478"/>
            <a:chExt cx="533400" cy="3012622"/>
          </a:xfrm>
        </p:grpSpPr>
        <p:sp>
          <p:nvSpPr>
            <p:cNvPr id="34" name="Minus 18">
              <a:extLst>
                <a:ext uri="{FF2B5EF4-FFF2-40B4-BE49-F238E27FC236}">
                  <a16:creationId xmlns="" xmlns:a16="http://schemas.microsoft.com/office/drawing/2014/main" id="{A35A001A-6592-4900-BF16-8B439FB8BF17}"/>
                </a:ext>
              </a:extLst>
            </p:cNvPr>
            <p:cNvSpPr/>
            <p:nvPr/>
          </p:nvSpPr>
          <p:spPr>
            <a:xfrm rot="5400000">
              <a:off x="1924050" y="3331028"/>
              <a:ext cx="1714500" cy="533400"/>
            </a:xfrm>
            <a:prstGeom prst="mathMinus">
              <a:avLst>
                <a:gd name="adj1" fmla="val 816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inus 19">
              <a:extLst>
                <a:ext uri="{FF2B5EF4-FFF2-40B4-BE49-F238E27FC236}">
                  <a16:creationId xmlns="" xmlns:a16="http://schemas.microsoft.com/office/drawing/2014/main" id="{FBF47333-43A8-4843-AFB2-71CA6BB1312D}"/>
                </a:ext>
              </a:extLst>
            </p:cNvPr>
            <p:cNvSpPr/>
            <p:nvPr/>
          </p:nvSpPr>
          <p:spPr>
            <a:xfrm rot="5400000">
              <a:off x="1924050" y="4629150"/>
              <a:ext cx="1714500" cy="533400"/>
            </a:xfrm>
            <a:prstGeom prst="mathMinus">
              <a:avLst>
                <a:gd name="adj1" fmla="val 816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816A6526-431B-4C3D-9B70-8B8CE9C416FE}"/>
              </a:ext>
            </a:extLst>
          </p:cNvPr>
          <p:cNvCxnSpPr/>
          <p:nvPr/>
        </p:nvCxnSpPr>
        <p:spPr>
          <a:xfrm flipV="1">
            <a:off x="3721017" y="1088896"/>
            <a:ext cx="10886" cy="4724399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DA528A5-E239-4348-8F3F-F8F1423AF9E4}"/>
              </a:ext>
            </a:extLst>
          </p:cNvPr>
          <p:cNvSpPr/>
          <p:nvPr/>
        </p:nvSpPr>
        <p:spPr>
          <a:xfrm>
            <a:off x="3612160" y="3330347"/>
            <a:ext cx="228600" cy="24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721771D-B11D-447E-B558-BEBDB0160AE4}"/>
              </a:ext>
            </a:extLst>
          </p:cNvPr>
          <p:cNvSpPr txBox="1"/>
          <p:nvPr/>
        </p:nvSpPr>
        <p:spPr>
          <a:xfrm>
            <a:off x="671112" y="1760041"/>
            <a:ext cx="718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বৃত্ত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5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1" grpId="0"/>
      <p:bldP spid="23" grpId="0"/>
      <p:bldP spid="25" grpId="0" animBg="1"/>
      <p:bldP spid="27" grpId="0"/>
      <p:bldP spid="30" grpId="0"/>
      <p:bldP spid="32" grpId="0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="" xmlns:a16="http://schemas.microsoft.com/office/drawing/2014/main" id="{D52E6A6F-B808-4770-B5E0-AED9564DBED5}"/>
              </a:ext>
            </a:extLst>
          </p:cNvPr>
          <p:cNvSpPr/>
          <p:nvPr/>
        </p:nvSpPr>
        <p:spPr>
          <a:xfrm>
            <a:off x="685800" y="3810000"/>
            <a:ext cx="1872343" cy="1828800"/>
          </a:xfrm>
          <a:prstGeom prst="ellipse">
            <a:avLst/>
          </a:prstGeom>
          <a:solidFill>
            <a:srgbClr val="00B05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7FC3CC15-9CA8-487B-9C86-FC779BF79610}"/>
              </a:ext>
            </a:extLst>
          </p:cNvPr>
          <p:cNvSpPr/>
          <p:nvPr/>
        </p:nvSpPr>
        <p:spPr>
          <a:xfrm>
            <a:off x="729344" y="3810000"/>
            <a:ext cx="1828800" cy="1828800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3FC44B28-515A-4D87-8DCF-960B88036777}"/>
              </a:ext>
            </a:extLst>
          </p:cNvPr>
          <p:cNvCxnSpPr/>
          <p:nvPr/>
        </p:nvCxnSpPr>
        <p:spPr>
          <a:xfrm>
            <a:off x="1600201" y="3810000"/>
            <a:ext cx="5791200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F0EB1AE-93D6-4BF5-B9BF-DAB90BE588BD}"/>
              </a:ext>
            </a:extLst>
          </p:cNvPr>
          <p:cNvSpPr txBox="1"/>
          <p:nvPr/>
        </p:nvSpPr>
        <p:spPr>
          <a:xfrm>
            <a:off x="1219200" y="3034725"/>
            <a:ext cx="689065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বৃত্তের পরিধি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200" dirty="0">
                <a:latin typeface="Times New Roman" pitchFamily="18" charset="0"/>
                <a:cs typeface="NikoshBAN" pitchFamily="2" charset="0"/>
              </a:rPr>
              <a:t>বৃত্তের ব্যসের অনুপাত = </a:t>
            </a:r>
            <a:r>
              <a:rPr lang="en-US" sz="3200" dirty="0">
                <a:latin typeface="Times New Roman" pitchFamily="18" charset="0"/>
                <a:cs typeface="NikoshBAN" pitchFamily="2" charset="0"/>
              </a:rPr>
              <a:t>3.1416</a:t>
            </a:r>
            <a:r>
              <a:rPr lang="bn-IN" sz="3200" dirty="0">
                <a:latin typeface="Times New Roman" pitchFamily="18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2E4E2E15-C00D-4EDC-A6A7-DBC2123CCE57}"/>
              </a:ext>
            </a:extLst>
          </p:cNvPr>
          <p:cNvCxnSpPr/>
          <p:nvPr/>
        </p:nvCxnSpPr>
        <p:spPr>
          <a:xfrm>
            <a:off x="729344" y="4724400"/>
            <a:ext cx="1828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2FE4A3C8-022E-410A-825B-927850E07D66}"/>
              </a:ext>
            </a:extLst>
          </p:cNvPr>
          <p:cNvCxnSpPr/>
          <p:nvPr/>
        </p:nvCxnSpPr>
        <p:spPr>
          <a:xfrm>
            <a:off x="1632858" y="3810000"/>
            <a:ext cx="10886" cy="914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5AA6DDA5-C36C-48FC-A38E-8921D339B0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6858000" cy="21717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395E61E5-3531-4214-9719-225A2FAE09A0}"/>
              </a:ext>
            </a:extLst>
          </p:cNvPr>
          <p:cNvCxnSpPr/>
          <p:nvPr/>
        </p:nvCxnSpPr>
        <p:spPr>
          <a:xfrm>
            <a:off x="5736769" y="1943100"/>
            <a:ext cx="139337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E3B2BCC-46B3-4EAA-9137-A26E48603930}"/>
              </a:ext>
            </a:extLst>
          </p:cNvPr>
          <p:cNvSpPr txBox="1"/>
          <p:nvPr/>
        </p:nvSpPr>
        <p:spPr>
          <a:xfrm>
            <a:off x="2724396" y="5598678"/>
            <a:ext cx="573380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  3.1416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41F9863-AE6D-4C68-B0C6-88CB7656081B}"/>
              </a:ext>
            </a:extLst>
          </p:cNvPr>
          <p:cNvSpPr txBox="1"/>
          <p:nvPr/>
        </p:nvSpPr>
        <p:spPr>
          <a:xfrm>
            <a:off x="2174699" y="2571690"/>
            <a:ext cx="1330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21.9912cm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2CB07C9D-1A00-4F67-AD9A-DA732A6115FB}"/>
              </a:ext>
            </a:extLst>
          </p:cNvPr>
          <p:cNvSpPr txBox="1"/>
          <p:nvPr/>
        </p:nvSpPr>
        <p:spPr>
          <a:xfrm>
            <a:off x="3852192" y="1957165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7cm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98F5E9A2-7AB7-4661-8C41-80988EF6E414}"/>
              </a:ext>
            </a:extLst>
          </p:cNvPr>
          <p:cNvSpPr txBox="1"/>
          <p:nvPr/>
        </p:nvSpPr>
        <p:spPr>
          <a:xfrm>
            <a:off x="3839976" y="3831572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32.9868cm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63FFB3F-049E-4744-98F4-508C1650D2B6}"/>
              </a:ext>
            </a:extLst>
          </p:cNvPr>
          <p:cNvSpPr txBox="1"/>
          <p:nvPr/>
        </p:nvSpPr>
        <p:spPr>
          <a:xfrm>
            <a:off x="1147621" y="4735002"/>
            <a:ext cx="981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28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506136C-7D45-40A8-BE46-AD98F2E6429D}"/>
              </a:ext>
            </a:extLst>
          </p:cNvPr>
          <p:cNvSpPr txBox="1"/>
          <p:nvPr/>
        </p:nvSpPr>
        <p:spPr>
          <a:xfrm>
            <a:off x="2743200" y="4734580"/>
            <a:ext cx="5715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বৃত্তের পরিধি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800" dirty="0">
                <a:latin typeface="Times New Roman" pitchFamily="18" charset="0"/>
                <a:cs typeface="NikoshBAN" pitchFamily="2" charset="0"/>
              </a:rPr>
              <a:t>বৃত্তের ব্যসের অনুপাত = </a:t>
            </a:r>
            <a:r>
              <a:rPr lang="en-US" sz="2800" dirty="0">
                <a:latin typeface="Times New Roman" pitchFamily="18" charset="0"/>
                <a:cs typeface="NikoshBAN" pitchFamily="2" charset="0"/>
              </a:rPr>
              <a:t>3.1416</a:t>
            </a:r>
            <a:r>
              <a:rPr lang="bn-IN" sz="2800" dirty="0">
                <a:latin typeface="Times New Roman" pitchFamily="18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9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24514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6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6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1" grpId="1" animBg="1"/>
      <p:bldP spid="53" grpId="0" animBg="1"/>
      <p:bldP spid="58" grpId="0" animBg="1"/>
      <p:bldP spid="59" grpId="0"/>
      <p:bldP spid="60" grpId="0"/>
      <p:bldP spid="61" grpId="0"/>
      <p:bldP spid="62" grpId="0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CE9989D-6449-4982-A213-7A9BC61937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7482"/>
          <a:stretch/>
        </p:blipFill>
        <p:spPr>
          <a:xfrm>
            <a:off x="547914" y="381000"/>
            <a:ext cx="8128000" cy="599497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E3B67984-B091-42A3-A6D1-DA4616ED283C}"/>
              </a:ext>
            </a:extLst>
          </p:cNvPr>
          <p:cNvCxnSpPr/>
          <p:nvPr/>
        </p:nvCxnSpPr>
        <p:spPr>
          <a:xfrm>
            <a:off x="4027714" y="797377"/>
            <a:ext cx="0" cy="1295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55E2F4E-165D-42A7-8A56-6C4FA04EA7DE}"/>
              </a:ext>
            </a:extLst>
          </p:cNvPr>
          <p:cNvGrpSpPr/>
          <p:nvPr/>
        </p:nvGrpSpPr>
        <p:grpSpPr>
          <a:xfrm>
            <a:off x="1572986" y="187778"/>
            <a:ext cx="533400" cy="3012622"/>
            <a:chOff x="2514600" y="2740478"/>
            <a:chExt cx="533400" cy="3012622"/>
          </a:xfrm>
        </p:grpSpPr>
        <p:sp>
          <p:nvSpPr>
            <p:cNvPr id="45" name="Minus 4">
              <a:extLst>
                <a:ext uri="{FF2B5EF4-FFF2-40B4-BE49-F238E27FC236}">
                  <a16:creationId xmlns="" xmlns:a16="http://schemas.microsoft.com/office/drawing/2014/main" id="{699311D7-A64E-46EE-A762-9EA9974DD691}"/>
                </a:ext>
              </a:extLst>
            </p:cNvPr>
            <p:cNvSpPr/>
            <p:nvPr/>
          </p:nvSpPr>
          <p:spPr>
            <a:xfrm rot="5400000">
              <a:off x="1924050" y="3331028"/>
              <a:ext cx="1714500" cy="533400"/>
            </a:xfrm>
            <a:prstGeom prst="mathMinus">
              <a:avLst>
                <a:gd name="adj1" fmla="val 816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inus 5">
              <a:extLst>
                <a:ext uri="{FF2B5EF4-FFF2-40B4-BE49-F238E27FC236}">
                  <a16:creationId xmlns="" xmlns:a16="http://schemas.microsoft.com/office/drawing/2014/main" id="{FC7E0F44-64D1-4D72-9660-DC316D9B7E78}"/>
                </a:ext>
              </a:extLst>
            </p:cNvPr>
            <p:cNvSpPr/>
            <p:nvPr/>
          </p:nvSpPr>
          <p:spPr>
            <a:xfrm rot="5400000">
              <a:off x="1924050" y="4629150"/>
              <a:ext cx="1714500" cy="533400"/>
            </a:xfrm>
            <a:prstGeom prst="mathMinus">
              <a:avLst>
                <a:gd name="adj1" fmla="val 816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28E030CF-7245-4910-8B31-C7BA1373155C}"/>
                  </a:ext>
                </a:extLst>
              </p:cNvPr>
              <p:cNvSpPr txBox="1"/>
              <p:nvPr/>
            </p:nvSpPr>
            <p:spPr>
              <a:xfrm>
                <a:off x="591457" y="5089864"/>
                <a:ext cx="8095343" cy="70070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আয়তক্ষেত্রের দৈর্ঘ্য = বৃত্তের পরিধি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র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অর্ধেক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bn-IN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πr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πr</m:t>
                    </m:r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8E030CF-7245-4910-8B31-C7BA13731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57" y="5089864"/>
                <a:ext cx="8095343" cy="700705"/>
              </a:xfrm>
              <a:prstGeom prst="rect">
                <a:avLst/>
              </a:prstGeom>
              <a:blipFill>
                <a:blip r:embed="rId4" cstate="print"/>
                <a:stretch>
                  <a:fillRect l="-1429" b="-136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62EE858-C535-4BE0-899A-9A22A82FA630}"/>
              </a:ext>
            </a:extLst>
          </p:cNvPr>
          <p:cNvSpPr txBox="1"/>
          <p:nvPr/>
        </p:nvSpPr>
        <p:spPr>
          <a:xfrm>
            <a:off x="591457" y="4444425"/>
            <a:ext cx="3436257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বৃত্তের ব্যাসার্ধ = </a:t>
            </a:r>
            <a:r>
              <a:rPr lang="en-US" sz="3200" dirty="0">
                <a:latin typeface="Times New Roman" pitchFamily="18" charset="0"/>
                <a:cs typeface="NikoshBAN" pitchFamily="2" charset="0"/>
              </a:rPr>
              <a:t>r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FC84DCA6-20B4-4191-967F-F24C9FD6571D}"/>
              </a:ext>
            </a:extLst>
          </p:cNvPr>
          <p:cNvSpPr txBox="1"/>
          <p:nvPr/>
        </p:nvSpPr>
        <p:spPr>
          <a:xfrm>
            <a:off x="591457" y="5877580"/>
            <a:ext cx="8095343" cy="52322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বৃত্তক্ষেত্রের ক্ষেত্রফল = পরিধির অর্ধেক </a:t>
            </a:r>
            <a:r>
              <a:rPr lang="en-US" sz="2800" b="1" dirty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Symbol"/>
              </a:rPr>
              <a:t> ব্যাসার্ধ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/>
              </a:rPr>
              <a:t></a:t>
            </a:r>
            <a:r>
              <a:rPr lang="en-US" sz="2800" dirty="0">
                <a:latin typeface="Times New Roman" pitchFamily="18" charset="0"/>
                <a:cs typeface="NikoshBAN" pitchFamily="2" charset="0"/>
              </a:rPr>
              <a:t>r</a:t>
            </a:r>
            <a:r>
              <a:rPr lang="bn-IN" sz="2800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800" b="1" dirty="0">
                <a:latin typeface="Times New Roman" pitchFamily="18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r = r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F0D801F7-7594-406F-89BD-289788071030}"/>
              </a:ext>
            </a:extLst>
          </p:cNvPr>
          <p:cNvSpPr txBox="1"/>
          <p:nvPr/>
        </p:nvSpPr>
        <p:spPr>
          <a:xfrm>
            <a:off x="6400800" y="30480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r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960723D-CA4B-45DF-A50A-D7ED7779F63F}"/>
              </a:ext>
            </a:extLst>
          </p:cNvPr>
          <p:cNvSpPr txBox="1"/>
          <p:nvPr/>
        </p:nvSpPr>
        <p:spPr>
          <a:xfrm>
            <a:off x="1412525" y="752640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Equal 11">
            <a:extLst>
              <a:ext uri="{FF2B5EF4-FFF2-40B4-BE49-F238E27FC236}">
                <a16:creationId xmlns="" xmlns:a16="http://schemas.microsoft.com/office/drawing/2014/main" id="{48F2380A-6489-4110-B313-9C91E7B54976}"/>
              </a:ext>
            </a:extLst>
          </p:cNvPr>
          <p:cNvSpPr/>
          <p:nvPr/>
        </p:nvSpPr>
        <p:spPr>
          <a:xfrm>
            <a:off x="3113314" y="1178377"/>
            <a:ext cx="914400" cy="914400"/>
          </a:xfrm>
          <a:prstGeom prst="mathEqual">
            <a:avLst>
              <a:gd name="adj1" fmla="val 4473"/>
              <a:gd name="adj2" fmla="val 14141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7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555 L -0.23924 -0.055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/>
      <p:bldP spid="51" grpId="0"/>
      <p:bldP spid="5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955</TotalTime>
  <Words>444</Words>
  <Application>Microsoft Office PowerPoint</Application>
  <PresentationFormat>Custom</PresentationFormat>
  <Paragraphs>89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 COMPUTER</dc:creator>
  <cp:lastModifiedBy>Admin</cp:lastModifiedBy>
  <cp:revision>184</cp:revision>
  <dcterms:created xsi:type="dcterms:W3CDTF">2019-04-22T03:52:26Z</dcterms:created>
  <dcterms:modified xsi:type="dcterms:W3CDTF">2019-10-23T15:26:39Z</dcterms:modified>
</cp:coreProperties>
</file>