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3" r:id="rId2"/>
    <p:sldId id="274" r:id="rId3"/>
    <p:sldId id="257" r:id="rId4"/>
    <p:sldId id="265" r:id="rId5"/>
    <p:sldId id="266" r:id="rId6"/>
    <p:sldId id="261" r:id="rId7"/>
    <p:sldId id="267" r:id="rId8"/>
    <p:sldId id="258" r:id="rId9"/>
    <p:sldId id="260" r:id="rId10"/>
    <p:sldId id="268" r:id="rId11"/>
    <p:sldId id="263" r:id="rId12"/>
    <p:sldId id="264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-10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6628C-5B1E-460A-98BB-682C34395D1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3B208-1CAD-409C-B552-4BA1F00D4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19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4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38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5D48986-EF52-4CDD-97AF-6C17C07DF70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8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9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D48986-EF52-4CDD-97AF-6C17C07DF70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1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2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7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9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2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4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5D48986-EF52-4CDD-97AF-6C17C07DF70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2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2460008" y="609600"/>
            <a:ext cx="7162800" cy="3789218"/>
          </a:xfrm>
          <a:prstGeom prst="flowChartAlternateProcess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79680" y="4413915"/>
            <a:ext cx="6477000" cy="1524000"/>
          </a:xfrm>
          <a:prstGeom prst="rect">
            <a:avLst/>
          </a:prstGeom>
          <a:solidFill>
            <a:srgbClr val="D2E8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</a:p>
        </p:txBody>
      </p:sp>
    </p:spTree>
    <p:extLst>
      <p:ext uri="{BB962C8B-B14F-4D97-AF65-F5344CB8AC3E}">
        <p14:creationId xmlns:p14="http://schemas.microsoft.com/office/powerpoint/2010/main" val="85830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32-Point Star 2"/>
          <p:cNvSpPr/>
          <p:nvPr/>
        </p:nvSpPr>
        <p:spPr>
          <a:xfrm>
            <a:off x="3108960" y="1479263"/>
            <a:ext cx="5223510" cy="1303020"/>
          </a:xfrm>
          <a:prstGeom prst="star32">
            <a:avLst/>
          </a:prstGeom>
          <a:blipFill>
            <a:blip r:embed="rId3"/>
            <a:tile tx="0" ty="0" sx="100000" sy="100000" flip="none" algn="tl"/>
          </a:blip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4000" b="1" dirty="0" err="1" smtClean="0">
                <a:ln/>
                <a:solidFill>
                  <a:schemeClr val="accent4"/>
                </a:solidFill>
                <a:latin typeface="NikoshBAN"/>
              </a:rPr>
              <a:t>জোড়ায়</a:t>
            </a:r>
            <a:r>
              <a:rPr lang="en-US" sz="40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4000" b="1" dirty="0" err="1" smtClean="0">
                <a:ln/>
                <a:solidFill>
                  <a:schemeClr val="accent4"/>
                </a:solidFill>
                <a:latin typeface="NikoshBAN"/>
              </a:rPr>
              <a:t>কাজ</a:t>
            </a:r>
            <a:endParaRPr lang="en-US" sz="4000" b="1" dirty="0">
              <a:ln/>
              <a:solidFill>
                <a:schemeClr val="accent4"/>
              </a:solidFill>
              <a:latin typeface="Nik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22005" y="2679740"/>
            <a:ext cx="1840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/>
              </a:rPr>
              <a:t>সময়ঃ</a:t>
            </a:r>
            <a:r>
              <a:rPr lang="en-US" sz="2400" dirty="0" smtClean="0">
                <a:latin typeface="NikoshBAN"/>
              </a:rPr>
              <a:t> ৬ </a:t>
            </a:r>
            <a:r>
              <a:rPr lang="en-US" sz="2400" dirty="0" err="1" smtClean="0">
                <a:latin typeface="NikoshBAN"/>
              </a:rPr>
              <a:t>মিনিট</a:t>
            </a:r>
            <a:endParaRPr lang="en-US" sz="2400" dirty="0">
              <a:latin typeface="Nikosh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970" y="3726180"/>
            <a:ext cx="2015490" cy="16344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691890" y="3141405"/>
            <a:ext cx="4354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/>
              </a:rPr>
              <a:t>চোখের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চিহ্নিত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চিত্র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অংকন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কর</a:t>
            </a:r>
            <a:r>
              <a:rPr lang="en-US" sz="3200" dirty="0" smtClean="0">
                <a:latin typeface="NikoshBAN"/>
              </a:rPr>
              <a:t> ।</a:t>
            </a:r>
            <a:endParaRPr lang="en-US" sz="32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94455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0" y="1623060"/>
            <a:ext cx="8640039" cy="4102055"/>
            <a:chOff x="457200" y="1030976"/>
            <a:chExt cx="8640039" cy="574145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036" t="8058" r="18948" b="4546"/>
            <a:stretch/>
          </p:blipFill>
          <p:spPr>
            <a:xfrm>
              <a:off x="4470724" y="1752600"/>
              <a:ext cx="4626515" cy="4495800"/>
            </a:xfrm>
            <a:prstGeom prst="rect">
              <a:avLst/>
            </a:prstGeom>
          </p:spPr>
        </p:pic>
        <p:sp>
          <p:nvSpPr>
            <p:cNvPr id="4" name="TextBox 24"/>
            <p:cNvSpPr txBox="1"/>
            <p:nvPr/>
          </p:nvSpPr>
          <p:spPr>
            <a:xfrm>
              <a:off x="4305300" y="5715000"/>
              <a:ext cx="1181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লেন্স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V="1">
              <a:off x="4648200" y="4419600"/>
              <a:ext cx="609600" cy="1295400"/>
            </a:xfrm>
            <a:prstGeom prst="straightConnector1">
              <a:avLst/>
            </a:prstGeom>
            <a:noFill/>
            <a:ln w="28575" cap="flat" cmpd="sng" algn="ctr">
              <a:solidFill>
                <a:srgbClr val="0C30E4"/>
              </a:solidFill>
              <a:prstDash val="solid"/>
              <a:tailEnd type="arrow"/>
            </a:ln>
            <a:effectLst/>
          </p:spPr>
        </p:cxnSp>
        <p:sp>
          <p:nvSpPr>
            <p:cNvPr id="6" name="TextBox 26"/>
            <p:cNvSpPr txBox="1"/>
            <p:nvPr/>
          </p:nvSpPr>
          <p:spPr>
            <a:xfrm>
              <a:off x="1676400" y="2450068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মণি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314575" y="2667000"/>
              <a:ext cx="2628753" cy="1219200"/>
            </a:xfrm>
            <a:prstGeom prst="straightConnector1">
              <a:avLst/>
            </a:prstGeom>
            <a:noFill/>
            <a:ln w="28575" cap="flat" cmpd="sng" algn="ctr">
              <a:solidFill>
                <a:srgbClr val="F79646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8" name="TextBox 30"/>
            <p:cNvSpPr txBox="1"/>
            <p:nvPr/>
          </p:nvSpPr>
          <p:spPr>
            <a:xfrm>
              <a:off x="457200" y="1030976"/>
              <a:ext cx="7924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         </a:t>
              </a:r>
              <a:r>
                <a:rPr kumimoji="0" lang="en-US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আইরিসের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একদম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কেন্দ্রে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ছোট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ফোটার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মত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স্বচ্ছ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একটি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ছিদ্র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থাকে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এটিকে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মণি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বলে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মণির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মধ্যে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দিয়ে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চোখের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ভিতরে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আলো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প্রবেশ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করে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" name="TextBox 31"/>
            <p:cNvSpPr txBox="1"/>
            <p:nvPr/>
          </p:nvSpPr>
          <p:spPr>
            <a:xfrm>
              <a:off x="457201" y="3886200"/>
              <a:ext cx="3905250" cy="2886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          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চোখের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মণির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ঠিক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পিছনে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এটি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অবস্থিত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 </a:t>
              </a:r>
              <a:r>
                <a:rPr kumimoji="0" lang="en-US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এটি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বাইরে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থেকে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আগত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আলোকরশ্মিকে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রেটিনার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উপর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ফোকাস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করে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 </a:t>
              </a:r>
              <a:r>
                <a:rPr kumimoji="0" lang="en-US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চোখের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লেন্স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সয়ংক্রিয়ভাবে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দুরের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এবং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কাছের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বস্তুর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ফোকাস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নিয়ন্ত্রন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করতে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পারে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লেন্সের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ফোকাস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দুরত্বের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সামান্য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তারতম্য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হলে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আমাদের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চোখ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ত্রুটিগ্রস্থ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হয়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6760" y="1057591"/>
              <a:ext cx="70564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err="1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মণিঃ</a:t>
              </a:r>
              <a:endParaRPr kumimoji="0" lang="en-US" sz="20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8959" y="3886200"/>
              <a:ext cx="771365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err="1" smtClean="0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লেন্সঃ</a:t>
              </a:r>
              <a:endParaRPr kumimoji="0" lang="en-US" sz="20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/>
              </a:endParaRPr>
            </a:p>
          </p:txBody>
        </p:sp>
      </p:grpSp>
      <p:sp>
        <p:nvSpPr>
          <p:cNvPr id="13" name="Frame 12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931" y="973506"/>
            <a:ext cx="6431837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95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07615" y="1954530"/>
            <a:ext cx="8242225" cy="3813671"/>
            <a:chOff x="173218" y="988200"/>
            <a:chExt cx="8924020" cy="541401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036" t="8058" r="18948" b="4546"/>
            <a:stretch/>
          </p:blipFill>
          <p:spPr>
            <a:xfrm>
              <a:off x="4703939" y="2424411"/>
              <a:ext cx="4393299" cy="3823989"/>
            </a:xfrm>
            <a:prstGeom prst="rect">
              <a:avLst/>
            </a:prstGeom>
          </p:spPr>
        </p:pic>
        <p:sp>
          <p:nvSpPr>
            <p:cNvPr id="4" name="TextBox 2"/>
            <p:cNvSpPr txBox="1"/>
            <p:nvPr/>
          </p:nvSpPr>
          <p:spPr>
            <a:xfrm>
              <a:off x="3086100" y="5877895"/>
              <a:ext cx="2201139" cy="524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অপটিক্যাল</a:t>
              </a: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নার্ভ</a:t>
              </a: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 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Vrinda" pitchFamily="34" charset="0"/>
                <a:cs typeface="Vrinda" pitchFamily="34" charset="0"/>
              </a:endParaRPr>
            </a:p>
          </p:txBody>
        </p:sp>
        <p:sp>
          <p:nvSpPr>
            <p:cNvPr id="5" name="TextBox 3"/>
            <p:cNvSpPr txBox="1"/>
            <p:nvPr/>
          </p:nvSpPr>
          <p:spPr>
            <a:xfrm>
              <a:off x="1905000" y="2907268"/>
              <a:ext cx="1181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রেটিনা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4158094" y="4876800"/>
              <a:ext cx="4223906" cy="1001095"/>
            </a:xfrm>
            <a:prstGeom prst="straightConnector1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tailEnd type="arrow"/>
            </a:ln>
            <a:effectLst/>
          </p:spPr>
        </p:cxnSp>
        <p:sp>
          <p:nvSpPr>
            <p:cNvPr id="7" name="TextBox 8"/>
            <p:cNvSpPr txBox="1"/>
            <p:nvPr/>
          </p:nvSpPr>
          <p:spPr>
            <a:xfrm>
              <a:off x="533400" y="990601"/>
              <a:ext cx="7696200" cy="1441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79646">
                      <a:lumMod val="75000"/>
                    </a:srgbClr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>
                      <a:lumMod val="75000"/>
                    </a:srgbClr>
                  </a:solidFill>
                  <a:effectLst/>
                  <a:uLnTx/>
                  <a:uFillTx/>
                  <a:latin typeface="Calibri"/>
                </a:rPr>
                <a:t>          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   </a:t>
              </a:r>
              <a:r>
                <a:rPr kumimoji="0" lang="en-US" sz="1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এটি</a:t>
              </a: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অক্ষিগোলকের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ভিতরে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এবং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লেন্সের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ঠিক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পিছনে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অবস্থিত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বিশেষ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ধরণের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আলোক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সংবেদী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মাংসপেশী।বিভিন্ন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উজ্জ্বলতার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এবং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বিভিন্ন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বর্ণের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আলোর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দ্বারা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উদ্দিপ্ত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হয়ে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এটি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বিশেষ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ধরণের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সংকেত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তৈরী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করে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মস্তিস্কে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প্রেরণ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করে,যা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আমাদের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দর্শনের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অনুভুতি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সৃষ্টি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করে</a:t>
              </a: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" name="TextBox 9"/>
            <p:cNvSpPr txBox="1"/>
            <p:nvPr/>
          </p:nvSpPr>
          <p:spPr>
            <a:xfrm>
              <a:off x="392417" y="4722412"/>
              <a:ext cx="4038600" cy="1616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79646">
                      <a:lumMod val="75000"/>
                    </a:srgbClr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>
                      <a:lumMod val="75000"/>
                    </a:srgbClr>
                  </a:solidFill>
                  <a:effectLst/>
                  <a:uLnTx/>
                  <a:uFillTx/>
                  <a:latin typeface="Calibri"/>
                </a:rPr>
                <a:t>            </a:t>
              </a: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>
                      <a:lumMod val="75000"/>
                    </a:srgbClr>
                  </a:solidFill>
                  <a:effectLst/>
                  <a:uLnTx/>
                  <a:uFillTx/>
                  <a:latin typeface="Calibri"/>
                </a:rPr>
                <a:t>                    </a:t>
              </a:r>
              <a:r>
                <a:rPr kumimoji="0" lang="en-US" sz="1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এটি</a:t>
              </a: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বিশেষ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ধরণের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স্নায়ু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যা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রেটিনা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থেকে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উৎপন্ন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সংকেত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বা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উদ্দিপনা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বহন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করে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মস্তিস্কে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পৌছে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দেয়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।।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57787" y="988200"/>
              <a:ext cx="938077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err="1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রেটিনাঃ</a:t>
              </a:r>
              <a:endParaRPr kumimoji="0" lang="en-US" sz="18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3218" y="4659869"/>
              <a:ext cx="2615901" cy="52431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 err="1" smtClean="0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অপটিক্যাল</a:t>
              </a:r>
              <a:r>
                <a:rPr kumimoji="0" lang="en-US" sz="1400" b="1" i="0" u="none" strike="noStrike" kern="1200" cap="none" spc="0" normalizeH="0" baseline="0" noProof="0" dirty="0" smtClean="0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 smtClean="0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নার্ভঃ</a:t>
              </a:r>
              <a:r>
                <a:rPr kumimoji="0" lang="bn-IN" sz="1400" b="1" i="0" u="none" strike="noStrike" kern="1200" cap="none" spc="0" normalizeH="0" baseline="0" noProof="0" dirty="0" smtClean="0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               </a:t>
              </a:r>
              <a:r>
                <a:rPr kumimoji="0" lang="en-US" sz="1800" b="1" i="0" u="none" strike="noStrike" kern="1200" cap="none" spc="0" normalizeH="0" baseline="0" noProof="0" dirty="0" smtClean="0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 </a:t>
              </a:r>
              <a:endParaRPr kumimoji="0" lang="en-US" sz="18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777835" y="3091934"/>
              <a:ext cx="5315817" cy="437591"/>
            </a:xfrm>
            <a:prstGeom prst="straightConnector1">
              <a:avLst/>
            </a:prstGeom>
            <a:noFill/>
            <a:ln w="28575" cap="flat" cmpd="sng" algn="ctr">
              <a:solidFill>
                <a:srgbClr val="CCFF99"/>
              </a:solidFill>
              <a:prstDash val="solid"/>
              <a:tailEnd type="arrow"/>
            </a:ln>
            <a:effectLst/>
          </p:spPr>
        </p:cxn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8024" y="985649"/>
            <a:ext cx="6431837" cy="707197"/>
          </a:xfrm>
          <a:prstGeom prst="rect">
            <a:avLst/>
          </a:prstGeom>
        </p:spPr>
      </p:pic>
      <p:sp>
        <p:nvSpPr>
          <p:cNvPr id="14" name="Frame 13"/>
          <p:cNvSpPr/>
          <p:nvPr/>
        </p:nvSpPr>
        <p:spPr>
          <a:xfrm>
            <a:off x="0" y="0"/>
            <a:ext cx="12192000" cy="6835139"/>
          </a:xfrm>
          <a:prstGeom prst="frame">
            <a:avLst/>
          </a:prstGeom>
          <a:blipFill>
            <a:blip r:embed="rId4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37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16-Point Star 2"/>
          <p:cNvSpPr/>
          <p:nvPr/>
        </p:nvSpPr>
        <p:spPr>
          <a:xfrm>
            <a:off x="4103370" y="1028239"/>
            <a:ext cx="3726180" cy="1383030"/>
          </a:xfrm>
          <a:prstGeom prst="star16">
            <a:avLst/>
          </a:prstGeom>
          <a:blipFill>
            <a:blip r:embed="rId3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/>
              </a:rPr>
              <a:t>দলীয়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কাজ</a:t>
            </a:r>
            <a:endParaRPr lang="en-US" sz="2800" dirty="0">
              <a:latin typeface="Nik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6350" y="3141016"/>
            <a:ext cx="1760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/>
              </a:rPr>
              <a:t>সময়ঃ</a:t>
            </a:r>
            <a:r>
              <a:rPr lang="en-US" sz="2400" dirty="0" smtClean="0">
                <a:latin typeface="NikoshBAN"/>
              </a:rPr>
              <a:t> ৫ </a:t>
            </a:r>
            <a:r>
              <a:rPr lang="en-US" sz="2400" dirty="0" err="1" smtClean="0">
                <a:latin typeface="NikoshBAN"/>
              </a:rPr>
              <a:t>মিনিট</a:t>
            </a:r>
            <a:endParaRPr lang="en-US" sz="2400" dirty="0">
              <a:latin typeface="Nikosh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130" y="2623184"/>
            <a:ext cx="2137410" cy="149733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380" y="2623184"/>
            <a:ext cx="2137410" cy="155448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2228509" y="4347254"/>
            <a:ext cx="1085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/>
              </a:rPr>
              <a:t>ক</a:t>
            </a:r>
            <a:endParaRPr lang="en-US" sz="2800" dirty="0">
              <a:latin typeface="Nikosh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19160" y="4347254"/>
            <a:ext cx="1188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খ</a:t>
            </a:r>
            <a:endParaRPr lang="en-US" sz="2400" dirty="0">
              <a:latin typeface="NikoshB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9839" y="5289202"/>
            <a:ext cx="3749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/>
              </a:rPr>
              <a:t>চোখের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লেন্সের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বর্ণনা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লিখ</a:t>
            </a:r>
            <a:r>
              <a:rPr lang="en-US" sz="2000" dirty="0" smtClean="0">
                <a:latin typeface="NikoshBAN"/>
              </a:rPr>
              <a:t> ।</a:t>
            </a:r>
            <a:endParaRPr lang="en-US" sz="2000" dirty="0">
              <a:latin typeface="NikoshB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5228" y="5289202"/>
            <a:ext cx="4251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/>
              </a:rPr>
              <a:t>চোখের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রেটিনা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স্তরের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বর্ণনা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লিখ</a:t>
            </a:r>
            <a:r>
              <a:rPr lang="en-US" sz="2000" dirty="0" smtClean="0">
                <a:latin typeface="NikoshBAN"/>
              </a:rPr>
              <a:t> ।</a:t>
            </a:r>
            <a:endParaRPr lang="en-US" sz="20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43306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8-Point Star 2"/>
          <p:cNvSpPr/>
          <p:nvPr/>
        </p:nvSpPr>
        <p:spPr>
          <a:xfrm>
            <a:off x="3854291" y="891540"/>
            <a:ext cx="3858578" cy="1634490"/>
          </a:xfrm>
          <a:prstGeom prst="star8">
            <a:avLst/>
          </a:prstGeom>
          <a:blipFill>
            <a:blip r:embed="rId3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/>
              </a:rPr>
              <a:t>মূল্যায়ণ</a:t>
            </a:r>
            <a:endParaRPr lang="en-US" sz="4400" dirty="0">
              <a:latin typeface="NikoshBAN"/>
            </a:endParaRPr>
          </a:p>
        </p:txBody>
      </p:sp>
      <p:sp>
        <p:nvSpPr>
          <p:cNvPr id="4" name="Chevron 3"/>
          <p:cNvSpPr/>
          <p:nvPr/>
        </p:nvSpPr>
        <p:spPr>
          <a:xfrm>
            <a:off x="3337560" y="2743200"/>
            <a:ext cx="6583680" cy="560070"/>
          </a:xfrm>
          <a:prstGeom prst="chevr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১।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অ্যাকুয়াস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হিউমার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ও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ভিট্রিয়াস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হিউমার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কী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?</a:t>
            </a:r>
            <a:endParaRPr lang="en-US" sz="20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341370" y="3571875"/>
            <a:ext cx="5509260" cy="560070"/>
          </a:xfrm>
          <a:prstGeom prst="chevr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২।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রেটিনা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কি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কি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স্নায়ুতন্তু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দ্বারা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তৈরী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?</a:t>
            </a:r>
            <a:endParaRPr lang="en-US" sz="20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6" name="Chevron 5"/>
          <p:cNvSpPr/>
          <p:nvPr/>
        </p:nvSpPr>
        <p:spPr>
          <a:xfrm>
            <a:off x="3337560" y="4451985"/>
            <a:ext cx="4892040" cy="542925"/>
          </a:xfrm>
          <a:prstGeom prst="chevr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৩।আইরিশ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এর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রং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কেমন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হয়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?</a:t>
            </a:r>
            <a:endParaRPr lang="en-US" sz="2000" dirty="0">
              <a:solidFill>
                <a:schemeClr val="tx1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90612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4411980" y="1245870"/>
            <a:ext cx="2971800" cy="1028700"/>
          </a:xfrm>
          <a:prstGeom prst="flowChartAlternateProcess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/>
              </a:rPr>
              <a:t>বাড়ির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কাজ</a:t>
            </a:r>
            <a:endParaRPr lang="en-US" sz="3600" dirty="0">
              <a:latin typeface="NikoshBAN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181475" y="2480310"/>
            <a:ext cx="9432810" cy="1428750"/>
            <a:chOff x="1181475" y="2366010"/>
            <a:chExt cx="9432810" cy="1325880"/>
          </a:xfrm>
        </p:grpSpPr>
        <p:grpSp>
          <p:nvGrpSpPr>
            <p:cNvPr id="4" name="Group 3"/>
            <p:cNvGrpSpPr/>
            <p:nvPr/>
          </p:nvGrpSpPr>
          <p:grpSpPr>
            <a:xfrm>
              <a:off x="1181475" y="2366010"/>
              <a:ext cx="9432810" cy="1325880"/>
              <a:chOff x="1197138" y="1347532"/>
              <a:chExt cx="9942600" cy="2562727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197138" y="1383628"/>
                <a:ext cx="4030579" cy="2526631"/>
                <a:chOff x="2430379" y="1528011"/>
                <a:chExt cx="4030579" cy="2526631"/>
              </a:xfrm>
            </p:grpSpPr>
            <p:sp>
              <p:nvSpPr>
                <p:cNvPr id="14" name="Trapezoid 13"/>
                <p:cNvSpPr/>
                <p:nvPr/>
              </p:nvSpPr>
              <p:spPr>
                <a:xfrm>
                  <a:off x="2430379" y="1528011"/>
                  <a:ext cx="4030579" cy="1227220"/>
                </a:xfrm>
                <a:prstGeom prst="trapezoid">
                  <a:avLst/>
                </a:prstGeom>
                <a:blipFill>
                  <a:blip r:embed="rId3"/>
                  <a:tile tx="0" ty="0" sx="100000" sy="100000" flip="none" algn="tl"/>
                </a:blipFill>
                <a:ln w="15875" cap="rnd" cmpd="sng" algn="ctr">
                  <a:solidFill>
                    <a:srgbClr val="052F61">
                      <a:shade val="50000"/>
                      <a:hueMod val="94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2875547" y="2767263"/>
                  <a:ext cx="3212432" cy="1287379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ln w="15875" cap="rnd" cmpd="sng" algn="ctr">
                  <a:solidFill>
                    <a:srgbClr val="052F61">
                      <a:shade val="50000"/>
                      <a:hueMod val="94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4042610" y="3056020"/>
                  <a:ext cx="612187" cy="962526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 cap="rnd" cmpd="sng" algn="ctr">
                  <a:solidFill>
                    <a:srgbClr val="FFC000"/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3338761" y="3228970"/>
                  <a:ext cx="357940" cy="544432"/>
                </a:xfrm>
                <a:prstGeom prst="rect">
                  <a:avLst/>
                </a:prstGeom>
                <a:solidFill>
                  <a:srgbClr val="052F61"/>
                </a:solidFill>
                <a:ln w="38100" cap="rnd" cmpd="sng" algn="ctr">
                  <a:solidFill>
                    <a:srgbClr val="FFFF00"/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5125449" y="3228970"/>
                  <a:ext cx="357940" cy="544432"/>
                </a:xfrm>
                <a:prstGeom prst="rect">
                  <a:avLst/>
                </a:prstGeom>
                <a:solidFill>
                  <a:srgbClr val="052F61"/>
                </a:solidFill>
                <a:ln w="38100" cap="rnd" cmpd="sng" algn="ctr">
                  <a:solidFill>
                    <a:srgbClr val="FFFF00"/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7109159" y="1347532"/>
                <a:ext cx="4030579" cy="2526631"/>
                <a:chOff x="2430379" y="1528011"/>
                <a:chExt cx="4030579" cy="2526631"/>
              </a:xfrm>
            </p:grpSpPr>
            <p:sp>
              <p:nvSpPr>
                <p:cNvPr id="8" name="Trapezoid 7"/>
                <p:cNvSpPr/>
                <p:nvPr/>
              </p:nvSpPr>
              <p:spPr>
                <a:xfrm>
                  <a:off x="2430379" y="1528011"/>
                  <a:ext cx="4030579" cy="1227221"/>
                </a:xfrm>
                <a:prstGeom prst="trapezoid">
                  <a:avLst/>
                </a:prstGeom>
                <a:blipFill>
                  <a:blip r:embed="rId3"/>
                  <a:tile tx="0" ty="0" sx="100000" sy="100000" flip="none" algn="tl"/>
                </a:blipFill>
                <a:ln w="15875" cap="rnd" cmpd="sng" algn="ctr">
                  <a:solidFill>
                    <a:srgbClr val="052F61">
                      <a:shade val="50000"/>
                      <a:hueMod val="94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2875547" y="2767263"/>
                  <a:ext cx="3212432" cy="1287379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ln w="15875" cap="rnd" cmpd="sng" algn="ctr">
                  <a:solidFill>
                    <a:srgbClr val="052F61">
                      <a:shade val="50000"/>
                      <a:hueMod val="94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4054658" y="3019920"/>
                  <a:ext cx="615600" cy="962526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38100" cap="rnd" cmpd="sng" algn="ctr">
                  <a:solidFill>
                    <a:srgbClr val="FFC000"/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3338761" y="3228970"/>
                  <a:ext cx="357940" cy="544432"/>
                </a:xfrm>
                <a:prstGeom prst="rect">
                  <a:avLst/>
                </a:prstGeom>
                <a:solidFill>
                  <a:srgbClr val="052F61"/>
                </a:solidFill>
                <a:ln w="38100" cap="rnd" cmpd="sng" algn="ctr">
                  <a:solidFill>
                    <a:srgbClr val="FFFF00"/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5125449" y="3228970"/>
                  <a:ext cx="357940" cy="544432"/>
                </a:xfrm>
                <a:prstGeom prst="rect">
                  <a:avLst/>
                </a:prstGeom>
                <a:solidFill>
                  <a:srgbClr val="052F61"/>
                </a:solidFill>
                <a:ln w="38100" cap="rnd" cmpd="sng" algn="ctr">
                  <a:solidFill>
                    <a:srgbClr val="FFFF00"/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</p:grp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96941" y="1914270"/>
                <a:ext cx="1081347" cy="1995989"/>
              </a:xfrm>
              <a:prstGeom prst="rect">
                <a:avLst/>
              </a:prstGeom>
            </p:spPr>
          </p:pic>
        </p:grpSp>
        <p:cxnSp>
          <p:nvCxnSpPr>
            <p:cNvPr id="23" name="Straight Connector 22"/>
            <p:cNvCxnSpPr/>
            <p:nvPr/>
          </p:nvCxnSpPr>
          <p:spPr>
            <a:xfrm>
              <a:off x="8623382" y="3156557"/>
              <a:ext cx="0" cy="4979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6" idx="0"/>
            </p:cNvCxnSpPr>
            <p:nvPr/>
          </p:nvCxnSpPr>
          <p:spPr>
            <a:xfrm>
              <a:off x="3001441" y="3175232"/>
              <a:ext cx="4649" cy="5166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711042" y="4657849"/>
            <a:ext cx="713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/>
              </a:rPr>
              <a:t>চোখের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চিহ্নিত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চিত্র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অংকন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করে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বিভিন্ন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অংশ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বর্ণনা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কর</a:t>
            </a:r>
            <a:r>
              <a:rPr lang="en-US" sz="3200" dirty="0" smtClean="0">
                <a:latin typeface="NikoshBAN"/>
              </a:rPr>
              <a:t> ।</a:t>
            </a:r>
            <a:endParaRPr lang="en-US" sz="32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57713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64431" y="1120140"/>
            <a:ext cx="9863137" cy="4724876"/>
            <a:chOff x="1215390" y="1157288"/>
            <a:chExt cx="9863137" cy="465343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5390" y="1157288"/>
              <a:ext cx="4697730" cy="3102292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80797" y="1253014"/>
              <a:ext cx="4697730" cy="3102292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8094" y="2708434"/>
              <a:ext cx="4697730" cy="3102292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4766310" y="1480721"/>
              <a:ext cx="2857500" cy="13034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r>
                <a:rPr lang="en-US" sz="4800" b="1" dirty="0" err="1" smtClean="0">
                  <a:ln/>
                  <a:solidFill>
                    <a:schemeClr val="accent4"/>
                  </a:solidFill>
                  <a:latin typeface="NikoshBAN"/>
                </a:rPr>
                <a:t>ধন্যবাদ</a:t>
              </a:r>
              <a:r>
                <a:rPr lang="en-US" sz="8000" b="1" dirty="0" smtClean="0">
                  <a:ln/>
                  <a:solidFill>
                    <a:schemeClr val="accent4"/>
                  </a:solidFill>
                  <a:latin typeface="NikoshBAN"/>
                </a:rPr>
                <a:t> </a:t>
              </a:r>
              <a:endParaRPr lang="en-US" sz="8000" b="1" dirty="0">
                <a:ln/>
                <a:solidFill>
                  <a:schemeClr val="accent4"/>
                </a:solidFill>
                <a:latin typeface="NikoshB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410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33076" y="149902"/>
            <a:ext cx="5846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ban"/>
              </a:rPr>
              <a:t>পরিচিতি</a:t>
            </a:r>
            <a:endParaRPr lang="en-US" sz="4800" dirty="0">
              <a:latin typeface="Nikos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1858" y="3166114"/>
            <a:ext cx="55463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ban"/>
              </a:rPr>
              <a:t>মোহাম্মদ</a:t>
            </a:r>
            <a:r>
              <a:rPr lang="en-US" sz="2800" dirty="0" smtClean="0">
                <a:latin typeface="Nikosban"/>
              </a:rPr>
              <a:t> </a:t>
            </a:r>
            <a:r>
              <a:rPr lang="en-US" sz="2800" dirty="0" err="1" smtClean="0">
                <a:latin typeface="Nikosban"/>
              </a:rPr>
              <a:t>সিদ্দিকুর</a:t>
            </a:r>
            <a:r>
              <a:rPr lang="en-US" sz="2800" dirty="0" smtClean="0">
                <a:latin typeface="Nikosban"/>
              </a:rPr>
              <a:t> </a:t>
            </a:r>
            <a:r>
              <a:rPr lang="en-US" sz="2800" dirty="0" err="1" smtClean="0">
                <a:latin typeface="Nikosban"/>
              </a:rPr>
              <a:t>রহমান</a:t>
            </a:r>
            <a:endParaRPr lang="en-US" sz="2800" dirty="0">
              <a:latin typeface="Nikosban"/>
            </a:endParaRPr>
          </a:p>
          <a:p>
            <a:pPr algn="ctr"/>
            <a:r>
              <a:rPr lang="en-US" sz="2800" dirty="0" err="1" smtClean="0">
                <a:latin typeface="Nikosban"/>
              </a:rPr>
              <a:t>সহকারি</a:t>
            </a:r>
            <a:r>
              <a:rPr lang="en-US" sz="2800" dirty="0" smtClean="0">
                <a:latin typeface="Nikosban"/>
              </a:rPr>
              <a:t> </a:t>
            </a:r>
            <a:r>
              <a:rPr lang="en-US" sz="2800" dirty="0" err="1" smtClean="0">
                <a:latin typeface="Nikosban"/>
              </a:rPr>
              <a:t>প্রধান</a:t>
            </a:r>
            <a:r>
              <a:rPr lang="en-US" sz="2800" dirty="0" smtClean="0">
                <a:latin typeface="Nikosban"/>
              </a:rPr>
              <a:t> </a:t>
            </a:r>
            <a:r>
              <a:rPr lang="en-US" sz="2800" dirty="0" err="1">
                <a:latin typeface="Nikosban"/>
              </a:rPr>
              <a:t>শিক্ষক</a:t>
            </a:r>
            <a:endParaRPr lang="en-US" sz="2800" dirty="0">
              <a:latin typeface="Nikosban"/>
            </a:endParaRPr>
          </a:p>
          <a:p>
            <a:pPr algn="ctr"/>
            <a:r>
              <a:rPr lang="en-US" sz="2800" dirty="0" err="1" smtClean="0">
                <a:latin typeface="Nikosban"/>
              </a:rPr>
              <a:t>আলাদিপুর</a:t>
            </a:r>
            <a:r>
              <a:rPr lang="en-US" sz="2800" dirty="0" smtClean="0">
                <a:latin typeface="Nikosban"/>
              </a:rPr>
              <a:t> </a:t>
            </a:r>
            <a:r>
              <a:rPr lang="en-US" sz="2800" dirty="0" err="1">
                <a:latin typeface="Nikosban"/>
              </a:rPr>
              <a:t>উচ্চ</a:t>
            </a:r>
            <a:r>
              <a:rPr lang="en-US" sz="2800" dirty="0">
                <a:latin typeface="Nikosban"/>
              </a:rPr>
              <a:t> </a:t>
            </a:r>
            <a:r>
              <a:rPr lang="en-US" sz="2800" dirty="0" err="1">
                <a:latin typeface="Nikosban"/>
              </a:rPr>
              <a:t>বিদ্যালয়</a:t>
            </a:r>
            <a:endParaRPr lang="en-US" sz="2800" dirty="0">
              <a:latin typeface="Nikosban"/>
            </a:endParaRPr>
          </a:p>
          <a:p>
            <a:pPr algn="ctr"/>
            <a:r>
              <a:rPr lang="en-US" sz="2800" dirty="0" err="1" smtClean="0">
                <a:latin typeface="Nikosban"/>
              </a:rPr>
              <a:t>রাজবাড়ী</a:t>
            </a:r>
            <a:r>
              <a:rPr lang="en-US" sz="2800" dirty="0" smtClean="0">
                <a:latin typeface="Nikosban"/>
              </a:rPr>
              <a:t> </a:t>
            </a:r>
            <a:r>
              <a:rPr lang="en-US" sz="2800" dirty="0" err="1" smtClean="0">
                <a:latin typeface="Nikosban"/>
              </a:rPr>
              <a:t>সদর</a:t>
            </a:r>
            <a:r>
              <a:rPr lang="en-US" sz="2800" dirty="0" smtClean="0">
                <a:latin typeface="Nikosban"/>
              </a:rPr>
              <a:t>, </a:t>
            </a:r>
            <a:r>
              <a:rPr lang="en-US" sz="2800" dirty="0" err="1" smtClean="0">
                <a:latin typeface="Nikosban"/>
              </a:rPr>
              <a:t>রাজবাড়ী</a:t>
            </a:r>
            <a:r>
              <a:rPr lang="en-US" sz="2800" dirty="0" smtClean="0">
                <a:latin typeface="Nikosban"/>
              </a:rPr>
              <a:t> </a:t>
            </a:r>
            <a:r>
              <a:rPr lang="en-US" sz="2800" dirty="0">
                <a:latin typeface="Nikosban"/>
              </a:rPr>
              <a:t>।</a:t>
            </a:r>
          </a:p>
        </p:txBody>
      </p:sp>
      <p:sp>
        <p:nvSpPr>
          <p:cNvPr id="4" name="Up-Down Arrow 3"/>
          <p:cNvSpPr/>
          <p:nvPr/>
        </p:nvSpPr>
        <p:spPr>
          <a:xfrm>
            <a:off x="5598926" y="980899"/>
            <a:ext cx="434715" cy="4991725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-Down Arrow 5"/>
          <p:cNvSpPr/>
          <p:nvPr/>
        </p:nvSpPr>
        <p:spPr>
          <a:xfrm>
            <a:off x="5286629" y="1655454"/>
            <a:ext cx="312296" cy="3642610"/>
          </a:xfrm>
          <a:prstGeom prst="up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-Down Arrow 6"/>
          <p:cNvSpPr/>
          <p:nvPr/>
        </p:nvSpPr>
        <p:spPr>
          <a:xfrm>
            <a:off x="6049195" y="1655455"/>
            <a:ext cx="358047" cy="3642609"/>
          </a:xfrm>
          <a:prstGeom prst="up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43772" y="3184294"/>
            <a:ext cx="35104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ban"/>
              </a:rPr>
              <a:t>পদার্থবিজ্ঞান</a:t>
            </a:r>
            <a:endParaRPr lang="en-US" sz="2800" dirty="0">
              <a:latin typeface="Nikosban"/>
            </a:endParaRPr>
          </a:p>
          <a:p>
            <a:pPr algn="ctr"/>
            <a:r>
              <a:rPr lang="en-US" sz="2800" dirty="0" err="1">
                <a:latin typeface="Nikosban"/>
              </a:rPr>
              <a:t>নবম-দশম</a:t>
            </a:r>
            <a:r>
              <a:rPr lang="en-US" sz="2800" dirty="0">
                <a:latin typeface="Nikosban"/>
              </a:rPr>
              <a:t> </a:t>
            </a:r>
            <a:r>
              <a:rPr lang="en-US" sz="2800" dirty="0" err="1">
                <a:latin typeface="Nikosban"/>
              </a:rPr>
              <a:t>শ্রেণি</a:t>
            </a:r>
            <a:endParaRPr lang="en-US" sz="2800" dirty="0">
              <a:latin typeface="Nikosban"/>
            </a:endParaRPr>
          </a:p>
          <a:p>
            <a:pPr algn="ctr"/>
            <a:r>
              <a:rPr lang="en-US" sz="2800" dirty="0" err="1">
                <a:latin typeface="Nikosban"/>
              </a:rPr>
              <a:t>অষ্টম</a:t>
            </a:r>
            <a:r>
              <a:rPr lang="en-US" sz="2800" dirty="0">
                <a:latin typeface="Nikosban"/>
              </a:rPr>
              <a:t> </a:t>
            </a:r>
            <a:r>
              <a:rPr lang="en-US" sz="2800" dirty="0" err="1">
                <a:latin typeface="Nikosban"/>
              </a:rPr>
              <a:t>অধ্যায়</a:t>
            </a:r>
            <a:endParaRPr lang="en-US" sz="2800" dirty="0">
              <a:latin typeface="Nikosban"/>
            </a:endParaRPr>
          </a:p>
          <a:p>
            <a:pPr algn="ctr"/>
            <a:r>
              <a:rPr lang="en-US" sz="2800" dirty="0" err="1">
                <a:latin typeface="Nikosban"/>
              </a:rPr>
              <a:t>সময়ঃ</a:t>
            </a:r>
            <a:r>
              <a:rPr lang="en-US" sz="2800" dirty="0">
                <a:latin typeface="Nikosban"/>
              </a:rPr>
              <a:t> ৪০ </a:t>
            </a:r>
            <a:r>
              <a:rPr lang="en-US" sz="2800" dirty="0" err="1">
                <a:latin typeface="Nikosban"/>
              </a:rPr>
              <a:t>মিনিট</a:t>
            </a:r>
            <a:endParaRPr lang="en-US" sz="2800" dirty="0">
              <a:latin typeface="Nikosban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454" y="1235306"/>
            <a:ext cx="1786969" cy="1676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875" y="1235306"/>
            <a:ext cx="2244405" cy="193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60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50" y="1133626"/>
            <a:ext cx="6926580" cy="4232864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4920" y="5366490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/>
              </a:rPr>
              <a:t>ছবিটি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কিসের</a:t>
            </a:r>
            <a:r>
              <a:rPr lang="en-US" sz="2400" dirty="0" smtClean="0">
                <a:latin typeface="NikoshBAN"/>
              </a:rPr>
              <a:t> ?</a:t>
            </a:r>
            <a:endParaRPr lang="en-US" sz="24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60058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9229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817" y="1743075"/>
            <a:ext cx="5190173" cy="34061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6878954" y="2122706"/>
            <a:ext cx="3876676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9600" b="1" dirty="0" err="1" smtClean="0">
                <a:ln/>
                <a:solidFill>
                  <a:schemeClr val="accent4"/>
                </a:solidFill>
                <a:latin typeface="NikoshBAN"/>
              </a:rPr>
              <a:t>চোখ</a:t>
            </a:r>
            <a:endParaRPr lang="en-US" sz="9600" b="1" dirty="0">
              <a:ln/>
              <a:solidFill>
                <a:schemeClr val="accent4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81278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3440430" y="1087695"/>
            <a:ext cx="4994910" cy="2217420"/>
          </a:xfrm>
          <a:prstGeom prst="cloud">
            <a:avLst/>
          </a:prstGeom>
          <a:noFill/>
          <a:ln w="57150">
            <a:solidFill>
              <a:srgbClr val="00206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4"/>
                </a:solidFill>
                <a:latin typeface="NikoshBAN"/>
              </a:rPr>
              <a:t>শিখনফল</a:t>
            </a:r>
            <a:endParaRPr lang="en-US" sz="5400" b="1" dirty="0">
              <a:ln/>
              <a:solidFill>
                <a:schemeClr val="accent4"/>
              </a:solidFill>
              <a:latin typeface="Nikosh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8745" y="3260881"/>
            <a:ext cx="4103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/>
              </a:rPr>
              <a:t>এই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পাঠ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শেষে</a:t>
            </a:r>
            <a:r>
              <a:rPr lang="en-US" sz="2400" dirty="0" smtClean="0">
                <a:latin typeface="NikoshBAN"/>
              </a:rPr>
              <a:t> -----</a:t>
            </a:r>
            <a:endParaRPr lang="en-US" sz="2400" dirty="0">
              <a:latin typeface="Nikosh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7670" y="3874500"/>
            <a:ext cx="59321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/>
              </a:rPr>
              <a:t>১। </a:t>
            </a:r>
            <a:r>
              <a:rPr lang="en-US" sz="2400" dirty="0" err="1" smtClean="0">
                <a:latin typeface="NikoshBAN"/>
              </a:rPr>
              <a:t>চোখের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বিভিন্ন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অংশের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নাম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বলতে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পারবে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3200" dirty="0" smtClean="0">
                <a:latin typeface="NikoshBAN"/>
              </a:rPr>
              <a:t>।</a:t>
            </a:r>
            <a:endParaRPr lang="en-US" sz="3200" dirty="0">
              <a:latin typeface="NikoshB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7670" y="4474665"/>
            <a:ext cx="5989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/>
              </a:rPr>
              <a:t> </a:t>
            </a:r>
          </a:p>
          <a:p>
            <a:r>
              <a:rPr lang="en-US" sz="2400" dirty="0" smtClean="0">
                <a:latin typeface="NikoshBAN"/>
              </a:rPr>
              <a:t>২। </a:t>
            </a:r>
            <a:r>
              <a:rPr lang="en-US" sz="2400" dirty="0" err="1" smtClean="0">
                <a:latin typeface="NikoshBAN"/>
              </a:rPr>
              <a:t>চোখের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চিহ্নিত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চিত্র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অংকন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করতে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পারবে</a:t>
            </a:r>
            <a:r>
              <a:rPr lang="en-US" sz="2400" dirty="0" smtClean="0">
                <a:latin typeface="NikoshBAN"/>
              </a:rPr>
              <a:t> ।</a:t>
            </a:r>
            <a:endParaRPr lang="en-US" sz="2400" dirty="0">
              <a:latin typeface="NikoshBAN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192000" cy="6857999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83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402725" y="1988819"/>
            <a:ext cx="7632815" cy="3886199"/>
            <a:chOff x="330778" y="1021775"/>
            <a:chExt cx="8620990" cy="54102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036" t="8058" r="18948" b="4546"/>
            <a:stretch/>
          </p:blipFill>
          <p:spPr>
            <a:xfrm>
              <a:off x="1555173" y="1021775"/>
              <a:ext cx="6172200" cy="5410200"/>
            </a:xfrm>
            <a:prstGeom prst="rect">
              <a:avLst/>
            </a:prstGeom>
          </p:spPr>
        </p:pic>
        <p:grpSp>
          <p:nvGrpSpPr>
            <p:cNvPr id="4" name="Group 3"/>
            <p:cNvGrpSpPr/>
            <p:nvPr/>
          </p:nvGrpSpPr>
          <p:grpSpPr>
            <a:xfrm>
              <a:off x="330778" y="1148781"/>
              <a:ext cx="8620990" cy="5168915"/>
              <a:chOff x="346365" y="1126959"/>
              <a:chExt cx="8620990" cy="5168915"/>
            </a:xfrm>
          </p:grpSpPr>
          <p:sp>
            <p:nvSpPr>
              <p:cNvPr id="5" name="TextBox 2"/>
              <p:cNvSpPr txBox="1"/>
              <p:nvPr/>
            </p:nvSpPr>
            <p:spPr>
              <a:xfrm>
                <a:off x="7086600" y="5867400"/>
                <a:ext cx="1828800" cy="428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অপটিক্যাল</a:t>
                </a:r>
                <a:r>
                  <a:rPr kumimoji="0" lang="en-US" sz="1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 </a:t>
                </a:r>
                <a:r>
                  <a:rPr kumimoji="0" lang="en-US" sz="14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নার্ভ</a:t>
                </a:r>
                <a:r>
                  <a:rPr kumimoji="0" lang="en-US" sz="1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 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Vrinda" pitchFamily="34" charset="0"/>
                  <a:cs typeface="Vrinda" pitchFamily="34" charset="0"/>
                </a:endParaRPr>
              </a:p>
            </p:txBody>
          </p:sp>
          <p:sp>
            <p:nvSpPr>
              <p:cNvPr id="6" name="TextBox 4"/>
              <p:cNvSpPr txBox="1"/>
              <p:nvPr/>
            </p:nvSpPr>
            <p:spPr>
              <a:xfrm>
                <a:off x="346365" y="1126959"/>
                <a:ext cx="1371600" cy="385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অক্ষিগোলক</a:t>
                </a: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7" name="TextBox 5"/>
              <p:cNvSpPr txBox="1"/>
              <p:nvPr/>
            </p:nvSpPr>
            <p:spPr>
              <a:xfrm>
                <a:off x="6400800" y="1383268"/>
                <a:ext cx="1219200" cy="428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শ্বেতমন্ডল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8" name="TextBox 6"/>
              <p:cNvSpPr txBox="1"/>
              <p:nvPr/>
            </p:nvSpPr>
            <p:spPr>
              <a:xfrm>
                <a:off x="361072" y="2754868"/>
                <a:ext cx="838200" cy="428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কর্ণিয়া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9" name="TextBox 7"/>
              <p:cNvSpPr txBox="1"/>
              <p:nvPr/>
            </p:nvSpPr>
            <p:spPr>
              <a:xfrm>
                <a:off x="375140" y="4050268"/>
                <a:ext cx="1066800" cy="428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আইরিস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" name="TextBox 8"/>
              <p:cNvSpPr txBox="1"/>
              <p:nvPr/>
            </p:nvSpPr>
            <p:spPr>
              <a:xfrm>
                <a:off x="361072" y="4812268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মনি</a:t>
                </a:r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1" name="TextBox 9"/>
              <p:cNvSpPr txBox="1"/>
              <p:nvPr/>
            </p:nvSpPr>
            <p:spPr>
              <a:xfrm>
                <a:off x="365176" y="5532064"/>
                <a:ext cx="1181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লেন্স</a:t>
                </a:r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2" name="TextBox 10"/>
              <p:cNvSpPr txBox="1"/>
              <p:nvPr/>
            </p:nvSpPr>
            <p:spPr>
              <a:xfrm>
                <a:off x="7786255" y="2045916"/>
                <a:ext cx="1181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রেটিনা</a:t>
                </a:r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1555173" y="1361209"/>
                <a:ext cx="654627" cy="901639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99FFCC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1143000" y="2951202"/>
                <a:ext cx="838200" cy="489466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79646">
                    <a:lumMod val="7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1219200" y="4151623"/>
                <a:ext cx="1371600" cy="267977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CCFF99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6" name="Straight Arrow Connector 15"/>
              <p:cNvCxnSpPr/>
              <p:nvPr/>
            </p:nvCxnSpPr>
            <p:spPr>
              <a:xfrm flipV="1">
                <a:off x="1219200" y="3320534"/>
                <a:ext cx="1371600" cy="831088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CCFF99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838200" y="4050268"/>
                <a:ext cx="1600200" cy="874840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79646">
                    <a:lumMod val="7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8" name="Straight Arrow Connector 17"/>
              <p:cNvCxnSpPr>
                <a:stCxn id="11" idx="0"/>
              </p:cNvCxnSpPr>
              <p:nvPr/>
            </p:nvCxnSpPr>
            <p:spPr>
              <a:xfrm flipV="1">
                <a:off x="955726" y="4243407"/>
                <a:ext cx="2038350" cy="1288657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33D0E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6553200" y="2415248"/>
                <a:ext cx="1428750" cy="993154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CCFF99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20" name="Straight Arrow Connector 19"/>
              <p:cNvCxnSpPr/>
              <p:nvPr/>
            </p:nvCxnSpPr>
            <p:spPr>
              <a:xfrm flipH="1" flipV="1">
                <a:off x="6980799" y="4996934"/>
                <a:ext cx="518680" cy="882134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33D0E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21" name="Straight Arrow Connector 20"/>
              <p:cNvCxnSpPr/>
              <p:nvPr/>
            </p:nvCxnSpPr>
            <p:spPr>
              <a:xfrm flipH="1">
                <a:off x="6168736" y="1680627"/>
                <a:ext cx="768927" cy="514623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" lastClr="FFFFFF"/>
                </a:solidFill>
                <a:prstDash val="solid"/>
                <a:tailEnd type="arrow"/>
              </a:ln>
              <a:effectLst/>
            </p:spPr>
          </p:cxnSp>
        </p:grpSp>
      </p:grpSp>
      <p:sp>
        <p:nvSpPr>
          <p:cNvPr id="22" name="Frame 21"/>
          <p:cNvSpPr/>
          <p:nvPr/>
        </p:nvSpPr>
        <p:spPr>
          <a:xfrm>
            <a:off x="0" y="0"/>
            <a:ext cx="12192000" cy="7029449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86775" y="1164920"/>
            <a:ext cx="573263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48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800" b="1" dirty="0" err="1" smtClean="0">
                <a:ln/>
                <a:solidFill>
                  <a:schemeClr val="accent4"/>
                </a:solidFill>
                <a:latin typeface="NikoshBAN"/>
              </a:rPr>
              <a:t>চোখের</a:t>
            </a:r>
            <a:r>
              <a:rPr lang="en-US" sz="28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800" b="1" dirty="0" err="1" smtClean="0">
                <a:ln/>
                <a:solidFill>
                  <a:schemeClr val="accent4"/>
                </a:solidFill>
                <a:latin typeface="NikoshBAN"/>
              </a:rPr>
              <a:t>গঠনে</a:t>
            </a:r>
            <a:r>
              <a:rPr lang="en-US" sz="28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800" b="1" dirty="0" err="1" smtClean="0">
                <a:ln/>
                <a:solidFill>
                  <a:schemeClr val="accent4"/>
                </a:solidFill>
                <a:latin typeface="NikoshBAN"/>
              </a:rPr>
              <a:t>বিভিন্ন</a:t>
            </a:r>
            <a:r>
              <a:rPr lang="en-US" sz="28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800" b="1" dirty="0" err="1" smtClean="0">
                <a:ln/>
                <a:solidFill>
                  <a:schemeClr val="accent4"/>
                </a:solidFill>
                <a:latin typeface="NikoshBAN"/>
              </a:rPr>
              <a:t>অংশ</a:t>
            </a:r>
            <a:endParaRPr lang="en-US" sz="2800" b="1" dirty="0">
              <a:ln/>
              <a:solidFill>
                <a:schemeClr val="accent4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47006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loud 2"/>
          <p:cNvSpPr/>
          <p:nvPr/>
        </p:nvSpPr>
        <p:spPr>
          <a:xfrm>
            <a:off x="4238625" y="1701627"/>
            <a:ext cx="3714750" cy="1405890"/>
          </a:xfrm>
          <a:prstGeom prst="cloud">
            <a:avLst/>
          </a:prstGeom>
          <a:noFill/>
          <a:ln w="57150">
            <a:solidFill>
              <a:srgbClr val="00206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 err="1" smtClean="0">
                <a:ln/>
                <a:solidFill>
                  <a:schemeClr val="accent4"/>
                </a:solidFill>
                <a:latin typeface="NikoshBAN"/>
              </a:rPr>
              <a:t>একক</a:t>
            </a:r>
            <a:r>
              <a:rPr lang="en-US" sz="32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3200" b="1" dirty="0" err="1" smtClean="0">
                <a:ln/>
                <a:solidFill>
                  <a:schemeClr val="accent4"/>
                </a:solidFill>
                <a:latin typeface="NikoshBAN"/>
              </a:rPr>
              <a:t>কাজ</a:t>
            </a:r>
            <a:endParaRPr lang="en-US" sz="3200" b="1" dirty="0">
              <a:ln/>
              <a:solidFill>
                <a:schemeClr val="accent4"/>
              </a:solidFill>
              <a:latin typeface="Nikosh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895" y="2788920"/>
            <a:ext cx="2792730" cy="27137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8766810" y="3098305"/>
            <a:ext cx="177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NikoshBAN"/>
              </a:rPr>
              <a:t>সময়ঃ</a:t>
            </a:r>
            <a:r>
              <a:rPr lang="en-US" sz="1400" dirty="0" smtClean="0">
                <a:latin typeface="NikoshBAN"/>
              </a:rPr>
              <a:t> ৩ </a:t>
            </a:r>
            <a:r>
              <a:rPr lang="en-US" sz="1400" dirty="0" err="1" smtClean="0">
                <a:latin typeface="NikoshBAN"/>
              </a:rPr>
              <a:t>মিনিট</a:t>
            </a:r>
            <a:endParaRPr lang="en-US" sz="1400" dirty="0">
              <a:latin typeface="Nikosh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9150" y="4135532"/>
            <a:ext cx="4240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/>
              </a:rPr>
              <a:t>চোখের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বিভিন্ন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অংশের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নাম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লিখ</a:t>
            </a:r>
            <a:r>
              <a:rPr lang="en-US" sz="2000" dirty="0" smtClean="0">
                <a:latin typeface="NikoshBAN"/>
              </a:rPr>
              <a:t> ।</a:t>
            </a:r>
            <a:endParaRPr lang="en-US" sz="20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45278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00211" y="1977390"/>
            <a:ext cx="8255370" cy="3771900"/>
            <a:chOff x="125866" y="1055882"/>
            <a:chExt cx="8981099" cy="5295571"/>
          </a:xfrm>
        </p:grpSpPr>
        <p:grpSp>
          <p:nvGrpSpPr>
            <p:cNvPr id="3" name="Group 2"/>
            <p:cNvGrpSpPr/>
            <p:nvPr/>
          </p:nvGrpSpPr>
          <p:grpSpPr>
            <a:xfrm>
              <a:off x="205325" y="1055882"/>
              <a:ext cx="8901640" cy="5295571"/>
              <a:chOff x="195599" y="952829"/>
              <a:chExt cx="8901640" cy="5295571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036" t="8058" r="18948" b="4546"/>
              <a:stretch/>
            </p:blipFill>
            <p:spPr>
              <a:xfrm>
                <a:off x="4158094" y="1752600"/>
                <a:ext cx="4939145" cy="4495800"/>
              </a:xfrm>
              <a:prstGeom prst="rect">
                <a:avLst/>
              </a:prstGeom>
            </p:spPr>
          </p:pic>
          <p:grpSp>
            <p:nvGrpSpPr>
              <p:cNvPr id="6" name="Group 5"/>
              <p:cNvGrpSpPr/>
              <p:nvPr/>
            </p:nvGrpSpPr>
            <p:grpSpPr>
              <a:xfrm>
                <a:off x="195599" y="952829"/>
                <a:ext cx="8408061" cy="5077448"/>
                <a:chOff x="195599" y="952829"/>
                <a:chExt cx="8408061" cy="5077448"/>
              </a:xfrm>
            </p:grpSpPr>
            <p:sp>
              <p:nvSpPr>
                <p:cNvPr id="7" name="TextBox 3"/>
                <p:cNvSpPr txBox="1"/>
                <p:nvPr/>
              </p:nvSpPr>
              <p:spPr>
                <a:xfrm>
                  <a:off x="1371600" y="2331213"/>
                  <a:ext cx="1371600" cy="4321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অক্ষিগোলক</a:t>
                  </a:r>
                  <a:endPara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9646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8" name="TextBox 4"/>
                <p:cNvSpPr txBox="1"/>
                <p:nvPr/>
              </p:nvSpPr>
              <p:spPr>
                <a:xfrm>
                  <a:off x="1371600" y="5040868"/>
                  <a:ext cx="1219200" cy="4321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শ্বেতমন্ডল</a:t>
                  </a:r>
                  <a:endPara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9646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" name="Arc 8"/>
                <p:cNvSpPr/>
                <p:nvPr/>
              </p:nvSpPr>
              <p:spPr>
                <a:xfrm rot="19027975">
                  <a:off x="4220455" y="1758758"/>
                  <a:ext cx="4383205" cy="4271519"/>
                </a:xfrm>
                <a:prstGeom prst="arc">
                  <a:avLst>
                    <a:gd name="adj1" fmla="val 16185053"/>
                    <a:gd name="adj2" fmla="val 16157414"/>
                  </a:avLst>
                </a:prstGeom>
                <a:noFill/>
                <a:ln w="952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2638211" y="2523259"/>
                  <a:ext cx="1858235" cy="219941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99FFCC"/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11" name="Straight Arrow Connector 10"/>
                <p:cNvCxnSpPr/>
                <p:nvPr/>
              </p:nvCxnSpPr>
              <p:spPr>
                <a:xfrm>
                  <a:off x="2438400" y="5225534"/>
                  <a:ext cx="2819400" cy="184666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ysClr val="window" lastClr="FFFFFF"/>
                  </a:solidFill>
                  <a:prstDash val="solid"/>
                  <a:tailEnd type="arrow"/>
                </a:ln>
                <a:effectLst/>
              </p:spPr>
            </p:cxnSp>
            <p:sp>
              <p:nvSpPr>
                <p:cNvPr id="12" name="TextBox 41"/>
                <p:cNvSpPr txBox="1"/>
                <p:nvPr/>
              </p:nvSpPr>
              <p:spPr>
                <a:xfrm>
                  <a:off x="419100" y="959423"/>
                  <a:ext cx="7690706" cy="14259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just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                          </a:t>
                  </a:r>
                  <a:r>
                    <a:rPr kumimoji="0" lang="en-US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চোখের</a:t>
                  </a:r>
                  <a:r>
                    <a:rPr kumimoji="0" lang="en-US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কোঠর</a:t>
                  </a:r>
                  <a:r>
                    <a:rPr kumimoji="0" lang="en-US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বাদে</a:t>
                  </a:r>
                  <a:r>
                    <a:rPr kumimoji="0" lang="en-US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চোখের</a:t>
                  </a:r>
                  <a:r>
                    <a:rPr kumimoji="0" lang="en-US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সম্পুর্ণ</a:t>
                  </a:r>
                  <a:r>
                    <a:rPr kumimoji="0" lang="en-US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অংশকে</a:t>
                  </a:r>
                  <a:r>
                    <a:rPr kumimoji="0" lang="en-US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এক</a:t>
                  </a:r>
                  <a:r>
                    <a:rPr kumimoji="0" lang="en-US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সাথে</a:t>
                  </a:r>
                  <a:r>
                    <a:rPr kumimoji="0" lang="en-US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অক্ষিগোলক</a:t>
                  </a:r>
                  <a:r>
                    <a:rPr kumimoji="0" lang="en-US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বলে</a:t>
                  </a:r>
                  <a:r>
                    <a:rPr kumimoji="0" lang="en-US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।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13" name="TextBox 42"/>
                <p:cNvSpPr txBox="1"/>
                <p:nvPr/>
              </p:nvSpPr>
              <p:spPr>
                <a:xfrm>
                  <a:off x="419100" y="3400335"/>
                  <a:ext cx="3543300" cy="17284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just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6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   </a:t>
                  </a:r>
                  <a:r>
                    <a:rPr kumimoji="0" lang="en-US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          </a:t>
                  </a:r>
                  <a:r>
                    <a:rPr kumimoji="0" lang="en-US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      </a:t>
                  </a:r>
                  <a:r>
                    <a:rPr kumimoji="0" lang="en-US" sz="14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এটি</a:t>
                  </a:r>
                  <a:r>
                    <a:rPr kumimoji="0" lang="en-US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অক্ষিগোলকের</a:t>
                  </a:r>
                  <a:r>
                    <a:rPr kumimoji="0" lang="en-US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বাইরের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সাদা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আবরণ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এবং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চোখের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অন্যান্য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অংশ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থেকে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শক্ত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।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এটি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চোখকে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বাইরের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আঘা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ৎ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থেকে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রক্ষা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করে</a:t>
                  </a:r>
                  <a:r>
                    <a:rPr kumimoji="0" lang="en-US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।</a:t>
                  </a:r>
                  <a:endPara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195599" y="952829"/>
                  <a:ext cx="2307559" cy="518525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b="1" i="0" u="none" strike="noStrike" kern="1200" cap="none" spc="0" normalizeH="0" baseline="0" noProof="0" dirty="0" err="1">
                      <a:ln w="1905"/>
                      <a:solidFill>
                        <a:srgbClr val="F79646">
                          <a:lumMod val="75000"/>
                        </a:srgb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uLnTx/>
                      <a:uFillTx/>
                      <a:latin typeface="Calibri"/>
                    </a:rPr>
                    <a:t>অক্ষি</a:t>
                  </a:r>
                  <a:r>
                    <a:rPr kumimoji="0" lang="en-US" b="1" i="0" u="none" strike="noStrike" kern="1200" cap="none" spc="0" normalizeH="0" baseline="0" noProof="0" dirty="0">
                      <a:ln w="1905"/>
                      <a:solidFill>
                        <a:srgbClr val="F79646">
                          <a:lumMod val="75000"/>
                        </a:srgb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 smtClean="0">
                      <a:ln w="1905"/>
                      <a:solidFill>
                        <a:srgbClr val="F79646">
                          <a:lumMod val="75000"/>
                        </a:srgb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uLnTx/>
                      <a:uFillTx/>
                      <a:latin typeface="Calibri"/>
                    </a:rPr>
                    <a:t>গোলকঃ</a:t>
                  </a:r>
                  <a:r>
                    <a:rPr kumimoji="0" lang="bn-IN" b="1" i="0" u="none" strike="noStrike" kern="1200" cap="none" spc="0" normalizeH="0" baseline="0" noProof="0" dirty="0" smtClean="0">
                      <a:ln w="1905"/>
                      <a:solidFill>
                        <a:srgbClr val="F79646">
                          <a:lumMod val="75000"/>
                        </a:srgb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uLnTx/>
                      <a:uFillTx/>
                      <a:latin typeface="Calibri"/>
                    </a:rPr>
                    <a:t>      </a:t>
                  </a:r>
                  <a:r>
                    <a:rPr kumimoji="0" lang="en-US" b="1" i="0" u="none" strike="noStrike" kern="1200" cap="none" spc="0" normalizeH="0" baseline="0" noProof="0" dirty="0" smtClean="0">
                      <a:ln w="1905"/>
                      <a:solidFill>
                        <a:srgbClr val="F79646">
                          <a:lumMod val="75000"/>
                        </a:srgb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uLnTx/>
                      <a:uFillTx/>
                      <a:latin typeface="Calibri"/>
                    </a:rPr>
                    <a:t> </a:t>
                  </a:r>
                  <a:endParaRPr kumimoji="0" lang="en-US" b="1" i="0" u="none" strike="noStrike" kern="1200" cap="none" spc="0" normalizeH="0" baseline="0" noProof="0" dirty="0">
                    <a:ln w="1905"/>
                    <a:solidFill>
                      <a:srgbClr val="F79646">
                        <a:lumMod val="75000"/>
                      </a:srgb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uLnTx/>
                    <a:uFillTx/>
                    <a:latin typeface="Calibri"/>
                  </a:endParaRPr>
                </a:p>
              </p:txBody>
            </p:sp>
          </p:grpSp>
        </p:grpSp>
        <p:sp>
          <p:nvSpPr>
            <p:cNvPr id="4" name="Rectangle 3"/>
            <p:cNvSpPr/>
            <p:nvPr/>
          </p:nvSpPr>
          <p:spPr>
            <a:xfrm>
              <a:off x="125866" y="3443069"/>
              <a:ext cx="2072130" cy="51852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 err="1" smtClean="0">
                  <a:ln w="1905"/>
                  <a:gradFill>
                    <a:gsLst>
                      <a:gs pos="0">
                        <a:srgbClr val="F79646">
                          <a:shade val="20000"/>
                          <a:satMod val="200000"/>
                        </a:srgbClr>
                      </a:gs>
                      <a:gs pos="78000">
                        <a:srgbClr val="F79646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F79646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Calibri"/>
                </a:rPr>
                <a:t>শ্বেতমন্ডলঃ</a:t>
              </a:r>
              <a:r>
                <a:rPr kumimoji="0" lang="bn-IN" b="1" i="0" u="none" strike="noStrike" kern="1200" cap="none" spc="0" normalizeH="0" baseline="0" noProof="0" dirty="0" smtClean="0">
                  <a:ln w="1905"/>
                  <a:gradFill>
                    <a:gsLst>
                      <a:gs pos="0">
                        <a:srgbClr val="F79646">
                          <a:shade val="20000"/>
                          <a:satMod val="200000"/>
                        </a:srgbClr>
                      </a:gs>
                      <a:gs pos="78000">
                        <a:srgbClr val="F79646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F79646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Calibri"/>
                </a:rPr>
                <a:t>        </a:t>
              </a:r>
              <a:endParaRPr kumimoji="0" lang="en-US" b="1" i="0" u="none" strike="noStrike" kern="1200" cap="none" spc="0" normalizeH="0" baseline="0" noProof="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349964" y="1092618"/>
            <a:ext cx="643411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চোখের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গঠনের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বিভিন্ন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অংশের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বর্ণনা</a:t>
            </a:r>
            <a:endParaRPr lang="en-US" sz="2400" b="1" dirty="0">
              <a:ln/>
              <a:solidFill>
                <a:schemeClr val="accent4"/>
              </a:solidFill>
              <a:latin typeface="NikoshBAN"/>
            </a:endParaRPr>
          </a:p>
        </p:txBody>
      </p:sp>
      <p:sp>
        <p:nvSpPr>
          <p:cNvPr id="19" name="Frame 18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27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40664" y="1920240"/>
            <a:ext cx="8010141" cy="3703321"/>
            <a:chOff x="147267" y="1326297"/>
            <a:chExt cx="8942863" cy="5257800"/>
          </a:xfrm>
        </p:grpSpPr>
        <p:sp>
          <p:nvSpPr>
            <p:cNvPr id="3" name="TextBox 26"/>
            <p:cNvSpPr txBox="1"/>
            <p:nvPr/>
          </p:nvSpPr>
          <p:spPr>
            <a:xfrm>
              <a:off x="2781300" y="20574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79646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Calibri"/>
                </a:rPr>
                <a:t>কর্ণিয়া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47267" y="1326297"/>
              <a:ext cx="8942863" cy="5257800"/>
              <a:chOff x="212558" y="1205351"/>
              <a:chExt cx="8942863" cy="5257800"/>
            </a:xfrm>
          </p:grpSpPr>
          <p:sp>
            <p:nvSpPr>
              <p:cNvPr id="5" name="TextBox 23"/>
              <p:cNvSpPr txBox="1"/>
              <p:nvPr/>
            </p:nvSpPr>
            <p:spPr>
              <a:xfrm>
                <a:off x="2743200" y="5562600"/>
                <a:ext cx="1066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79646">
                        <a:lumMod val="60000"/>
                        <a:lumOff val="40000"/>
                      </a:srgbClr>
                    </a:solidFill>
                    <a:effectLst/>
                    <a:uLnTx/>
                    <a:uFillTx/>
                    <a:latin typeface="Calibri"/>
                  </a:rPr>
                  <a:t>আইরিস</a:t>
                </a:r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79646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212558" y="1205351"/>
                <a:ext cx="8942863" cy="5257800"/>
                <a:chOff x="200087" y="990600"/>
                <a:chExt cx="8942863" cy="5257800"/>
              </a:xfrm>
            </p:grpSpPr>
            <p:pic>
              <p:nvPicPr>
                <p:cNvPr id="7" name="Picture 6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036" t="8058" r="18948" b="4546"/>
                <a:stretch/>
              </p:blipFill>
              <p:spPr>
                <a:xfrm>
                  <a:off x="4597821" y="1752600"/>
                  <a:ext cx="4545129" cy="4495800"/>
                </a:xfrm>
                <a:prstGeom prst="rect">
                  <a:avLst/>
                </a:prstGeom>
              </p:spPr>
            </p:pic>
            <p:cxnSp>
              <p:nvCxnSpPr>
                <p:cNvPr id="8" name="Straight Arrow Connector 7"/>
                <p:cNvCxnSpPr/>
                <p:nvPr/>
              </p:nvCxnSpPr>
              <p:spPr>
                <a:xfrm flipV="1">
                  <a:off x="3429000" y="4375666"/>
                  <a:ext cx="1524000" cy="1263134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CCFF99"/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9" name="Straight Arrow Connector 8"/>
                <p:cNvCxnSpPr/>
                <p:nvPr/>
              </p:nvCxnSpPr>
              <p:spPr>
                <a:xfrm flipV="1">
                  <a:off x="3429000" y="3505200"/>
                  <a:ext cx="1524000" cy="21336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CCFF99"/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3140583" y="2362200"/>
                  <a:ext cx="1567434" cy="1078468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F79646">
                      <a:lumMod val="75000"/>
                    </a:srgbClr>
                  </a:solidFill>
                  <a:prstDash val="solid"/>
                  <a:tailEnd type="arrow"/>
                </a:ln>
                <a:effectLst/>
              </p:spPr>
            </p:cxnSp>
            <p:sp>
              <p:nvSpPr>
                <p:cNvPr id="11" name="TextBox 28"/>
                <p:cNvSpPr txBox="1"/>
                <p:nvPr/>
              </p:nvSpPr>
              <p:spPr>
                <a:xfrm>
                  <a:off x="218940" y="1010959"/>
                  <a:ext cx="8610599" cy="13982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just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              </a:t>
                  </a:r>
                  <a:r>
                    <a:rPr kumimoji="0" lang="en-US" sz="20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এটি</a:t>
                  </a:r>
                  <a:r>
                    <a:rPr kumimoji="0" lang="en-US" sz="2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শ্বেত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মন্ডলের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একেবারে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সামনের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অংশ।এটি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স্বচ্ছ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এবং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অনেকটা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উত্তল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।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bn-IN" sz="1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                                                                                                             </a:t>
                  </a: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12" name="TextBox 29"/>
                <p:cNvSpPr txBox="1"/>
                <p:nvPr/>
              </p:nvSpPr>
              <p:spPr>
                <a:xfrm>
                  <a:off x="207033" y="3276600"/>
                  <a:ext cx="4136367" cy="19082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just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                </a:t>
                  </a:r>
                  <a:r>
                    <a:rPr kumimoji="0" lang="en-US" sz="20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এটি</a:t>
                  </a:r>
                  <a:r>
                    <a:rPr kumimoji="0" lang="en-US" sz="2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কর্ণিয়ার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ঠিক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পিছনে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অবস্থিত।এটির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রং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কালো,বাদামী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এবং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হালকা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নীল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হয়ে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থাকে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।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এটি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লেন্সের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উপর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আপতিত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আলোকরশ্মির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মাত্রা</a:t>
                  </a:r>
                  <a:r>
                    <a:rPr kumimoji="0" lang="en-US" sz="2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নিয়ন্ত্রন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করে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।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200087" y="990600"/>
                  <a:ext cx="990977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  <a:scene3d>
                    <a:camera prst="orthographicFront"/>
                    <a:lightRig rig="glow" dir="tl">
                      <a:rot lat="0" lon="0" rev="5400000"/>
                    </a:lightRig>
                  </a:scene3d>
                  <a:sp3d contourW="12700">
                    <a:bevelT w="25400" h="25400"/>
                    <a:contourClr>
                      <a:schemeClr val="accent6">
                        <a:shade val="73000"/>
                      </a:schemeClr>
                    </a:contourClr>
                  </a:sp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 err="1">
                      <a:ln w="11430"/>
                      <a:gradFill>
                        <a:gsLst>
                          <a:gs pos="0">
                            <a:srgbClr val="F79646">
                              <a:tint val="90000"/>
                              <a:satMod val="120000"/>
                            </a:srgbClr>
                          </a:gs>
                          <a:gs pos="25000">
                            <a:srgbClr val="F79646">
                              <a:tint val="93000"/>
                              <a:satMod val="120000"/>
                            </a:srgbClr>
                          </a:gs>
                          <a:gs pos="50000">
                            <a:srgbClr val="F79646">
                              <a:shade val="89000"/>
                              <a:satMod val="110000"/>
                            </a:srgbClr>
                          </a:gs>
                          <a:gs pos="75000">
                            <a:srgbClr val="F79646">
                              <a:tint val="93000"/>
                              <a:satMod val="120000"/>
                            </a:srgbClr>
                          </a:gs>
                          <a:gs pos="100000">
                            <a:srgbClr val="F79646">
                              <a:tint val="90000"/>
                              <a:satMod val="12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80000" dist="40000" dir="5040000" algn="tl">
                          <a:srgbClr val="000000">
                            <a:alpha val="30000"/>
                          </a:srgbClr>
                        </a:outerShdw>
                      </a:effectLst>
                      <a:uLnTx/>
                      <a:uFillTx/>
                      <a:latin typeface="Calibri"/>
                    </a:rPr>
                    <a:t>কর্ণিয়াঃ</a:t>
                  </a:r>
                  <a:endParaRPr kumimoji="0" lang="en-US" sz="2000" b="1" i="0" u="none" strike="noStrike" kern="1200" cap="none" spc="0" normalizeH="0" baseline="0" noProof="0" dirty="0">
                    <a:ln w="11430"/>
                    <a:gradFill>
                      <a:gsLst>
                        <a:gs pos="0">
                          <a:srgbClr val="F79646">
                            <a:tint val="90000"/>
                            <a:satMod val="120000"/>
                          </a:srgbClr>
                        </a:gs>
                        <a:gs pos="25000">
                          <a:srgbClr val="F79646">
                            <a:tint val="93000"/>
                            <a:satMod val="120000"/>
                          </a:srgbClr>
                        </a:gs>
                        <a:gs pos="50000">
                          <a:srgbClr val="F79646">
                            <a:shade val="89000"/>
                            <a:satMod val="110000"/>
                          </a:srgbClr>
                        </a:gs>
                        <a:gs pos="75000">
                          <a:srgbClr val="F79646">
                            <a:tint val="93000"/>
                            <a:satMod val="120000"/>
                          </a:srgbClr>
                        </a:gs>
                        <a:gs pos="100000">
                          <a:srgbClr val="F79646">
                            <a:tint val="90000"/>
                            <a:satMod val="120000"/>
                          </a:srgbClr>
                        </a:gs>
                      </a:gsLst>
                      <a:lin ang="5400000"/>
                    </a:gradFill>
                    <a:effectLst>
                      <a:outerShdw blurRad="80000" dist="40000" dir="5040000" algn="tl">
                        <a:srgbClr val="000000">
                          <a:alpha val="30000"/>
                        </a:srgbClr>
                      </a:outerShdw>
                    </a:effectLst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218940" y="3257490"/>
                  <a:ext cx="111120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  <a:scene3d>
                    <a:camera prst="orthographicFront"/>
                    <a:lightRig rig="glow" dir="tl">
                      <a:rot lat="0" lon="0" rev="5400000"/>
                    </a:lightRig>
                  </a:scene3d>
                  <a:sp3d contourW="12700">
                    <a:bevelT w="25400" h="25400"/>
                    <a:contourClr>
                      <a:schemeClr val="accent6">
                        <a:shade val="73000"/>
                      </a:schemeClr>
                    </a:contourClr>
                  </a:sp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 err="1" smtClean="0">
                      <a:ln w="11430"/>
                      <a:gradFill>
                        <a:gsLst>
                          <a:gs pos="0">
                            <a:srgbClr val="F79646">
                              <a:tint val="90000"/>
                              <a:satMod val="120000"/>
                            </a:srgbClr>
                          </a:gs>
                          <a:gs pos="25000">
                            <a:srgbClr val="F79646">
                              <a:tint val="93000"/>
                              <a:satMod val="120000"/>
                            </a:srgbClr>
                          </a:gs>
                          <a:gs pos="50000">
                            <a:srgbClr val="F79646">
                              <a:shade val="89000"/>
                              <a:satMod val="110000"/>
                            </a:srgbClr>
                          </a:gs>
                          <a:gs pos="75000">
                            <a:srgbClr val="F79646">
                              <a:tint val="93000"/>
                              <a:satMod val="120000"/>
                            </a:srgbClr>
                          </a:gs>
                          <a:gs pos="100000">
                            <a:srgbClr val="F79646">
                              <a:tint val="90000"/>
                              <a:satMod val="12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80000" dist="40000" dir="5040000" algn="tl">
                          <a:srgbClr val="000000">
                            <a:alpha val="30000"/>
                          </a:srgbClr>
                        </a:outerShdw>
                      </a:effectLst>
                      <a:uLnTx/>
                      <a:uFillTx/>
                      <a:latin typeface="Calibri"/>
                    </a:rPr>
                    <a:t>আইরিসঃ</a:t>
                  </a:r>
                  <a:endParaRPr kumimoji="0" lang="en-US" sz="2000" b="1" i="0" u="none" strike="noStrike" kern="1200" cap="none" spc="0" normalizeH="0" baseline="0" noProof="0" dirty="0">
                    <a:ln w="11430"/>
                    <a:gradFill>
                      <a:gsLst>
                        <a:gs pos="0">
                          <a:srgbClr val="F79646">
                            <a:tint val="90000"/>
                            <a:satMod val="120000"/>
                          </a:srgbClr>
                        </a:gs>
                        <a:gs pos="25000">
                          <a:srgbClr val="F79646">
                            <a:tint val="93000"/>
                            <a:satMod val="120000"/>
                          </a:srgbClr>
                        </a:gs>
                        <a:gs pos="50000">
                          <a:srgbClr val="F79646">
                            <a:shade val="89000"/>
                            <a:satMod val="110000"/>
                          </a:srgbClr>
                        </a:gs>
                        <a:gs pos="75000">
                          <a:srgbClr val="F79646">
                            <a:tint val="93000"/>
                            <a:satMod val="120000"/>
                          </a:srgbClr>
                        </a:gs>
                        <a:gs pos="100000">
                          <a:srgbClr val="F79646">
                            <a:tint val="90000"/>
                            <a:satMod val="120000"/>
                          </a:srgbClr>
                        </a:gs>
                      </a:gsLst>
                      <a:lin ang="5400000"/>
                    </a:gradFill>
                    <a:effectLst>
                      <a:outerShdw blurRad="80000" dist="40000" dir="5040000" algn="tl">
                        <a:srgbClr val="000000">
                          <a:alpha val="30000"/>
                        </a:srgbClr>
                      </a:outerShdw>
                    </a:effectLst>
                    <a:uLnTx/>
                    <a:uFillTx/>
                    <a:latin typeface="Calibri"/>
                  </a:endParaRPr>
                </a:p>
              </p:txBody>
            </p:sp>
          </p:grpSp>
        </p:grpSp>
      </p:grpSp>
      <p:sp>
        <p:nvSpPr>
          <p:cNvPr id="16" name="Frame 15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3352857" y="1213892"/>
            <a:ext cx="643411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চোখের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গঠনের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বিভিন্ন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অংশের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বর্ণনা</a:t>
            </a:r>
            <a:endParaRPr lang="en-US" sz="2400" b="1" dirty="0">
              <a:ln/>
              <a:solidFill>
                <a:schemeClr val="accent4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4443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252</TotalTime>
  <Words>371</Words>
  <Application>Microsoft Office PowerPoint</Application>
  <PresentationFormat>Custom</PresentationFormat>
  <Paragraphs>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Banded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IT World</cp:lastModifiedBy>
  <cp:revision>71</cp:revision>
  <dcterms:created xsi:type="dcterms:W3CDTF">2016-11-10T17:08:57Z</dcterms:created>
  <dcterms:modified xsi:type="dcterms:W3CDTF">2019-10-20T15:10:46Z</dcterms:modified>
</cp:coreProperties>
</file>