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7" r:id="rId2"/>
    <p:sldId id="260" r:id="rId3"/>
    <p:sldId id="306" r:id="rId4"/>
    <p:sldId id="258" r:id="rId5"/>
    <p:sldId id="259" r:id="rId6"/>
    <p:sldId id="307" r:id="rId7"/>
    <p:sldId id="296" r:id="rId8"/>
    <p:sldId id="294" r:id="rId9"/>
    <p:sldId id="299" r:id="rId10"/>
    <p:sldId id="300" r:id="rId11"/>
    <p:sldId id="301" r:id="rId12"/>
    <p:sldId id="302" r:id="rId13"/>
    <p:sldId id="303" r:id="rId14"/>
    <p:sldId id="286" r:id="rId15"/>
    <p:sldId id="287" r:id="rId16"/>
    <p:sldId id="263" r:id="rId17"/>
    <p:sldId id="262" r:id="rId18"/>
    <p:sldId id="288" r:id="rId19"/>
    <p:sldId id="293" r:id="rId20"/>
    <p:sldId id="305" r:id="rId21"/>
    <p:sldId id="282" r:id="rId22"/>
    <p:sldId id="266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29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bel" initials="R" lastIdx="1" clrIdx="0">
    <p:extLst>
      <p:ext uri="{19B8F6BF-5375-455C-9EA6-DF929625EA0E}">
        <p15:presenceInfo xmlns:p15="http://schemas.microsoft.com/office/powerpoint/2012/main" xmlns="" userId="Rub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00000"/>
    <a:srgbClr val="EDED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029" autoAdjust="0"/>
    <p:restoredTop sz="92435" autoAdjust="0"/>
  </p:normalViewPr>
  <p:slideViewPr>
    <p:cSldViewPr snapToGrid="0" showGuides="1">
      <p:cViewPr varScale="1">
        <p:scale>
          <a:sx n="81" d="100"/>
          <a:sy n="81" d="100"/>
        </p:scale>
        <p:origin x="-1354" y="-86"/>
      </p:cViewPr>
      <p:guideLst>
        <p:guide orient="horz" pos="2208"/>
        <p:guide pos="2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89CFA-0583-417C-BD80-DABF5906EA81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80918-6566-4CCC-B195-910321C50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268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বেলী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ফুলের</a:t>
            </a:r>
            <a:r>
              <a:rPr lang="en-US" baseline="0" dirty="0" smtClean="0"/>
              <a:t> </a:t>
            </a:r>
            <a:r>
              <a:rPr lang="en-US" dirty="0" err="1" smtClean="0"/>
              <a:t>ভিডিওটি</a:t>
            </a:r>
            <a:r>
              <a:rPr lang="en-US" dirty="0" smtClean="0"/>
              <a:t> </a:t>
            </a:r>
            <a:r>
              <a:rPr lang="en-US" dirty="0" err="1"/>
              <a:t>দেখিয়ে</a:t>
            </a:r>
            <a:r>
              <a:rPr lang="en-US" dirty="0"/>
              <a:t> </a:t>
            </a:r>
            <a:r>
              <a:rPr lang="bn-IN" dirty="0"/>
              <a:t>শ</a:t>
            </a:r>
            <a:r>
              <a:rPr lang="en-US" dirty="0"/>
              <a:t>ি</a:t>
            </a:r>
            <a:r>
              <a:rPr lang="bn-IN" dirty="0"/>
              <a:t>ক</a:t>
            </a:r>
            <a:r>
              <a:rPr lang="en-US" dirty="0" err="1"/>
              <a:t>্ষার</a:t>
            </a:r>
            <a:r>
              <a:rPr lang="bn-IN" dirty="0"/>
              <a:t>্</a:t>
            </a:r>
            <a:r>
              <a:rPr lang="en-US" dirty="0" err="1"/>
              <a:t>থীদের</a:t>
            </a:r>
            <a:r>
              <a:rPr lang="en-US" dirty="0"/>
              <a:t> </a:t>
            </a:r>
            <a:r>
              <a:rPr lang="en-US" dirty="0" err="1" smtClean="0"/>
              <a:t>মুখ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আজকের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dirty="0" smtClean="0"/>
              <a:t> </a:t>
            </a:r>
            <a:r>
              <a:rPr lang="en-US" dirty="0" err="1"/>
              <a:t>চে</a:t>
            </a:r>
            <a:r>
              <a:rPr lang="bn-IN" dirty="0"/>
              <a:t>ষ</a:t>
            </a:r>
            <a:r>
              <a:rPr lang="en-US" dirty="0"/>
              <a:t>্</a:t>
            </a:r>
            <a:r>
              <a:rPr lang="bn-IN" dirty="0"/>
              <a:t>ট</a:t>
            </a:r>
            <a:r>
              <a:rPr lang="en-US" dirty="0"/>
              <a:t>া </a:t>
            </a:r>
            <a:r>
              <a:rPr lang="bn-IN" dirty="0"/>
              <a:t>ক</a:t>
            </a:r>
            <a:r>
              <a:rPr lang="en-US" dirty="0" err="1" smtClean="0"/>
              <a:t>রবেন</a:t>
            </a:r>
            <a:r>
              <a:rPr lang="en-US" dirty="0" smtClean="0"/>
              <a:t>। </a:t>
            </a:r>
            <a:r>
              <a:rPr lang="en-US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নির্দেশনা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A5674-5905-47AE-B816-15F6365CA0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1853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80918-6566-4CCC-B195-910321C50B3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0524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A5674-5905-47AE-B816-15F6365CA08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2543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ভিডিওচিত্র দেখানোর</a:t>
            </a:r>
            <a:r>
              <a:rPr lang="bn-IN" baseline="0" dirty="0" smtClean="0"/>
              <a:t> পর</a:t>
            </a:r>
            <a:r>
              <a:rPr lang="bn-IN" dirty="0" smtClean="0"/>
              <a:t> পাপড়ির সংখ্যা</a:t>
            </a:r>
            <a:r>
              <a:rPr lang="bn-IN" baseline="0" dirty="0" smtClean="0"/>
              <a:t> বৈশিষ্টের উপর </a:t>
            </a:r>
            <a:r>
              <a:rPr lang="bn-IN" dirty="0" smtClean="0"/>
              <a:t>প্রতিটি</a:t>
            </a:r>
            <a:r>
              <a:rPr lang="bn-IN" baseline="0" dirty="0" smtClean="0"/>
              <a:t> বেলীর জাতের</a:t>
            </a:r>
            <a:r>
              <a:rPr lang="bn-IN" dirty="0" smtClean="0"/>
              <a:t> </a:t>
            </a:r>
            <a:r>
              <a:rPr lang="bn-IN" dirty="0"/>
              <a:t>নাম শিক্ষার্থীদেরকে প্রশ্ন </a:t>
            </a:r>
            <a:r>
              <a:rPr lang="en-US" dirty="0"/>
              <a:t>ক</a:t>
            </a:r>
            <a:r>
              <a:rPr lang="bn-IN" dirty="0"/>
              <a:t>র</a:t>
            </a:r>
            <a:r>
              <a:rPr lang="en-US" dirty="0"/>
              <a:t>ে </a:t>
            </a:r>
            <a:r>
              <a:rPr lang="bn-IN" dirty="0"/>
              <a:t>জ</a:t>
            </a:r>
            <a:r>
              <a:rPr lang="en-US" dirty="0"/>
              <a:t>া</a:t>
            </a:r>
            <a:r>
              <a:rPr lang="bn-IN" dirty="0"/>
              <a:t>ন</a:t>
            </a:r>
            <a:r>
              <a:rPr lang="en-US" dirty="0" err="1"/>
              <a:t>তে</a:t>
            </a:r>
            <a:r>
              <a:rPr lang="en-US" dirty="0"/>
              <a:t> </a:t>
            </a:r>
            <a:r>
              <a:rPr lang="en-US" dirty="0" err="1"/>
              <a:t>চাই</a:t>
            </a:r>
            <a:r>
              <a:rPr lang="bn-IN" dirty="0"/>
              <a:t>ত</a:t>
            </a:r>
            <a:r>
              <a:rPr lang="en-US" dirty="0"/>
              <a:t>ে </a:t>
            </a:r>
            <a:r>
              <a:rPr lang="bn-IN" dirty="0"/>
              <a:t>প</a:t>
            </a:r>
            <a:r>
              <a:rPr lang="en-US" dirty="0"/>
              <a:t>া</a:t>
            </a:r>
            <a:r>
              <a:rPr lang="bn-IN" dirty="0"/>
              <a:t>র</a:t>
            </a:r>
            <a:r>
              <a:rPr lang="en-US" dirty="0"/>
              <a:t>ি 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শিক্ষক</a:t>
            </a:r>
            <a:r>
              <a:rPr lang="bn-IN" baseline="0" dirty="0" smtClean="0"/>
              <a:t> মহোদয় প্রয়োজনে ভিডিওচিত্র স্থির রেখে সহায়তা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A5674-5905-47AE-B816-15F6365CA08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3744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চিত্র দেখিয়ে প্রতিটি চিত্রের নাম শিক্ষার্থীদেরকে প্রশ্ন </a:t>
            </a:r>
            <a:r>
              <a:rPr lang="en-US" dirty="0"/>
              <a:t>ক</a:t>
            </a:r>
            <a:r>
              <a:rPr lang="bn-IN" dirty="0"/>
              <a:t>র</a:t>
            </a:r>
            <a:r>
              <a:rPr lang="en-US" dirty="0"/>
              <a:t>ে </a:t>
            </a:r>
            <a:r>
              <a:rPr lang="bn-IN" dirty="0"/>
              <a:t>জ</a:t>
            </a:r>
            <a:r>
              <a:rPr lang="en-US" dirty="0"/>
              <a:t>া</a:t>
            </a:r>
            <a:r>
              <a:rPr lang="bn-IN" dirty="0"/>
              <a:t>ন</a:t>
            </a:r>
            <a:r>
              <a:rPr lang="en-US" dirty="0" err="1"/>
              <a:t>তে</a:t>
            </a:r>
            <a:r>
              <a:rPr lang="en-US" dirty="0"/>
              <a:t> </a:t>
            </a:r>
            <a:r>
              <a:rPr lang="en-US" dirty="0" err="1"/>
              <a:t>চাই</a:t>
            </a:r>
            <a:r>
              <a:rPr lang="bn-IN" dirty="0"/>
              <a:t>ত</a:t>
            </a:r>
            <a:r>
              <a:rPr lang="en-US" dirty="0"/>
              <a:t>ে </a:t>
            </a:r>
            <a:r>
              <a:rPr lang="bn-IN" dirty="0"/>
              <a:t>প</a:t>
            </a:r>
            <a:r>
              <a:rPr lang="en-US" dirty="0"/>
              <a:t>া</a:t>
            </a:r>
            <a:r>
              <a:rPr lang="bn-IN" dirty="0"/>
              <a:t>র</a:t>
            </a:r>
            <a:r>
              <a:rPr lang="en-US" dirty="0"/>
              <a:t>ি </a:t>
            </a:r>
            <a:r>
              <a:rPr lang="en-US" dirty="0" smtClean="0"/>
              <a:t>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কাটিং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কলম,দাবা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কলম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গুঁটি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কলম</a:t>
            </a:r>
            <a:r>
              <a:rPr lang="en-US" baseline="0" dirty="0" smtClean="0"/>
              <a:t>।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A5674-5905-47AE-B816-15F6365CA08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0353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চিত্র </a:t>
            </a:r>
            <a:r>
              <a:rPr lang="bn-IN" dirty="0" smtClean="0"/>
              <a:t>দেখিয়ে </a:t>
            </a:r>
            <a:r>
              <a:rPr lang="bn-IN" dirty="0"/>
              <a:t>শিক্ষার্থীদেরকে প্রশ্ন </a:t>
            </a:r>
            <a:r>
              <a:rPr lang="en-US" dirty="0"/>
              <a:t>ক</a:t>
            </a:r>
            <a:r>
              <a:rPr lang="bn-IN" dirty="0"/>
              <a:t>র</a:t>
            </a:r>
            <a:r>
              <a:rPr lang="en-US" dirty="0"/>
              <a:t>ে</a:t>
            </a:r>
            <a:r>
              <a:rPr lang="bn-IN" dirty="0"/>
              <a:t> </a:t>
            </a:r>
            <a:r>
              <a:rPr lang="bn-IN" dirty="0" smtClean="0"/>
              <a:t>পাতায়</a:t>
            </a:r>
            <a:r>
              <a:rPr lang="bn-IN" baseline="0" dirty="0" smtClean="0"/>
              <a:t> </a:t>
            </a:r>
            <a:r>
              <a:rPr lang="bn-IN" dirty="0" smtClean="0"/>
              <a:t>রোগের কী</a:t>
            </a:r>
            <a:r>
              <a:rPr lang="bn-IN" baseline="0" dirty="0" smtClean="0"/>
              <a:t> কী বৈশিষ্ট্য দেখা যাচ্ছে তা</a:t>
            </a:r>
            <a:r>
              <a:rPr lang="en-US" dirty="0" smtClean="0"/>
              <a:t> </a:t>
            </a:r>
            <a:r>
              <a:rPr lang="bn-IN" dirty="0"/>
              <a:t>জ</a:t>
            </a:r>
            <a:r>
              <a:rPr lang="en-US" dirty="0"/>
              <a:t>া</a:t>
            </a:r>
            <a:r>
              <a:rPr lang="bn-IN" dirty="0"/>
              <a:t>ন</a:t>
            </a:r>
            <a:r>
              <a:rPr lang="en-US" dirty="0" err="1"/>
              <a:t>তে</a:t>
            </a:r>
            <a:r>
              <a:rPr lang="en-US" dirty="0"/>
              <a:t> </a:t>
            </a:r>
            <a:r>
              <a:rPr lang="en-US" dirty="0" err="1"/>
              <a:t>চাই</a:t>
            </a:r>
            <a:r>
              <a:rPr lang="bn-IN" dirty="0"/>
              <a:t>ত</a:t>
            </a:r>
            <a:r>
              <a:rPr lang="en-US" dirty="0"/>
              <a:t>ে </a:t>
            </a:r>
            <a:r>
              <a:rPr lang="bn-IN" dirty="0"/>
              <a:t>প</a:t>
            </a:r>
            <a:r>
              <a:rPr lang="en-US" dirty="0"/>
              <a:t>া</a:t>
            </a:r>
            <a:r>
              <a:rPr lang="bn-IN" dirty="0"/>
              <a:t>র</a:t>
            </a:r>
            <a:r>
              <a:rPr lang="en-US" dirty="0"/>
              <a:t>ি </a:t>
            </a:r>
            <a:r>
              <a:rPr lang="en-US" dirty="0" smtClean="0"/>
              <a:t>।</a:t>
            </a:r>
            <a:r>
              <a:rPr lang="bn-IN" dirty="0" smtClean="0"/>
              <a:t> পরে উত্তর</a:t>
            </a:r>
            <a:r>
              <a:rPr lang="bn-IN" baseline="0" dirty="0" smtClean="0"/>
              <a:t> বলি।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A5674-5905-47AE-B816-15F6365CA08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7218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চিত্র দেখিয়ে শিক্ষার্থীদেরকে প্রশ্ন </a:t>
            </a:r>
            <a:r>
              <a:rPr lang="en-US" dirty="0" smtClean="0"/>
              <a:t>ক</a:t>
            </a:r>
            <a:r>
              <a:rPr lang="bn-IN" dirty="0" smtClean="0"/>
              <a:t>র</a:t>
            </a:r>
            <a:r>
              <a:rPr lang="en-US" dirty="0" smtClean="0"/>
              <a:t>ে</a:t>
            </a:r>
            <a:r>
              <a:rPr lang="bn-IN" dirty="0" smtClean="0"/>
              <a:t> পাতায়</a:t>
            </a:r>
            <a:r>
              <a:rPr lang="bn-IN" baseline="0" dirty="0" smtClean="0"/>
              <a:t> </a:t>
            </a:r>
            <a:r>
              <a:rPr lang="bn-IN" dirty="0" smtClean="0"/>
              <a:t>রোগের</a:t>
            </a:r>
            <a:r>
              <a:rPr lang="bn-IN" baseline="0" dirty="0" smtClean="0"/>
              <a:t> কী বৈশিষ্ট্য দেখা যাচ্ছে তা</a:t>
            </a:r>
            <a:r>
              <a:rPr lang="en-US" dirty="0" smtClean="0"/>
              <a:t> </a:t>
            </a:r>
            <a:r>
              <a:rPr lang="bn-IN" dirty="0" smtClean="0"/>
              <a:t>জ</a:t>
            </a:r>
            <a:r>
              <a:rPr lang="en-US" dirty="0" smtClean="0"/>
              <a:t>া</a:t>
            </a:r>
            <a:r>
              <a:rPr lang="bn-IN" dirty="0" smtClean="0"/>
              <a:t>ন</a:t>
            </a:r>
            <a:r>
              <a:rPr lang="en-US" dirty="0" err="1" smtClean="0"/>
              <a:t>তে</a:t>
            </a:r>
            <a:r>
              <a:rPr lang="en-US" dirty="0" smtClean="0"/>
              <a:t> </a:t>
            </a:r>
            <a:r>
              <a:rPr lang="en-US" dirty="0" err="1" smtClean="0"/>
              <a:t>চাই</a:t>
            </a:r>
            <a:r>
              <a:rPr lang="bn-IN" dirty="0" smtClean="0"/>
              <a:t>ত</a:t>
            </a:r>
            <a:r>
              <a:rPr lang="en-US" dirty="0" smtClean="0"/>
              <a:t>ে </a:t>
            </a:r>
            <a:r>
              <a:rPr lang="bn-IN" dirty="0" smtClean="0"/>
              <a:t>প</a:t>
            </a:r>
            <a:r>
              <a:rPr lang="en-US" dirty="0" smtClean="0"/>
              <a:t>া</a:t>
            </a:r>
            <a:r>
              <a:rPr lang="bn-IN" dirty="0" smtClean="0"/>
              <a:t>র</a:t>
            </a:r>
            <a:r>
              <a:rPr lang="en-US" dirty="0" smtClean="0"/>
              <a:t>ি ।</a:t>
            </a:r>
            <a:r>
              <a:rPr lang="bn-IN" dirty="0" smtClean="0"/>
              <a:t> পরে উত্তর</a:t>
            </a:r>
            <a:r>
              <a:rPr lang="bn-IN" baseline="0" dirty="0" smtClean="0"/>
              <a:t> বলি।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A5674-5905-47AE-B816-15F6365CA08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2323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চিত্র দেখিয়ে নাম শিক্ষার্থীদেরকে প্রশ্ন </a:t>
            </a:r>
            <a:r>
              <a:rPr lang="en-US" dirty="0"/>
              <a:t>ক</a:t>
            </a:r>
            <a:r>
              <a:rPr lang="bn-IN" dirty="0"/>
              <a:t>র</a:t>
            </a:r>
            <a:r>
              <a:rPr lang="en-US" dirty="0"/>
              <a:t>ে</a:t>
            </a:r>
            <a:r>
              <a:rPr lang="bn-IN" dirty="0"/>
              <a:t> কীভাবে গোলাপ ফুল সংগ্রহ-সংরক্ষণ করতে </a:t>
            </a:r>
            <a:r>
              <a:rPr lang="bn-IN" dirty="0" smtClean="0"/>
              <a:t>হয় সে</a:t>
            </a:r>
            <a:r>
              <a:rPr lang="bn-IN" baseline="0" dirty="0" smtClean="0"/>
              <a:t> সম্পর্কে তাদের অভিজ্ঞতা</a:t>
            </a:r>
            <a:r>
              <a:rPr lang="bn-IN" dirty="0" smtClean="0"/>
              <a:t> </a:t>
            </a:r>
            <a:r>
              <a:rPr lang="bn-IN" dirty="0"/>
              <a:t>তা</a:t>
            </a:r>
            <a:r>
              <a:rPr lang="en-US" dirty="0"/>
              <a:t> </a:t>
            </a:r>
            <a:r>
              <a:rPr lang="bn-IN" dirty="0"/>
              <a:t>জ</a:t>
            </a:r>
            <a:r>
              <a:rPr lang="en-US" dirty="0"/>
              <a:t>া</a:t>
            </a:r>
            <a:r>
              <a:rPr lang="bn-IN" dirty="0"/>
              <a:t>ন</a:t>
            </a:r>
            <a:r>
              <a:rPr lang="en-US" dirty="0" err="1"/>
              <a:t>তে</a:t>
            </a:r>
            <a:r>
              <a:rPr lang="en-US" dirty="0"/>
              <a:t> </a:t>
            </a:r>
            <a:r>
              <a:rPr lang="en-US" dirty="0" err="1"/>
              <a:t>চাই</a:t>
            </a:r>
            <a:r>
              <a:rPr lang="bn-IN" dirty="0"/>
              <a:t>ত</a:t>
            </a:r>
            <a:r>
              <a:rPr lang="en-US" dirty="0"/>
              <a:t>ে </a:t>
            </a:r>
            <a:r>
              <a:rPr lang="bn-IN" dirty="0"/>
              <a:t>প</a:t>
            </a:r>
            <a:r>
              <a:rPr lang="en-US" dirty="0"/>
              <a:t>া</a:t>
            </a:r>
            <a:r>
              <a:rPr lang="bn-IN" dirty="0"/>
              <a:t>র</a:t>
            </a:r>
            <a:r>
              <a:rPr lang="en-US" dirty="0"/>
              <a:t>ি 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A5674-5905-47AE-B816-15F6365CA08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6365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মহোদয়, শিক্ষার্থীদের মাঠে যাওয়ার পর্বে সুশৃঙ্খল অবস্থা যেন বজায় থাকে সে জন্য ২-৩জন দলনেতা নির্বাচন করে দিতে পারেন। প্রয়োজনীয় উপকরণ পূর্বেই সংগ্রহ করে রাখবেন।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80918-6566-4CCC-B195-910321C50B3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38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চিত্র দেখে প্রশ্ন করি-</a:t>
            </a:r>
          </a:p>
          <a:p>
            <a:pPr marL="228600" indent="-228600">
              <a:buAutoNum type="arabicParenR"/>
            </a:pPr>
            <a:r>
              <a:rPr lang="bn-IN" dirty="0"/>
              <a:t>গোলাপ গাছের ডাল ছাঁটাই করা প্রয়োজন কেন?</a:t>
            </a:r>
          </a:p>
          <a:p>
            <a:pPr marL="228600" indent="-228600">
              <a:buAutoNum type="arabicParenR"/>
            </a:pPr>
            <a:r>
              <a:rPr lang="en-US" dirty="0" err="1"/>
              <a:t>লাল</a:t>
            </a:r>
            <a:r>
              <a:rPr lang="en-US" dirty="0"/>
              <a:t> </a:t>
            </a:r>
            <a:r>
              <a:rPr lang="bn-IN" dirty="0"/>
              <a:t>প</a:t>
            </a:r>
            <a:r>
              <a:rPr lang="en-US" dirty="0"/>
              <a:t>ো</a:t>
            </a:r>
            <a:r>
              <a:rPr lang="bn-IN" dirty="0"/>
              <a:t>ক</a:t>
            </a:r>
            <a:r>
              <a:rPr lang="en-US" dirty="0"/>
              <a:t>া</a:t>
            </a:r>
            <a:r>
              <a:rPr lang="bn-IN" dirty="0"/>
              <a:t>ট</a:t>
            </a:r>
            <a:r>
              <a:rPr lang="en-US" dirty="0"/>
              <a:t>ি</a:t>
            </a:r>
            <a:r>
              <a:rPr lang="bn-IN" dirty="0"/>
              <a:t>র</a:t>
            </a:r>
            <a:r>
              <a:rPr lang="en-US" dirty="0"/>
              <a:t> </a:t>
            </a:r>
            <a:r>
              <a:rPr lang="bn-IN" dirty="0"/>
              <a:t>ন</a:t>
            </a:r>
            <a:r>
              <a:rPr lang="en-US" dirty="0"/>
              <a:t>া</a:t>
            </a:r>
            <a:r>
              <a:rPr lang="bn-IN" dirty="0"/>
              <a:t>ম</a:t>
            </a:r>
            <a:r>
              <a:rPr lang="en-US" dirty="0"/>
              <a:t> </a:t>
            </a:r>
            <a:r>
              <a:rPr lang="bn-IN" dirty="0"/>
              <a:t>ক</a:t>
            </a:r>
            <a:r>
              <a:rPr lang="en-US" dirty="0"/>
              <a:t>ী? </a:t>
            </a:r>
            <a:r>
              <a:rPr lang="bn-IN" dirty="0"/>
              <a:t>ক</a:t>
            </a:r>
            <a:r>
              <a:rPr lang="en-US" dirty="0"/>
              <a:t>ী </a:t>
            </a:r>
            <a:r>
              <a:rPr lang="bn-IN" dirty="0"/>
              <a:t>ক</a:t>
            </a:r>
            <a:r>
              <a:rPr lang="en-US" dirty="0" err="1"/>
              <a:t>্ষতি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bn-IN" dirty="0"/>
              <a:t>থ</a:t>
            </a:r>
            <a:r>
              <a:rPr lang="en-US" dirty="0"/>
              <a:t>া</a:t>
            </a:r>
            <a:r>
              <a:rPr lang="bn-IN" dirty="0"/>
              <a:t>ক</a:t>
            </a:r>
            <a:r>
              <a:rPr lang="en-US" dirty="0"/>
              <a:t>ে? (</a:t>
            </a:r>
            <a:r>
              <a:rPr lang="bn-IN" dirty="0"/>
              <a:t>ব</a:t>
            </a:r>
            <a:r>
              <a:rPr lang="en-US" dirty="0"/>
              <a:t>ি</a:t>
            </a:r>
            <a:r>
              <a:rPr lang="bn-IN" dirty="0"/>
              <a:t>ট</a:t>
            </a:r>
            <a:r>
              <a:rPr lang="en-US" dirty="0"/>
              <a:t>ল </a:t>
            </a:r>
            <a:r>
              <a:rPr lang="bn-IN" dirty="0"/>
              <a:t>প</a:t>
            </a:r>
            <a:r>
              <a:rPr lang="en-US" dirty="0"/>
              <a:t>ো</a:t>
            </a:r>
            <a:r>
              <a:rPr lang="bn-IN" dirty="0"/>
              <a:t>ক</a:t>
            </a:r>
            <a:r>
              <a:rPr lang="en-US" dirty="0"/>
              <a:t>া,</a:t>
            </a:r>
            <a:r>
              <a:rPr lang="bn-IN" dirty="0"/>
              <a:t>কচি পাতা ও ফুলের পাতা ছিদ্র করা খায়)।</a:t>
            </a:r>
            <a:r>
              <a:rPr lang="en-US" dirty="0"/>
              <a:t> </a:t>
            </a:r>
            <a:endParaRPr lang="bn-IN" dirty="0"/>
          </a:p>
          <a:p>
            <a:pPr marL="228600" indent="-228600">
              <a:buAutoNum type="arabicParenR"/>
            </a:pPr>
            <a:r>
              <a:rPr lang="en-US" dirty="0"/>
              <a:t>ম</a:t>
            </a:r>
            <a:r>
              <a:rPr lang="bn-IN" dirty="0"/>
              <a:t>র</a:t>
            </a:r>
            <a:r>
              <a:rPr lang="en-US" dirty="0"/>
              <a:t>া </a:t>
            </a:r>
            <a:r>
              <a:rPr lang="bn-IN" dirty="0"/>
              <a:t>চ</a:t>
            </a:r>
            <a:r>
              <a:rPr lang="en-US" dirty="0"/>
              <a:t>া</a:t>
            </a:r>
            <a:r>
              <a:rPr lang="bn-IN" dirty="0"/>
              <a:t>ম</a:t>
            </a:r>
            <a:r>
              <a:rPr lang="en-US" dirty="0"/>
              <a:t>ড়</a:t>
            </a:r>
            <a:r>
              <a:rPr lang="bn-IN" dirty="0"/>
              <a:t>া</a:t>
            </a:r>
            <a:r>
              <a:rPr lang="en-US" dirty="0"/>
              <a:t>র </a:t>
            </a:r>
            <a:r>
              <a:rPr lang="bn-IN" dirty="0"/>
              <a:t>ম</a:t>
            </a:r>
            <a:r>
              <a:rPr lang="en-US" dirty="0"/>
              <a:t>ত</a:t>
            </a:r>
            <a:r>
              <a:rPr lang="bn-IN" dirty="0"/>
              <a:t>ো</a:t>
            </a:r>
            <a:r>
              <a:rPr lang="en-US" dirty="0"/>
              <a:t> </a:t>
            </a:r>
            <a:r>
              <a:rPr lang="bn-IN" dirty="0"/>
              <a:t>দ</a:t>
            </a:r>
            <a:r>
              <a:rPr lang="en-US" dirty="0" err="1"/>
              <a:t>েখতে</a:t>
            </a:r>
            <a:r>
              <a:rPr lang="en-US" dirty="0"/>
              <a:t> </a:t>
            </a:r>
            <a:r>
              <a:rPr lang="en-US" dirty="0" err="1"/>
              <a:t>পোকার</a:t>
            </a:r>
            <a:r>
              <a:rPr lang="en-US" dirty="0"/>
              <a:t> </a:t>
            </a:r>
            <a:r>
              <a:rPr lang="en-US" dirty="0" err="1"/>
              <a:t>নাম</a:t>
            </a:r>
            <a:r>
              <a:rPr lang="en-US" dirty="0"/>
              <a:t> </a:t>
            </a:r>
            <a:r>
              <a:rPr lang="bn-IN" dirty="0"/>
              <a:t>ক</a:t>
            </a:r>
            <a:r>
              <a:rPr lang="en-US" dirty="0"/>
              <a:t>ী</a:t>
            </a:r>
            <a:r>
              <a:rPr lang="bn-IN" dirty="0"/>
              <a:t>?</a:t>
            </a:r>
            <a:r>
              <a:rPr lang="en-US" dirty="0"/>
              <a:t> </a:t>
            </a:r>
            <a:r>
              <a:rPr lang="bn-IN" dirty="0"/>
              <a:t>ক</a:t>
            </a:r>
            <a:r>
              <a:rPr lang="en-US" dirty="0" err="1"/>
              <a:t>ীসের</a:t>
            </a:r>
            <a:r>
              <a:rPr lang="en-US" dirty="0"/>
              <a:t> </a:t>
            </a:r>
            <a:r>
              <a:rPr lang="en-US" dirty="0" err="1"/>
              <a:t>রস</a:t>
            </a:r>
            <a:r>
              <a:rPr lang="en-US" dirty="0"/>
              <a:t> </a:t>
            </a:r>
            <a:r>
              <a:rPr lang="en-US" dirty="0" err="1"/>
              <a:t>চু</a:t>
            </a:r>
            <a:r>
              <a:rPr lang="bn-IN" dirty="0"/>
              <a:t>ষ</a:t>
            </a:r>
            <a:r>
              <a:rPr lang="en-US" dirty="0"/>
              <a:t>ে </a:t>
            </a:r>
            <a:r>
              <a:rPr lang="en-US" dirty="0" err="1"/>
              <a:t>খায়</a:t>
            </a:r>
            <a:r>
              <a:rPr lang="en-US" dirty="0"/>
              <a:t>? (</a:t>
            </a:r>
            <a:r>
              <a:rPr lang="bn-IN" dirty="0"/>
              <a:t>র</a:t>
            </a:r>
            <a:r>
              <a:rPr lang="en-US" dirty="0"/>
              <a:t>ে</a:t>
            </a:r>
            <a:r>
              <a:rPr lang="bn-IN" dirty="0"/>
              <a:t>ড</a:t>
            </a:r>
            <a:r>
              <a:rPr lang="en-US" dirty="0"/>
              <a:t> </a:t>
            </a:r>
            <a:r>
              <a:rPr lang="bn-IN" dirty="0"/>
              <a:t>স</a:t>
            </a:r>
            <a:r>
              <a:rPr lang="en-US" dirty="0"/>
              <a:t>্</a:t>
            </a:r>
            <a:r>
              <a:rPr lang="bn-IN" dirty="0"/>
              <a:t>ক</a:t>
            </a:r>
            <a:r>
              <a:rPr lang="en-US" dirty="0"/>
              <a:t>ে</a:t>
            </a:r>
            <a:r>
              <a:rPr lang="bn-IN" dirty="0"/>
              <a:t>ল</a:t>
            </a:r>
            <a:r>
              <a:rPr lang="en-US" dirty="0"/>
              <a:t>,</a:t>
            </a:r>
            <a:r>
              <a:rPr lang="bn-IN" dirty="0"/>
              <a:t>ব</a:t>
            </a:r>
            <a:r>
              <a:rPr lang="en-US" dirty="0"/>
              <a:t>া</a:t>
            </a:r>
            <a:r>
              <a:rPr lang="bn-IN" dirty="0"/>
              <a:t>ক</a:t>
            </a:r>
            <a:r>
              <a:rPr lang="en-US" dirty="0"/>
              <a:t>ল</a:t>
            </a:r>
            <a:r>
              <a:rPr lang="bn-IN" dirty="0"/>
              <a:t>ে</a:t>
            </a:r>
            <a:r>
              <a:rPr lang="en-US" dirty="0"/>
              <a:t>র </a:t>
            </a:r>
            <a:r>
              <a:rPr lang="bn-IN" dirty="0"/>
              <a:t>র</a:t>
            </a:r>
            <a:r>
              <a:rPr lang="en-US" dirty="0"/>
              <a:t>স </a:t>
            </a:r>
            <a:r>
              <a:rPr lang="bn-IN" dirty="0"/>
              <a:t>চ</a:t>
            </a:r>
            <a:r>
              <a:rPr lang="en-US" dirty="0" err="1"/>
              <a:t>ুষে</a:t>
            </a:r>
            <a:r>
              <a:rPr lang="en-US" dirty="0"/>
              <a:t> </a:t>
            </a:r>
            <a:r>
              <a:rPr lang="en-US" dirty="0" err="1"/>
              <a:t>খায়</a:t>
            </a:r>
            <a:r>
              <a:rPr lang="en-US" dirty="0"/>
              <a:t>।)</a:t>
            </a:r>
            <a:endParaRPr lang="bn-IN" dirty="0"/>
          </a:p>
          <a:p>
            <a:pPr marL="228600" indent="-228600">
              <a:buAutoNum type="arabicParenR"/>
            </a:pPr>
            <a:r>
              <a:rPr lang="en-US" dirty="0" err="1"/>
              <a:t>এটি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রোগে</a:t>
            </a:r>
            <a:r>
              <a:rPr lang="en-US" dirty="0"/>
              <a:t> </a:t>
            </a:r>
            <a:r>
              <a:rPr lang="bn-IN" dirty="0"/>
              <a:t>আ</a:t>
            </a:r>
            <a:r>
              <a:rPr lang="en-US" dirty="0"/>
              <a:t>ক</a:t>
            </a:r>
            <a:r>
              <a:rPr lang="bn-IN" dirty="0"/>
              <a:t>্</a:t>
            </a:r>
            <a:r>
              <a:rPr lang="en-US" dirty="0"/>
              <a:t>র</a:t>
            </a:r>
            <a:r>
              <a:rPr lang="bn-IN" dirty="0"/>
              <a:t>া</a:t>
            </a:r>
            <a:r>
              <a:rPr lang="en-US" dirty="0"/>
              <a:t>ন</a:t>
            </a:r>
            <a:r>
              <a:rPr lang="bn-IN" dirty="0"/>
              <a:t>্</a:t>
            </a:r>
            <a:r>
              <a:rPr lang="en-US" dirty="0"/>
              <a:t>ত? ( </a:t>
            </a:r>
            <a:r>
              <a:rPr lang="en-US" dirty="0" err="1"/>
              <a:t>ডাইব্যাক</a:t>
            </a:r>
            <a:r>
              <a:rPr lang="en-US" dirty="0"/>
              <a:t>)।</a:t>
            </a:r>
            <a:endParaRPr lang="bn-IN" dirty="0"/>
          </a:p>
          <a:p>
            <a:pPr marL="228600" indent="-228600">
              <a:buAutoNum type="arabicParenR"/>
            </a:pPr>
            <a:r>
              <a:rPr lang="en-US" dirty="0" err="1"/>
              <a:t>এটি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bn-IN" dirty="0"/>
              <a:t>ঔ</a:t>
            </a:r>
            <a:r>
              <a:rPr lang="en-US" dirty="0" err="1"/>
              <a:t>ষধ</a:t>
            </a:r>
            <a:r>
              <a:rPr lang="bn-IN" dirty="0"/>
              <a:t>?</a:t>
            </a:r>
            <a:r>
              <a:rPr lang="en-US" dirty="0"/>
              <a:t> </a:t>
            </a:r>
            <a:r>
              <a:rPr lang="bn-IN" dirty="0"/>
              <a:t>ক</a:t>
            </a:r>
            <a:r>
              <a:rPr lang="en-US" dirty="0"/>
              <a:t>ে</a:t>
            </a:r>
            <a:r>
              <a:rPr lang="bn-IN" dirty="0"/>
              <a:t>ন</a:t>
            </a:r>
            <a:r>
              <a:rPr lang="en-US" dirty="0"/>
              <a:t> </a:t>
            </a:r>
            <a:r>
              <a:rPr lang="bn-IN" dirty="0"/>
              <a:t>ব</a:t>
            </a:r>
            <a:r>
              <a:rPr lang="en-US" dirty="0"/>
              <a:t>্</a:t>
            </a:r>
            <a:r>
              <a:rPr lang="bn-IN" dirty="0"/>
              <a:t>য</a:t>
            </a:r>
            <a:r>
              <a:rPr lang="en-US" dirty="0"/>
              <a:t>ব</a:t>
            </a:r>
            <a:r>
              <a:rPr lang="bn-IN" dirty="0"/>
              <a:t>হ</a:t>
            </a:r>
            <a:r>
              <a:rPr lang="en-US" dirty="0" err="1"/>
              <a:t>ার</a:t>
            </a:r>
            <a:r>
              <a:rPr lang="en-US" dirty="0"/>
              <a:t> ক</a:t>
            </a:r>
            <a:r>
              <a:rPr lang="bn-IN" dirty="0"/>
              <a:t>র</a:t>
            </a:r>
            <a:r>
              <a:rPr lang="en-US" dirty="0"/>
              <a:t>া </a:t>
            </a:r>
            <a:r>
              <a:rPr lang="bn-IN" dirty="0"/>
              <a:t>হ</a:t>
            </a:r>
            <a:r>
              <a:rPr lang="en-US" dirty="0"/>
              <a:t>য়?</a:t>
            </a:r>
            <a:endParaRPr lang="bn-IN" dirty="0"/>
          </a:p>
          <a:p>
            <a:pPr marL="228600" indent="-228600">
              <a:buAutoNum type="arabicParenR"/>
            </a:pPr>
            <a:r>
              <a:rPr lang="en-US" dirty="0"/>
              <a:t>ফ</a:t>
            </a:r>
            <a:r>
              <a:rPr lang="bn-IN" dirty="0"/>
              <a:t>ু</a:t>
            </a:r>
            <a:r>
              <a:rPr lang="en-US" dirty="0"/>
              <a:t>ল</a:t>
            </a:r>
            <a:r>
              <a:rPr lang="bn-IN" dirty="0"/>
              <a:t>ে</a:t>
            </a:r>
            <a:r>
              <a:rPr lang="en-US" dirty="0"/>
              <a:t>র </a:t>
            </a:r>
            <a:r>
              <a:rPr lang="en-US" dirty="0" err="1"/>
              <a:t>কুঁড়িটি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রোগে</a:t>
            </a:r>
            <a:r>
              <a:rPr lang="en-US" dirty="0"/>
              <a:t> </a:t>
            </a:r>
            <a:r>
              <a:rPr lang="en-US" dirty="0" err="1"/>
              <a:t>আক্রান্ত</a:t>
            </a:r>
            <a:r>
              <a:rPr lang="en-US" dirty="0"/>
              <a:t>?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ইত্যাদি</a:t>
            </a:r>
            <a:r>
              <a:rPr lang="en-US" dirty="0"/>
              <a:t>  </a:t>
            </a:r>
            <a:r>
              <a:rPr lang="bn-IN" dirty="0"/>
              <a:t>প</a:t>
            </a:r>
            <a:r>
              <a:rPr lang="en-US" dirty="0"/>
              <a:t>্</a:t>
            </a:r>
            <a:r>
              <a:rPr lang="bn-IN" dirty="0"/>
              <a:t>র</a:t>
            </a:r>
            <a:r>
              <a:rPr lang="en-US" dirty="0"/>
              <a:t>শ</a:t>
            </a:r>
            <a:r>
              <a:rPr lang="bn-IN" dirty="0"/>
              <a:t>্</a:t>
            </a:r>
            <a:r>
              <a:rPr lang="en-US" dirty="0"/>
              <a:t>ন </a:t>
            </a:r>
            <a:r>
              <a:rPr lang="bn-IN" dirty="0"/>
              <a:t>ক</a:t>
            </a:r>
            <a:r>
              <a:rPr lang="en-US" dirty="0"/>
              <a:t>র</a:t>
            </a:r>
            <a:r>
              <a:rPr lang="bn-IN" dirty="0"/>
              <a:t>ে</a:t>
            </a:r>
            <a:r>
              <a:rPr lang="en-US" dirty="0"/>
              <a:t> </a:t>
            </a:r>
            <a:r>
              <a:rPr lang="bn-IN" dirty="0"/>
              <a:t>শ</a:t>
            </a:r>
            <a:r>
              <a:rPr lang="en-US" dirty="0"/>
              <a:t>ি</a:t>
            </a:r>
            <a:r>
              <a:rPr lang="bn-IN" dirty="0"/>
              <a:t>খ</a:t>
            </a:r>
            <a:r>
              <a:rPr lang="en-US" dirty="0"/>
              <a:t>ন </a:t>
            </a:r>
            <a:r>
              <a:rPr lang="en-US" dirty="0" err="1"/>
              <a:t>যাচাই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মূল্যয়ন</a:t>
            </a:r>
            <a:r>
              <a:rPr lang="en-US" dirty="0"/>
              <a:t> ক</a:t>
            </a:r>
            <a:r>
              <a:rPr lang="bn-IN" dirty="0"/>
              <a:t>র</a:t>
            </a:r>
            <a:r>
              <a:rPr lang="en-US" dirty="0"/>
              <a:t>া </a:t>
            </a:r>
            <a:r>
              <a:rPr lang="bn-IN" dirty="0"/>
              <a:t>য</a:t>
            </a:r>
            <a:r>
              <a:rPr lang="en-US" dirty="0"/>
              <a:t>ে</a:t>
            </a:r>
            <a:r>
              <a:rPr lang="bn-IN" dirty="0"/>
              <a:t>ত</a:t>
            </a:r>
            <a:r>
              <a:rPr lang="en-US" dirty="0"/>
              <a:t>ে </a:t>
            </a:r>
            <a:r>
              <a:rPr lang="bn-IN" dirty="0"/>
              <a:t>প</a:t>
            </a:r>
            <a:r>
              <a:rPr lang="en-US" dirty="0"/>
              <a:t>া</a:t>
            </a:r>
            <a:r>
              <a:rPr lang="bn-IN" dirty="0"/>
              <a:t>র</a:t>
            </a:r>
            <a:r>
              <a:rPr lang="en-US" dirty="0"/>
              <a:t>ে।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80918-6566-4CCC-B195-910321C50B3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937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44EB-BAC1-43F0-B234-356F6310A46D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DA4-2E37-46F9-9C49-7B0EA95A3D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44EB-BAC1-43F0-B234-356F6310A46D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DA4-2E37-46F9-9C49-7B0EA95A3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44EB-BAC1-43F0-B234-356F6310A46D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DA4-2E37-46F9-9C49-7B0EA95A3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44EB-BAC1-43F0-B234-356F6310A46D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DA4-2E37-46F9-9C49-7B0EA95A3D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44EB-BAC1-43F0-B234-356F6310A46D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DA4-2E37-46F9-9C49-7B0EA95A3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44EB-BAC1-43F0-B234-356F6310A46D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DA4-2E37-46F9-9C49-7B0EA95A3D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44EB-BAC1-43F0-B234-356F6310A46D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DA4-2E37-46F9-9C49-7B0EA95A3D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44EB-BAC1-43F0-B234-356F6310A46D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DA4-2E37-46F9-9C49-7B0EA95A3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44EB-BAC1-43F0-B234-356F6310A46D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DA4-2E37-46F9-9C49-7B0EA95A3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44EB-BAC1-43F0-B234-356F6310A46D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DA4-2E37-46F9-9C49-7B0EA95A3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44EB-BAC1-43F0-B234-356F6310A46D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DA4-2E37-46F9-9C49-7B0EA95A3D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5344EB-BAC1-43F0-B234-356F6310A46D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76BDA4-2E37-46F9-9C49-7B0EA95A3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627810" y="0"/>
            <a:ext cx="38840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15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115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115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7" y="49013"/>
            <a:ext cx="1248483" cy="21837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200" y="49013"/>
            <a:ext cx="1248483" cy="21837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83810"/>
            <a:ext cx="9139687" cy="5081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8339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692706C-D6A3-442D-94B2-006E0A405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7" y="1444014"/>
            <a:ext cx="4220307" cy="3355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0F0C763-A814-4B9C-9CD8-B1A8D80A76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282" t="38203"/>
          <a:stretch/>
        </p:blipFill>
        <p:spPr>
          <a:xfrm>
            <a:off x="4623412" y="1444014"/>
            <a:ext cx="4314428" cy="3355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3A1ABB6-CCD9-4B0E-8B36-D13203F20AB8}"/>
              </a:ext>
            </a:extLst>
          </p:cNvPr>
          <p:cNvSpPr/>
          <p:nvPr/>
        </p:nvSpPr>
        <p:spPr>
          <a:xfrm>
            <a:off x="0" y="89560"/>
            <a:ext cx="9143999" cy="8575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্বাচন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E2B68C4-5509-4DA2-838D-0F1AC655EAD3}"/>
              </a:ext>
            </a:extLst>
          </p:cNvPr>
          <p:cNvSpPr/>
          <p:nvPr/>
        </p:nvSpPr>
        <p:spPr>
          <a:xfrm>
            <a:off x="196947" y="5310549"/>
            <a:ext cx="422030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র্বর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্বাচন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D66F6B8-EEA0-4CE6-A7ED-B128296802B3}"/>
              </a:ext>
            </a:extLst>
          </p:cNvPr>
          <p:cNvSpPr/>
          <p:nvPr/>
        </p:nvSpPr>
        <p:spPr>
          <a:xfrm>
            <a:off x="4670472" y="5310549"/>
            <a:ext cx="4220307" cy="12157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াবদ্ধতা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ছায়াবিহীন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উঁ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xmlns="" id="{104B4CE1-4657-49AD-8E9A-BDA951E0F85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486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8B8C772-BD8F-4344-91AD-0DF903D70096}"/>
              </a:ext>
            </a:extLst>
          </p:cNvPr>
          <p:cNvSpPr/>
          <p:nvPr/>
        </p:nvSpPr>
        <p:spPr>
          <a:xfrm>
            <a:off x="0" y="89076"/>
            <a:ext cx="9143999" cy="769441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জমি তৈরি</a:t>
            </a:r>
            <a:endParaRPr lang="en" sz="4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9F71922-901C-4830-BEEB-C782A83CB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24" y="976659"/>
            <a:ext cx="3888862" cy="2860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86CCC87-EE57-4F0D-859B-24E3B55714CF}"/>
              </a:ext>
            </a:extLst>
          </p:cNvPr>
          <p:cNvSpPr/>
          <p:nvPr/>
        </p:nvSpPr>
        <p:spPr>
          <a:xfrm>
            <a:off x="485713" y="4147411"/>
            <a:ext cx="817257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bn-BD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 চাষ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 জমি ৪-৫ টি আড়াআড়ি চাষ ও মই দিয়ে মাটি ঝুরঝুরা ও সমতল করতে হবে।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7E07F7E1-8598-4654-85DD-DE71237EA9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0299F14-7239-4164-B115-88EEF00FBC99}"/>
              </a:ext>
            </a:extLst>
          </p:cNvPr>
          <p:cNvSpPr/>
          <p:nvPr/>
        </p:nvSpPr>
        <p:spPr>
          <a:xfrm>
            <a:off x="485713" y="5504722"/>
            <a:ext cx="817257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া,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এমওপি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34150" y="976659"/>
            <a:ext cx="3924135" cy="2860823"/>
            <a:chOff x="1976438" y="1462088"/>
            <a:chExt cx="2581708" cy="38408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267" b="50176"/>
            <a:stretch/>
          </p:blipFill>
          <p:spPr>
            <a:xfrm>
              <a:off x="1976438" y="1462088"/>
              <a:ext cx="2581708" cy="19599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9466" b="50176"/>
            <a:stretch/>
          </p:blipFill>
          <p:spPr>
            <a:xfrm>
              <a:off x="1983175" y="3342918"/>
              <a:ext cx="2574971" cy="19599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="" xmlns:p14="http://schemas.microsoft.com/office/powerpoint/2010/main" val="146712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212C913-193A-4939-81A5-50876E3923AF}"/>
              </a:ext>
            </a:extLst>
          </p:cNvPr>
          <p:cNvSpPr/>
          <p:nvPr/>
        </p:nvSpPr>
        <p:spPr>
          <a:xfrm>
            <a:off x="0" y="168615"/>
            <a:ext cx="9144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</a:t>
            </a:r>
            <a:r>
              <a:rPr lang="bn-IN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গর্ত প্রস্তুতকরণ</a:t>
            </a:r>
            <a:endParaRPr lang="en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xmlns="" id="{252CFC31-CEA0-438F-8A71-8F0BAABF67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63" y="1596075"/>
            <a:ext cx="7369165" cy="4145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BE4447D-8AEF-4339-9958-826AE16A9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83" y="1057812"/>
            <a:ext cx="3810000" cy="28022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42AFC2C-59BA-49C3-810E-FF634E5C89D1}"/>
              </a:ext>
            </a:extLst>
          </p:cNvPr>
          <p:cNvSpPr/>
          <p:nvPr/>
        </p:nvSpPr>
        <p:spPr>
          <a:xfrm>
            <a:off x="549626" y="4041341"/>
            <a:ext cx="814467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েমি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D37B1A-D9F2-454E-99AC-3AF1383D79E8}"/>
              </a:ext>
            </a:extLst>
          </p:cNvPr>
          <p:cNvSpPr/>
          <p:nvPr/>
        </p:nvSpPr>
        <p:spPr>
          <a:xfrm>
            <a:off x="549626" y="4696452"/>
            <a:ext cx="814467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েখে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১৫দিন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গর্ত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াখতে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B52EF8-2379-4801-9DEF-1091ACF4B850}"/>
              </a:ext>
            </a:extLst>
          </p:cNvPr>
          <p:cNvSpPr/>
          <p:nvPr/>
        </p:nvSpPr>
        <p:spPr>
          <a:xfrm>
            <a:off x="549626" y="5844006"/>
            <a:ext cx="814467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গর্ত খোলা রাখায় গর্তের জীবাণু,ক্ষতিকর পোকামাকড় মরে যাবে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A773204-0651-41B0-B84F-065960B372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02" t="8685" r="18389" b="5286"/>
          <a:stretch/>
        </p:blipFill>
        <p:spPr>
          <a:xfrm>
            <a:off x="549627" y="1057812"/>
            <a:ext cx="4022374" cy="28022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95890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0F93484-464C-4F1D-AA62-987A4EEDE635}"/>
              </a:ext>
            </a:extLst>
          </p:cNvPr>
          <p:cNvSpPr/>
          <p:nvPr/>
        </p:nvSpPr>
        <p:spPr>
          <a:xfrm>
            <a:off x="1" y="22267"/>
            <a:ext cx="9144000" cy="70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সার প্রয়োগ</a:t>
            </a:r>
            <a:endParaRPr lang="en" sz="40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509040B-D99D-4C2C-B26B-CBA4301E9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5" y="1280261"/>
            <a:ext cx="3890571" cy="2600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FECD906-5B4F-487D-816F-BDA93C5D7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47" y="1310242"/>
            <a:ext cx="3890571" cy="25708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24A8146-BF0D-48B7-8421-E3D493594753}"/>
              </a:ext>
            </a:extLst>
          </p:cNvPr>
          <p:cNvSpPr/>
          <p:nvPr/>
        </p:nvSpPr>
        <p:spPr>
          <a:xfrm>
            <a:off x="346429" y="4237706"/>
            <a:ext cx="8374939" cy="1077218"/>
          </a:xfrm>
          <a:prstGeom prst="rect">
            <a:avLst/>
          </a:prstGeom>
          <a:solidFill>
            <a:schemeClr val="accent4">
              <a:lumMod val="20000"/>
              <a:lumOff val="80000"/>
              <a:alpha val="64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গর্ত ভরাটের ১৫ দিন পর কলম/চারা গাছ লাগাতে হবে।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0B69D18-FF76-4D0F-870D-6CA4780226FB}"/>
              </a:ext>
            </a:extLst>
          </p:cNvPr>
          <p:cNvSpPr/>
          <p:nvPr/>
        </p:nvSpPr>
        <p:spPr>
          <a:xfrm>
            <a:off x="356473" y="5717951"/>
            <a:ext cx="8374939" cy="584775"/>
          </a:xfrm>
          <a:prstGeom prst="rect">
            <a:avLst/>
          </a:prstGeom>
          <a:solidFill>
            <a:srgbClr val="FFFF00">
              <a:alpha val="64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IN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বর্ষাকাল ও বসন্তকাল বেলি ফুল গাছ লাগানোর উপযুক্ত সময়।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552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4069406-904C-451B-B10B-229BD0E243CE}"/>
              </a:ext>
            </a:extLst>
          </p:cNvPr>
          <p:cNvSpPr/>
          <p:nvPr/>
        </p:nvSpPr>
        <p:spPr>
          <a:xfrm>
            <a:off x="5225228" y="5335758"/>
            <a:ext cx="28119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আগাছা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endParaRPr lang="en-US" sz="5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50D558F-C31E-4D48-9C72-05E2FBB81088}"/>
              </a:ext>
            </a:extLst>
          </p:cNvPr>
          <p:cNvSpPr/>
          <p:nvPr/>
        </p:nvSpPr>
        <p:spPr>
          <a:xfrm>
            <a:off x="91595" y="4889482"/>
            <a:ext cx="34177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নিকাশ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আগাছা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endParaRPr lang="en-US" sz="3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33C8DC-9C4C-497C-801F-79EAC0B21B30}"/>
              </a:ext>
            </a:extLst>
          </p:cNvPr>
          <p:cNvSpPr/>
          <p:nvPr/>
        </p:nvSpPr>
        <p:spPr>
          <a:xfrm>
            <a:off x="1538067" y="171934"/>
            <a:ext cx="57791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বেলি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ষের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C62AF999-C791-46D5-944F-0069454674D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5" y="1437695"/>
            <a:ext cx="3417793" cy="341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71" t="12514" r="-6" b="12732"/>
          <a:stretch/>
        </p:blipFill>
        <p:spPr>
          <a:xfrm>
            <a:off x="3912433" y="1437695"/>
            <a:ext cx="5171605" cy="3417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67" y="1065641"/>
            <a:ext cx="2740379" cy="27403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681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4AD25B0-C08D-40CF-AA25-2475E46EB74F}"/>
              </a:ext>
            </a:extLst>
          </p:cNvPr>
          <p:cNvSpPr/>
          <p:nvPr/>
        </p:nvSpPr>
        <p:spPr>
          <a:xfrm>
            <a:off x="0" y="6076023"/>
            <a:ext cx="9144000" cy="707886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ছাঁটাইকরণ</a:t>
            </a:r>
            <a:endParaRPr lang="en-US" sz="4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9ACB2AB-7DEA-4D9F-B088-A954B5F3CAF1}"/>
              </a:ext>
            </a:extLst>
          </p:cNvPr>
          <p:cNvSpPr/>
          <p:nvPr/>
        </p:nvSpPr>
        <p:spPr>
          <a:xfrm>
            <a:off x="0" y="82046"/>
            <a:ext cx="91440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4E2C8A03-7BD5-4996-B940-928A0C94465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1136427"/>
            <a:ext cx="6888480" cy="4585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0" y="1136427"/>
            <a:ext cx="7131820" cy="47471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048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6E512A8-AE2E-4660-93D0-B7AA9E80E922}"/>
              </a:ext>
            </a:extLst>
          </p:cNvPr>
          <p:cNvSpPr/>
          <p:nvPr/>
        </p:nvSpPr>
        <p:spPr>
          <a:xfrm>
            <a:off x="0" y="18458"/>
            <a:ext cx="9143999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6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IN" sz="6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6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" sz="66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617DBF0-5D25-4FE0-859E-815776BC3EF2}"/>
              </a:ext>
            </a:extLst>
          </p:cNvPr>
          <p:cNvSpPr/>
          <p:nvPr/>
        </p:nvSpPr>
        <p:spPr>
          <a:xfrm>
            <a:off x="0" y="1888380"/>
            <a:ext cx="9143999" cy="4154984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88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88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8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88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8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88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ুল</a:t>
            </a:r>
            <a:r>
              <a:rPr lang="bn-IN" sz="88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গাছ লাগানোর জন্য</a:t>
            </a:r>
            <a:r>
              <a:rPr lang="en-US" sz="88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88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bn-IN" sz="88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ষের </a:t>
            </a:r>
            <a:r>
              <a:rPr lang="en-US" sz="88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ধাপগুলো</a:t>
            </a:r>
            <a:r>
              <a:rPr lang="en-US" sz="88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লেখো</a:t>
            </a:r>
            <a:r>
              <a:rPr lang="en-US" sz="88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" sz="88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64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6452975-4B9C-4F22-9790-36E596956549}"/>
              </a:ext>
            </a:extLst>
          </p:cNvPr>
          <p:cNvSpPr/>
          <p:nvPr/>
        </p:nvSpPr>
        <p:spPr>
          <a:xfrm>
            <a:off x="0" y="53938"/>
            <a:ext cx="9144000" cy="8575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 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xmlns="" id="{7796D09B-3864-4D4F-AEF1-83A735B7B35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57ECFB2-D57A-4078-BC3F-208443636EB3}"/>
              </a:ext>
            </a:extLst>
          </p:cNvPr>
          <p:cNvSpPr/>
          <p:nvPr/>
        </p:nvSpPr>
        <p:spPr>
          <a:xfrm>
            <a:off x="74950" y="5087784"/>
            <a:ext cx="9024079" cy="15996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আস্তরণ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ে,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গন্ধক গুঁড়া,স্যালট্যাফ,কেলথেন ইত্যাদি পাতায় ছিটিয়ে দিয়ে মাকড় দমন করা যায়।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3028D6E-456B-4B6A-8702-F23B1F7D7A9F}"/>
              </a:ext>
            </a:extLst>
          </p:cNvPr>
          <p:cNvGrpSpPr/>
          <p:nvPr/>
        </p:nvGrpSpPr>
        <p:grpSpPr>
          <a:xfrm>
            <a:off x="320188" y="1298973"/>
            <a:ext cx="8522370" cy="3493292"/>
            <a:chOff x="350168" y="1493843"/>
            <a:chExt cx="8522370" cy="34932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2A639969-32A7-445B-8BB4-E9129B64D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-7" b="9172"/>
            <a:stretch/>
          </p:blipFill>
          <p:spPr>
            <a:xfrm>
              <a:off x="350168" y="1498606"/>
              <a:ext cx="3107407" cy="348852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BF06E25-31D9-42EF-9B1C-F15A6D869C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1182"/>
            <a:stretch/>
          </p:blipFill>
          <p:spPr>
            <a:xfrm>
              <a:off x="3245989" y="1493843"/>
              <a:ext cx="2880621" cy="349329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13B8554-B811-4ED9-B90B-04A7D83EB3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625" r="17375"/>
            <a:stretch/>
          </p:blipFill>
          <p:spPr>
            <a:xfrm>
              <a:off x="6020818" y="1493843"/>
              <a:ext cx="2851720" cy="349329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280356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639969-32A7-445B-8BB4-E9129B64D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5" y="1199214"/>
            <a:ext cx="4714966" cy="3219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xmlns="" id="{E57BC2E0-E162-4A30-90B4-DA2BB0B32CC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BC52000-F199-4C3D-8BF1-56D4B05DEBDC}"/>
              </a:ext>
            </a:extLst>
          </p:cNvPr>
          <p:cNvSpPr/>
          <p:nvPr/>
        </p:nvSpPr>
        <p:spPr>
          <a:xfrm>
            <a:off x="37514" y="68928"/>
            <a:ext cx="9061515" cy="7157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9831581-7213-4537-9C87-5D44C91D0F44}"/>
              </a:ext>
            </a:extLst>
          </p:cNvPr>
          <p:cNvSpPr/>
          <p:nvPr/>
        </p:nvSpPr>
        <p:spPr>
          <a:xfrm>
            <a:off x="97475" y="4702217"/>
            <a:ext cx="8950562" cy="193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 পাতায় হলদে বর্ণের ছিটে ছিটে দাগযুক্ত ছত্রাকজনিত রোগ দেখা যায়। </a:t>
            </a:r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এগ্রোসান,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ট্রেসেল-২ 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 করে এ’রোগ দমন করা যায়।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773"/>
          <a:stretch/>
        </p:blipFill>
        <p:spPr>
          <a:xfrm>
            <a:off x="5025961" y="1199213"/>
            <a:ext cx="4007086" cy="3219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2839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6452975-4B9C-4F22-9790-36E596956549}"/>
              </a:ext>
            </a:extLst>
          </p:cNvPr>
          <p:cNvSpPr/>
          <p:nvPr/>
        </p:nvSpPr>
        <p:spPr>
          <a:xfrm>
            <a:off x="0" y="94728"/>
            <a:ext cx="9143999" cy="7725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বেলি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ংগ্রহ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</a:t>
            </a:r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xmlns="" id="{5755180B-9A89-4ABB-90C2-28743DEF92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8CFB4F9-E70A-4FD6-BEB9-8D3EA6F6E4E7}"/>
              </a:ext>
            </a:extLst>
          </p:cNvPr>
          <p:cNvSpPr/>
          <p:nvPr/>
        </p:nvSpPr>
        <p:spPr>
          <a:xfrm>
            <a:off x="41579" y="5039144"/>
            <a:ext cx="9071939" cy="1769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 বছর ফলন বাড়ে। লতানো গাছে ফলন আরো বেশি হয়।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৫-৬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লাগাতে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98" y="954343"/>
            <a:ext cx="6286500" cy="3990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57" y="954342"/>
            <a:ext cx="6614483" cy="4084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7719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92045" y="649570"/>
            <a:ext cx="4756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99" y="1884797"/>
            <a:ext cx="8991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কারী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ফিপুর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বিনোদপুর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নোয়াখালী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০১৯১৬১১৪১৩১</a:t>
            </a:r>
          </a:p>
          <a:p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kariwabdul1986@gmail.com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20191012_0049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375" y="1857080"/>
            <a:ext cx="3341625" cy="29426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download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659118" cy="165911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3733014" y="3431357"/>
            <a:ext cx="318626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885414" y="3583757"/>
            <a:ext cx="318626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037814" y="3736157"/>
            <a:ext cx="318626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97468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B4DB889-C14F-4D6D-A81E-B0C99630A57F}"/>
              </a:ext>
            </a:extLst>
          </p:cNvPr>
          <p:cNvSpPr/>
          <p:nvPr/>
        </p:nvSpPr>
        <p:spPr>
          <a:xfrm>
            <a:off x="104098" y="1315500"/>
            <a:ext cx="3750125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 কলমে কাজ</a:t>
            </a:r>
            <a:endParaRPr lang="en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195A225-0D7B-42A6-823A-0EBB66C34B0A}"/>
              </a:ext>
            </a:extLst>
          </p:cNvPr>
          <p:cNvSpPr/>
          <p:nvPr/>
        </p:nvSpPr>
        <p:spPr>
          <a:xfrm>
            <a:off x="104098" y="3655806"/>
            <a:ext cx="8953557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বিদ্যালয়ের পাশের জমিতে গিয়ে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 ও গর্ত প্রস্তুত করার প্রক্রিয়া সরাসরি হাত-কলমে অনুশীলনের পাশাপাশি দুইটি বেলি ফুল গাছের রোগ চিহ্নিত করার চেষ্টা করি।</a:t>
            </a:r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92B8492C-6DE4-4844-BBFE-7F1A06770C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13" y="107948"/>
            <a:ext cx="5188442" cy="3246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959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C408A8-A7F6-40F1-8E5F-38BD361C9FB2}"/>
              </a:ext>
            </a:extLst>
          </p:cNvPr>
          <p:cNvSpPr txBox="1"/>
          <p:nvPr/>
        </p:nvSpPr>
        <p:spPr>
          <a:xfrm>
            <a:off x="1798820" y="411726"/>
            <a:ext cx="5531370" cy="1107996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অর্জন যাচাই-</a:t>
            </a:r>
            <a:endParaRPr lang="en-US" sz="6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xmlns="" id="{A512C862-39A2-460E-A3CB-B5368F9AEE7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1B62CC5-F94B-4A48-89E7-30AD00E1E845}"/>
              </a:ext>
            </a:extLst>
          </p:cNvPr>
          <p:cNvSpPr/>
          <p:nvPr/>
        </p:nvSpPr>
        <p:spPr>
          <a:xfrm>
            <a:off x="121084" y="1785536"/>
            <a:ext cx="8902995" cy="76944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bn-IN" sz="4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বেলি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" sz="4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D8F2E5A-77E5-41F2-A7BA-3C9E2C216137}"/>
              </a:ext>
            </a:extLst>
          </p:cNvPr>
          <p:cNvSpPr/>
          <p:nvPr/>
        </p:nvSpPr>
        <p:spPr>
          <a:xfrm>
            <a:off x="124448" y="2715377"/>
            <a:ext cx="8899631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IN" sz="4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বেলি</a:t>
            </a:r>
            <a:r>
              <a:rPr lang="bn-IN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ফুল গাছের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িথ্যা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23EE3C9-E17E-4040-A757-537F99571983}"/>
              </a:ext>
            </a:extLst>
          </p:cNvPr>
          <p:cNvSpPr/>
          <p:nvPr/>
        </p:nvSpPr>
        <p:spPr>
          <a:xfrm>
            <a:off x="121084" y="4346732"/>
            <a:ext cx="8903388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IN" sz="4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েকে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সারির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CDB09F8-5075-423F-A67C-E1A236E27F75}"/>
              </a:ext>
            </a:extLst>
          </p:cNvPr>
          <p:cNvSpPr/>
          <p:nvPr/>
        </p:nvSpPr>
        <p:spPr>
          <a:xfrm>
            <a:off x="121084" y="5959683"/>
            <a:ext cx="8903388" cy="76944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.................. আক্রমনে পাতায় সাদা দাগ পড়ে।</a:t>
            </a:r>
            <a:endParaRPr lang="e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525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17DA15-AEC9-4458-9625-582E6D7D71E7}"/>
              </a:ext>
            </a:extLst>
          </p:cNvPr>
          <p:cNvSpPr txBox="1"/>
          <p:nvPr/>
        </p:nvSpPr>
        <p:spPr>
          <a:xfrm>
            <a:off x="5036694" y="414590"/>
            <a:ext cx="3224216" cy="2308324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EF35FE-F891-4972-920E-08771A9273C2}"/>
              </a:ext>
            </a:extLst>
          </p:cNvPr>
          <p:cNvSpPr txBox="1"/>
          <p:nvPr/>
        </p:nvSpPr>
        <p:spPr>
          <a:xfrm>
            <a:off x="30278" y="3023905"/>
            <a:ext cx="9053465" cy="3785652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“ধরো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হিমালয়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তোমার প্রতিবেশী। তার বেলি ফুলের বাগানের কিছু গাছের 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 হলদে  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ফোঁটা 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ফোঁটা দাগ এবং কিছু পাতা কুঁচকে-মুচড়ে গেছে। তিনি কী করবেন ভেবে পাচ্ছেন না। তুমি প্রতিবেশী পরামর্শদাতা হিসেবে তোমার  কিছু করণীয় আছে কী? থাকলে,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রোগের নাম উল্লেখপূর্বক পরামর্শগুলো লেখো।”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-228"/>
          <a:stretch/>
        </p:blipFill>
        <p:spPr>
          <a:xfrm>
            <a:off x="29979" y="44970"/>
            <a:ext cx="4392119" cy="29228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950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EB5E36-F2B0-443E-AAE9-E8434E075C3F}"/>
              </a:ext>
            </a:extLst>
          </p:cNvPr>
          <p:cNvSpPr txBox="1"/>
          <p:nvPr/>
        </p:nvSpPr>
        <p:spPr>
          <a:xfrm>
            <a:off x="184566" y="115608"/>
            <a:ext cx="8804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xmlns="" id="{EDE83D8C-BC3C-4D27-99E9-E48AA53AF985}"/>
              </a:ext>
            </a:extLst>
          </p:cNvPr>
          <p:cNvSpPr/>
          <p:nvPr/>
        </p:nvSpPr>
        <p:spPr>
          <a:xfrm>
            <a:off x="-14992" y="0"/>
            <a:ext cx="9144000" cy="6858000"/>
          </a:xfrm>
          <a:prstGeom prst="frame">
            <a:avLst>
              <a:gd name="adj1" fmla="val 6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" y="1719231"/>
            <a:ext cx="9018606" cy="5068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81163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0512" y="602100"/>
            <a:ext cx="3944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712" y="2223326"/>
            <a:ext cx="89025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‌		: </a:t>
            </a:r>
            <a:r>
              <a:rPr lang="en-US" sz="4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44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‌		: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বেলি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পরিচ্ছেদ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	: ৪৫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: ০২/০৫/২০১৮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খ্রিস্টাব্দ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62" y="2457"/>
            <a:ext cx="2543661" cy="3508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653220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xmlns="" id="{BD3EABEE-B35A-431E-8B8F-D8BA4531920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305" y="105990"/>
            <a:ext cx="4288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2" y="620440"/>
            <a:ext cx="7045376" cy="5284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116012" y="5909046"/>
            <a:ext cx="3334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ফুলটির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17422" y="5904472"/>
            <a:ext cx="211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501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6DB558-F794-4DD0-B2BE-BECC98C0A423}"/>
              </a:ext>
            </a:extLst>
          </p:cNvPr>
          <p:cNvSpPr txBox="1"/>
          <p:nvPr/>
        </p:nvSpPr>
        <p:spPr>
          <a:xfrm>
            <a:off x="2434385" y="1387630"/>
            <a:ext cx="4940776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ED1D22-0BC1-4A68-8C1D-E0193470AB66}"/>
              </a:ext>
            </a:extLst>
          </p:cNvPr>
          <p:cNvSpPr txBox="1"/>
          <p:nvPr/>
        </p:nvSpPr>
        <p:spPr>
          <a:xfrm>
            <a:off x="422030" y="3155197"/>
            <a:ext cx="69531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বেলি ফুলের জাত চিহ্নিত করতে পারবে;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D4F68F-8AB2-4A3C-8F5E-47E33A5FFD0F}"/>
              </a:ext>
            </a:extLst>
          </p:cNvPr>
          <p:cNvSpPr txBox="1"/>
          <p:nvPr/>
        </p:nvSpPr>
        <p:spPr>
          <a:xfrm>
            <a:off x="422030" y="3862187"/>
            <a:ext cx="569395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 তৈরি-চারা রোপণ করতে পারবে;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1DF662-6099-413A-B9F0-B2BF604A7F39}"/>
              </a:ext>
            </a:extLst>
          </p:cNvPr>
          <p:cNvSpPr txBox="1"/>
          <p:nvPr/>
        </p:nvSpPr>
        <p:spPr>
          <a:xfrm>
            <a:off x="422030" y="4558923"/>
            <a:ext cx="766469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বেলি ফুল গাছের পরিচর্যার নিয়ম বর্ণনা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3608DED-B117-439F-828D-4DD1722FBE78}"/>
              </a:ext>
            </a:extLst>
          </p:cNvPr>
          <p:cNvSpPr txBox="1"/>
          <p:nvPr/>
        </p:nvSpPr>
        <p:spPr>
          <a:xfrm>
            <a:off x="422030" y="5255659"/>
            <a:ext cx="766469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বেলি ফুল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 রোগ ব্যবস্থাপনা ব্যাখ্যা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xmlns="" id="{9AE917F1-6EBB-49AF-9AED-CEEE6C73D8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339"/>
          <a:stretch/>
        </p:blipFill>
        <p:spPr>
          <a:xfrm>
            <a:off x="149961" y="107197"/>
            <a:ext cx="2082577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511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build="p" animBg="1"/>
      <p:bldP spid="8" grpId="0" uiExpand="1" build="p" animBg="1"/>
      <p:bldP spid="11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994717" cy="3121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39"/>
          <a:stretch/>
        </p:blipFill>
        <p:spPr>
          <a:xfrm>
            <a:off x="4994716" y="332714"/>
            <a:ext cx="4154122" cy="2456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27" y="0"/>
            <a:ext cx="4229073" cy="3121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268" y="3449498"/>
            <a:ext cx="90534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তোড়া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মালাতে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সুগন্ধী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বেলির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কদর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অর্থকরী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343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1F3E10EF-E8F7-42A8-AFBD-72BF236740B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B80932-B197-400D-9402-8E13E40682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8466" y="126419"/>
            <a:ext cx="3032398" cy="221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8B7726-1DE1-4423-A134-40B4BC13F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466" y="2366385"/>
            <a:ext cx="2968251" cy="2226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16200000">
            <a:off x="-1618936" y="2914167"/>
            <a:ext cx="4288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6717" y="429372"/>
            <a:ext cx="36274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সিঙ্গল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1669" y="2814568"/>
            <a:ext cx="3552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ডাবল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1670" y="4828059"/>
            <a:ext cx="3447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বৃহৎদাকার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ডাবল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49318" y="1214202"/>
            <a:ext cx="1289148" cy="4395602"/>
            <a:chOff x="1049318" y="1214202"/>
            <a:chExt cx="1289148" cy="439560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079298" y="1214202"/>
              <a:ext cx="0" cy="439560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49319" y="1231799"/>
              <a:ext cx="1289147" cy="0"/>
            </a:xfrm>
            <a:prstGeom prst="line">
              <a:avLst/>
            </a:prstGeom>
            <a:ln w="762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049319" y="5609804"/>
              <a:ext cx="1289147" cy="0"/>
            </a:xfrm>
            <a:prstGeom prst="line">
              <a:avLst/>
            </a:prstGeom>
            <a:ln w="762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049318" y="3434901"/>
              <a:ext cx="1289147" cy="0"/>
            </a:xfrm>
            <a:prstGeom prst="line">
              <a:avLst/>
            </a:prstGeom>
            <a:ln w="762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334719" y="4657000"/>
            <a:ext cx="3021756" cy="1908693"/>
            <a:chOff x="2334719" y="4657000"/>
            <a:chExt cx="3021756" cy="19086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0484"/>
            <a:stretch/>
          </p:blipFill>
          <p:spPr>
            <a:xfrm>
              <a:off x="2334719" y="4660085"/>
              <a:ext cx="2027420" cy="19056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5942" b="10484"/>
            <a:stretch/>
          </p:blipFill>
          <p:spPr>
            <a:xfrm>
              <a:off x="4057753" y="4657000"/>
              <a:ext cx="1298722" cy="19056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409360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718987-6B1B-46B7-AEC4-4618E99D2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26CEC8-8316-485C-9793-75CE5B7BB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198227"/>
            <a:ext cx="6515100" cy="34559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1BE492C-95E8-434C-B93B-F89E77E0F7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406"/>
          <a:stretch/>
        </p:blipFill>
        <p:spPr>
          <a:xfrm>
            <a:off x="1200148" y="1196192"/>
            <a:ext cx="6515101" cy="3457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C6374EC-7158-4655-9B37-9ED5D2E36B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847"/>
          <a:stretch/>
        </p:blipFill>
        <p:spPr>
          <a:xfrm>
            <a:off x="1197808" y="1167617"/>
            <a:ext cx="6517441" cy="348655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CB7A9EA-FB7B-4939-9D27-20C5639D839E}"/>
              </a:ext>
            </a:extLst>
          </p:cNvPr>
          <p:cNvGrpSpPr/>
          <p:nvPr/>
        </p:nvGrpSpPr>
        <p:grpSpPr>
          <a:xfrm>
            <a:off x="1493507" y="379826"/>
            <a:ext cx="5902154" cy="787791"/>
            <a:chOff x="2039816" y="422030"/>
            <a:chExt cx="5106572" cy="787791"/>
          </a:xfrm>
        </p:grpSpPr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xmlns="" id="{0BB15876-E24D-4DE6-ACA8-82C6761E94EB}"/>
                </a:ext>
              </a:extLst>
            </p:cNvPr>
            <p:cNvSpPr/>
            <p:nvPr/>
          </p:nvSpPr>
          <p:spPr>
            <a:xfrm>
              <a:off x="2039816" y="422030"/>
              <a:ext cx="5106572" cy="787791"/>
            </a:xfrm>
            <a:prstGeom prst="round2DiagRect">
              <a:avLst>
                <a:gd name="adj1" fmla="val 46154"/>
                <a:gd name="adj2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6EB93FC-32D2-4FCC-B104-159381B3B458}"/>
                </a:ext>
              </a:extLst>
            </p:cNvPr>
            <p:cNvSpPr/>
            <p:nvPr/>
          </p:nvSpPr>
          <p:spPr>
            <a:xfrm>
              <a:off x="2333499" y="556292"/>
              <a:ext cx="4519207" cy="54784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বেলি ফুল গাছের বংশবিস্তার পদ্ধতিসমূহ- </a:t>
              </a:r>
              <a:endPara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Frame 13">
            <a:extLst>
              <a:ext uri="{FF2B5EF4-FFF2-40B4-BE49-F238E27FC236}">
                <a16:creationId xmlns:a16="http://schemas.microsoft.com/office/drawing/2014/main" xmlns="" id="{5C100F62-FFA1-4EF6-85EF-A1965EF549D1}"/>
              </a:ext>
            </a:extLst>
          </p:cNvPr>
          <p:cNvSpPr/>
          <p:nvPr/>
        </p:nvSpPr>
        <p:spPr>
          <a:xfrm>
            <a:off x="-1" y="0"/>
            <a:ext cx="9144000" cy="6858000"/>
          </a:xfrm>
          <a:prstGeom prst="frame">
            <a:avLst>
              <a:gd name="adj1" fmla="val 6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62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6E512A8-AE2E-4660-93D0-B7AA9E80E922}"/>
              </a:ext>
            </a:extLst>
          </p:cNvPr>
          <p:cNvSpPr/>
          <p:nvPr/>
        </p:nvSpPr>
        <p:spPr>
          <a:xfrm>
            <a:off x="23706" y="58671"/>
            <a:ext cx="9120294" cy="830997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AA8C51FF-DFB7-4667-B539-EA5E8ACD1AE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606" y="1325591"/>
            <a:ext cx="77973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FB80932-B197-400D-9402-8E13E40682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5967" y="2034815"/>
            <a:ext cx="2454596" cy="1789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58B7726-1DE1-4423-A134-40B4BC13F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92" y="2032048"/>
            <a:ext cx="2389712" cy="1792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/>
          <p:cNvGrpSpPr/>
          <p:nvPr/>
        </p:nvGrpSpPr>
        <p:grpSpPr>
          <a:xfrm>
            <a:off x="3153559" y="2032049"/>
            <a:ext cx="2797538" cy="1711742"/>
            <a:chOff x="2334719" y="4657000"/>
            <a:chExt cx="3021756" cy="190869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0484"/>
            <a:stretch/>
          </p:blipFill>
          <p:spPr>
            <a:xfrm>
              <a:off x="2334719" y="4660085"/>
              <a:ext cx="2027420" cy="19056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5942" b="10484"/>
            <a:stretch/>
          </p:blipFill>
          <p:spPr>
            <a:xfrm>
              <a:off x="4057753" y="4657000"/>
              <a:ext cx="1298722" cy="19056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Rectangle 6"/>
          <p:cNvSpPr/>
          <p:nvPr/>
        </p:nvSpPr>
        <p:spPr>
          <a:xfrm>
            <a:off x="173606" y="5664349"/>
            <a:ext cx="8376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ফুল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ধতিতে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35907" y="3798079"/>
            <a:ext cx="2263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সিঙ্গল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3252" y="3763113"/>
            <a:ext cx="2179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ডাবল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2944" y="3673046"/>
            <a:ext cx="2698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বৃহৎদাকার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ডাবল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010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Slipstream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1123</TotalTime>
  <Words>1196</Words>
  <Application>Microsoft Office PowerPoint</Application>
  <PresentationFormat>On-screen Show (4:3)</PresentationFormat>
  <Paragraphs>103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Slipstream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Rubel</dc:creator>
  <cp:lastModifiedBy>all</cp:lastModifiedBy>
  <cp:revision>175</cp:revision>
  <dcterms:created xsi:type="dcterms:W3CDTF">2017-08-13T09:21:34Z</dcterms:created>
  <dcterms:modified xsi:type="dcterms:W3CDTF">2019-10-24T07:03:32Z</dcterms:modified>
</cp:coreProperties>
</file>