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5453" r:id="rId1"/>
  </p:sldMasterIdLst>
  <p:notesMasterIdLst>
    <p:notesMasterId r:id="rId21"/>
  </p:notesMasterIdLst>
  <p:sldIdLst>
    <p:sldId id="384" r:id="rId2"/>
    <p:sldId id="397" r:id="rId3"/>
    <p:sldId id="398" r:id="rId4"/>
    <p:sldId id="335" r:id="rId5"/>
    <p:sldId id="368" r:id="rId6"/>
    <p:sldId id="258" r:id="rId7"/>
    <p:sldId id="402" r:id="rId8"/>
    <p:sldId id="403" r:id="rId9"/>
    <p:sldId id="404" r:id="rId10"/>
    <p:sldId id="401" r:id="rId11"/>
    <p:sldId id="409" r:id="rId12"/>
    <p:sldId id="408" r:id="rId13"/>
    <p:sldId id="389" r:id="rId14"/>
    <p:sldId id="407" r:id="rId15"/>
    <p:sldId id="381" r:id="rId16"/>
    <p:sldId id="405" r:id="rId17"/>
    <p:sldId id="400" r:id="rId18"/>
    <p:sldId id="382" r:id="rId19"/>
    <p:sldId id="388" r:id="rId20"/>
  </p:sldIdLst>
  <p:sldSz cx="12192000" cy="6858000"/>
  <p:notesSz cx="6858000" cy="9144000"/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3C1"/>
    <a:srgbClr val="003300"/>
    <a:srgbClr val="CCCC00"/>
    <a:srgbClr val="8DF088"/>
    <a:srgbClr val="8EFB51"/>
    <a:srgbClr val="C7EA46"/>
    <a:srgbClr val="767CBA"/>
    <a:srgbClr val="1A9E27"/>
    <a:srgbClr val="00FF00"/>
    <a:srgbClr val="CDA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162" autoAdjust="0"/>
  </p:normalViewPr>
  <p:slideViewPr>
    <p:cSldViewPr snapToGrid="0">
      <p:cViewPr varScale="1">
        <p:scale>
          <a:sx n="67" d="100"/>
          <a:sy n="67" d="100"/>
        </p:scale>
        <p:origin x="38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8F4D4-DB5A-4061-9C66-9B0D76175296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8E8B4-14B4-44D4-A15D-E30908669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89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for teachers</a:t>
            </a:r>
            <a:r>
              <a:rPr lang="en-US" baseline="0" dirty="0" smtClean="0"/>
              <a:t> : Please let the students read the text from EFT book silently.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8E8B4-14B4-44D4-A15D-E309086693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82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for teachers</a:t>
            </a:r>
            <a:r>
              <a:rPr lang="en-US" baseline="0" dirty="0" smtClean="0"/>
              <a:t> : Please let the students read the text from EFT book silently.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8E8B4-14B4-44D4-A15D-E309086693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85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for teachers</a:t>
            </a:r>
            <a:r>
              <a:rPr lang="en-US" baseline="0" dirty="0" smtClean="0"/>
              <a:t> : Please let the students read the text from EFT book silently.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8E8B4-14B4-44D4-A15D-E309086693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60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8E8B4-14B4-44D4-A15D-E309086693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25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8E8B4-14B4-44D4-A15D-E309086693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22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076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80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424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48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31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50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7133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4813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702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910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8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54" r:id="rId1"/>
    <p:sldLayoutId id="2147485455" r:id="rId2"/>
    <p:sldLayoutId id="2147485456" r:id="rId3"/>
    <p:sldLayoutId id="2147485457" r:id="rId4"/>
    <p:sldLayoutId id="2147485458" r:id="rId5"/>
    <p:sldLayoutId id="2147485459" r:id="rId6"/>
    <p:sldLayoutId id="2147485460" r:id="rId7"/>
    <p:sldLayoutId id="2147485461" r:id="rId8"/>
    <p:sldLayoutId id="2147485462" r:id="rId9"/>
    <p:sldLayoutId id="2147485463" r:id="rId10"/>
    <p:sldLayoutId id="21474854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85692" y="2427833"/>
            <a:ext cx="1071701" cy="238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6465" y="3034118"/>
            <a:ext cx="1071701" cy="27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46463" y="3715287"/>
            <a:ext cx="1071703" cy="280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46468" y="4408075"/>
            <a:ext cx="1071701" cy="280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53975" cmpd="sng"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847165"/>
            <a:ext cx="3920658" cy="5163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Welcome </a:t>
            </a:r>
            <a:endParaRPr lang="en-US" sz="4800" b="1" i="1" dirty="0" smtClean="0">
              <a:solidFill>
                <a:schemeClr val="accent2">
                  <a:lumMod val="60000"/>
                  <a:lumOff val="40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en-US" sz="4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everybody </a:t>
            </a:r>
          </a:p>
          <a:p>
            <a:pPr algn="ctr"/>
            <a:r>
              <a:rPr lang="en-US" sz="4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to </a:t>
            </a:r>
          </a:p>
          <a:p>
            <a:pPr algn="ctr"/>
            <a:r>
              <a:rPr lang="en-US" sz="4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Multimedia</a:t>
            </a:r>
          </a:p>
          <a:p>
            <a:pPr algn="ctr"/>
            <a:r>
              <a:rPr lang="en-US" sz="48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en-US" sz="4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7247" y="3995543"/>
            <a:ext cx="4051807" cy="2259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bg2">
                    <a:lumMod val="10000"/>
                  </a:schemeClr>
                </a:solidFill>
                <a:latin typeface="Segoe Print" panose="02000600000000000000" pitchFamily="2" charset="0"/>
              </a:rPr>
              <a:t>Good</a:t>
            </a:r>
          </a:p>
          <a:p>
            <a:pPr algn="ctr"/>
            <a:r>
              <a:rPr lang="en-US" sz="7200" b="1" dirty="0" smtClean="0">
                <a:solidFill>
                  <a:schemeClr val="bg2">
                    <a:lumMod val="10000"/>
                  </a:schemeClr>
                </a:solidFill>
                <a:latin typeface="Segoe Print" panose="02000600000000000000" pitchFamily="2" charset="0"/>
              </a:rPr>
              <a:t>Morning </a:t>
            </a:r>
            <a:endParaRPr lang="en-US" sz="7200" b="1" dirty="0">
              <a:solidFill>
                <a:schemeClr val="bg2">
                  <a:lumMod val="10000"/>
                </a:schemeClr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46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885692" y="2427833"/>
            <a:ext cx="1071701" cy="238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6465" y="3034118"/>
            <a:ext cx="1071701" cy="2736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46463" y="3715287"/>
            <a:ext cx="1071703" cy="280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46468" y="4408075"/>
            <a:ext cx="1071701" cy="280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6251" y="3715287"/>
            <a:ext cx="4128247" cy="2419140"/>
          </a:xfrm>
          <a:prstGeom prst="rec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Nurul Aziz</a:t>
            </a:r>
          </a:p>
          <a:p>
            <a:r>
              <a:rPr lang="en-US" sz="2000" b="1" dirty="0">
                <a:solidFill>
                  <a:schemeClr val="tx1"/>
                </a:solidFill>
                <a:latin typeface="Segoe Print" panose="02000600000000000000" pitchFamily="2" charset="0"/>
              </a:rPr>
              <a:t>Assistant Teacher (English)</a:t>
            </a:r>
          </a:p>
          <a:p>
            <a:r>
              <a:rPr lang="en-US" b="1" dirty="0">
                <a:solidFill>
                  <a:schemeClr val="tx1"/>
                </a:solidFill>
                <a:latin typeface="Segoe Print" panose="02000600000000000000" pitchFamily="2" charset="0"/>
              </a:rPr>
              <a:t>Krishnakumari City Corporation Girls’ High School,</a:t>
            </a:r>
          </a:p>
          <a:p>
            <a:r>
              <a:rPr lang="en-US" b="1" dirty="0">
                <a:solidFill>
                  <a:schemeClr val="tx1"/>
                </a:solidFill>
                <a:latin typeface="Segoe Print" panose="02000600000000000000" pitchFamily="2" charset="0"/>
              </a:rPr>
              <a:t>Nandankanan,Chittagong</a:t>
            </a:r>
          </a:p>
          <a:p>
            <a:r>
              <a:rPr lang="en-US" b="1" dirty="0">
                <a:solidFill>
                  <a:schemeClr val="tx1"/>
                </a:solidFill>
                <a:latin typeface="Segoe Print" panose="02000600000000000000" pitchFamily="2" charset="0"/>
              </a:rPr>
              <a:t>E-mail : </a:t>
            </a:r>
            <a:r>
              <a:rPr lang="en-US" sz="2000" b="1" dirty="0">
                <a:solidFill>
                  <a:srgbClr val="002060"/>
                </a:solidFill>
                <a:latin typeface="Segoe Print" panose="02000600000000000000" pitchFamily="2" charset="0"/>
              </a:rPr>
              <a:t>naziz13.na@gmail.com</a:t>
            </a:r>
          </a:p>
          <a:p>
            <a:r>
              <a:rPr lang="en-US" b="1" dirty="0">
                <a:solidFill>
                  <a:schemeClr val="tx1"/>
                </a:solidFill>
                <a:latin typeface="Segoe Print" panose="02000600000000000000" pitchFamily="2" charset="0"/>
              </a:rPr>
              <a:t>Skype: </a:t>
            </a:r>
            <a:r>
              <a:rPr lang="en-US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naziz3924</a:t>
            </a:r>
            <a:endParaRPr lang="en-US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214" y="1223472"/>
            <a:ext cx="1843115" cy="20843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7167280" y="3625859"/>
            <a:ext cx="3982981" cy="2508568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1"/>
                </a:solidFill>
                <a:latin typeface="Segoe Print" panose="02000600000000000000" pitchFamily="2" charset="0"/>
              </a:rPr>
              <a:t>English For Today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Class : 9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Time : 45 Minutes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Date </a:t>
            </a:r>
            <a:r>
              <a:rPr lang="en-US" sz="28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: 17/07/2019 </a:t>
            </a:r>
            <a:endParaRPr lang="en-US" sz="28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4820" y="116738"/>
            <a:ext cx="3143346" cy="1351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90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smtClean="0">
                <a:solidFill>
                  <a:schemeClr val="accent4">
                    <a:lumMod val="50000"/>
                  </a:schemeClr>
                </a:solidFill>
                <a:latin typeface="Segoe Print" panose="02000600000000000000" pitchFamily="2" charset="0"/>
              </a:rPr>
              <a:t>Identity</a:t>
            </a:r>
            <a:endParaRPr lang="en-US" sz="5400" b="1" i="1" dirty="0">
              <a:solidFill>
                <a:schemeClr val="accent4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58" y="1223472"/>
            <a:ext cx="2277034" cy="208432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6199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208429"/>
            <a:ext cx="9144000" cy="551330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solidFill>
                  <a:schemeClr val="tx1"/>
                </a:solidFill>
              </a:rPr>
              <a:t>What do you see in the picture?</a:t>
            </a:r>
            <a:endParaRPr lang="en-US" sz="4000" b="1" i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9" y="1143001"/>
            <a:ext cx="10201274" cy="5243512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672139" y="1299323"/>
            <a:ext cx="3375211" cy="9681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dirty="0" smtClean="0">
                <a:solidFill>
                  <a:srgbClr val="002060"/>
                </a:solidFill>
              </a:rPr>
              <a:t>Kaptai Lake</a:t>
            </a:r>
            <a:endParaRPr lang="en-US" sz="4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71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550" y="185737"/>
            <a:ext cx="10394577" cy="10001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</a:rPr>
              <a:t>Let’s watch a video…</a:t>
            </a:r>
            <a:endParaRPr lang="en-US" sz="4000" b="1" i="1" dirty="0">
              <a:solidFill>
                <a:schemeClr val="tx1"/>
              </a:solidFill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216112"/>
              </p:ext>
            </p:extLst>
          </p:nvPr>
        </p:nvGraphicFramePr>
        <p:xfrm>
          <a:off x="4300539" y="3041650"/>
          <a:ext cx="3900486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0539" y="3041650"/>
                        <a:ext cx="3900486" cy="150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868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0752" y="4058365"/>
            <a:ext cx="7682475" cy="2585323"/>
          </a:xfrm>
          <a:prstGeom prst="rect">
            <a:avLst/>
          </a:prstGeom>
          <a:ln w="50800">
            <a:solidFill>
              <a:schemeClr val="bg2">
                <a:lumMod val="2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i="1" dirty="0"/>
              <a:t>Lake Baikal</a:t>
            </a:r>
          </a:p>
          <a:p>
            <a:pPr algn="ctr"/>
            <a:r>
              <a:rPr lang="en-US" sz="5400" b="1" i="1" dirty="0"/>
              <a:t>Unit : 8, Lesson: 4</a:t>
            </a:r>
          </a:p>
          <a:p>
            <a:pPr algn="ctr"/>
            <a:r>
              <a:rPr lang="en-US" sz="5400" b="1" i="1" dirty="0"/>
              <a:t>English For Today </a:t>
            </a:r>
          </a:p>
        </p:txBody>
      </p:sp>
      <p:sp>
        <p:nvSpPr>
          <p:cNvPr id="5" name="Cloud Callout 4"/>
          <p:cNvSpPr/>
          <p:nvPr/>
        </p:nvSpPr>
        <p:spPr>
          <a:xfrm>
            <a:off x="6684727" y="1253275"/>
            <a:ext cx="3557865" cy="2081166"/>
          </a:xfrm>
          <a:prstGeom prst="cloudCallou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chemeClr val="tx1"/>
                </a:solidFill>
              </a:rPr>
              <a:t>Yes, Lake Baikal</a:t>
            </a:r>
          </a:p>
        </p:txBody>
      </p:sp>
      <p:sp>
        <p:nvSpPr>
          <p:cNvPr id="6" name="Oval Callout 5"/>
          <p:cNvSpPr/>
          <p:nvPr/>
        </p:nvSpPr>
        <p:spPr>
          <a:xfrm>
            <a:off x="1921441" y="350758"/>
            <a:ext cx="4329112" cy="2500313"/>
          </a:xfrm>
          <a:prstGeom prst="wedgeEllipseCallout">
            <a:avLst/>
          </a:prstGeom>
          <a:ln w="254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ln w="13462">
                  <a:solidFill>
                    <a:srgbClr val="002060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Can you guess our today’s lesson?</a:t>
            </a:r>
            <a:endParaRPr lang="en-US" sz="4000" b="1" dirty="0">
              <a:ln w="13462">
                <a:solidFill>
                  <a:srgbClr val="002060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14338" y="4272319"/>
            <a:ext cx="3014207" cy="2157413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Our today’s lesson is…..</a:t>
            </a:r>
          </a:p>
        </p:txBody>
      </p:sp>
    </p:spTree>
    <p:extLst>
      <p:ext uri="{BB962C8B-B14F-4D97-AF65-F5344CB8AC3E}">
        <p14:creationId xmlns:p14="http://schemas.microsoft.com/office/powerpoint/2010/main" val="323529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 rot="10800000" flipV="1">
            <a:off x="3704666" y="457201"/>
            <a:ext cx="4800598" cy="985837"/>
          </a:xfrm>
          <a:prstGeom prst="downArrowCallou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688" b="1" dirty="0">
                <a:solidFill>
                  <a:schemeClr val="bg1"/>
                </a:solidFill>
              </a:rPr>
              <a:t>         </a:t>
            </a:r>
            <a:r>
              <a:rPr lang="en-US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Lesson outcomes</a:t>
            </a:r>
            <a:endParaRPr lang="en-US" sz="36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1942" y="1600203"/>
            <a:ext cx="9386046" cy="4370292"/>
          </a:xfrm>
          <a:prstGeom prst="rect">
            <a:avLst/>
          </a:prstGeom>
          <a:solidFill>
            <a:schemeClr val="bg1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chemeClr val="tx1"/>
                </a:solidFill>
              </a:rPr>
              <a:t>After the end of the lesson students will be able </a:t>
            </a:r>
            <a:r>
              <a:rPr lang="en-US" sz="3200" b="1" i="1" dirty="0" smtClean="0">
                <a:solidFill>
                  <a:schemeClr val="tx1"/>
                </a:solidFill>
              </a:rPr>
              <a:t>to</a:t>
            </a:r>
            <a:endParaRPr lang="en-US" sz="3200" b="1" dirty="0">
              <a:solidFill>
                <a:schemeClr val="tx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learn </a:t>
            </a:r>
            <a:r>
              <a:rPr lang="en-US" sz="3600" b="1" dirty="0">
                <a:solidFill>
                  <a:schemeClr val="tx1"/>
                </a:solidFill>
                <a:latin typeface="Gabriola" panose="04040605051002020D02" pitchFamily="82" charset="0"/>
              </a:rPr>
              <a:t>about the largest fresh water lake in the </a:t>
            </a: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world,</a:t>
            </a:r>
            <a:endParaRPr lang="en-US" sz="3600" b="1" dirty="0">
              <a:solidFill>
                <a:schemeClr val="tx1"/>
              </a:solidFill>
              <a:latin typeface="Gabriola" panose="04040605051002020D02" pitchFamily="8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>
                <a:solidFill>
                  <a:schemeClr val="tx1"/>
                </a:solidFill>
                <a:latin typeface="Gabriola" panose="04040605051002020D02" pitchFamily="82" charset="0"/>
              </a:rPr>
              <a:t>t</a:t>
            </a: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ell </a:t>
            </a:r>
            <a:r>
              <a:rPr lang="en-US" sz="3600" b="1" dirty="0">
                <a:solidFill>
                  <a:schemeClr val="tx1"/>
                </a:solidFill>
                <a:latin typeface="Gabriola" panose="04040605051002020D02" pitchFamily="82" charset="0"/>
              </a:rPr>
              <a:t>about importance of Lake </a:t>
            </a: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Baikal,</a:t>
            </a:r>
            <a:endParaRPr lang="en-US" sz="3600" b="1" dirty="0">
              <a:solidFill>
                <a:schemeClr val="tx1"/>
              </a:solidFill>
              <a:latin typeface="Gabriola" panose="04040605051002020D02" pitchFamily="8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complete </a:t>
            </a:r>
            <a:r>
              <a:rPr lang="en-US" sz="3600" b="1" dirty="0">
                <a:solidFill>
                  <a:schemeClr val="tx1"/>
                </a:solidFill>
                <a:latin typeface="Gabriola" panose="04040605051002020D02" pitchFamily="82" charset="0"/>
              </a:rPr>
              <a:t>a chart </a:t>
            </a: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,</a:t>
            </a:r>
            <a:endParaRPr lang="en-US" sz="3600" b="1" dirty="0">
              <a:solidFill>
                <a:schemeClr val="tx1"/>
              </a:solidFill>
              <a:latin typeface="Gabriola" panose="04040605051002020D02" pitchFamily="8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learn synonyms,</a:t>
            </a:r>
            <a:endParaRPr lang="en-US" sz="3600" b="1" dirty="0">
              <a:solidFill>
                <a:schemeClr val="tx1"/>
              </a:solidFill>
              <a:latin typeface="Gabriola" panose="04040605051002020D02" pitchFamily="8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fill </a:t>
            </a:r>
            <a:r>
              <a:rPr lang="en-US" sz="3600" b="1" dirty="0">
                <a:solidFill>
                  <a:schemeClr val="tx1"/>
                </a:solidFill>
                <a:latin typeface="Gabriola" panose="04040605051002020D02" pitchFamily="82" charset="0"/>
              </a:rPr>
              <a:t>in the blanks using their own </a:t>
            </a: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word,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summarize the given text.</a:t>
            </a:r>
            <a:endParaRPr lang="en-US" sz="3600" b="1" dirty="0">
              <a:solidFill>
                <a:schemeClr val="tx1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1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0979" y="217670"/>
            <a:ext cx="556159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Segoe Print" panose="02000600000000000000" pitchFamily="2" charset="0"/>
              </a:rPr>
              <a:t>Vocabulary Presentation</a:t>
            </a:r>
          </a:p>
        </p:txBody>
      </p:sp>
      <p:sp>
        <p:nvSpPr>
          <p:cNvPr id="3" name="Flowchart: Terminator 2"/>
          <p:cNvSpPr/>
          <p:nvPr/>
        </p:nvSpPr>
        <p:spPr>
          <a:xfrm>
            <a:off x="410436" y="964118"/>
            <a:ext cx="2304189" cy="671511"/>
          </a:xfrm>
          <a:prstGeom prst="flowChartTerminator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Gigantic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26" y="1957388"/>
            <a:ext cx="7690434" cy="4064145"/>
          </a:xfrm>
          <a:prstGeom prst="rect">
            <a:avLst/>
          </a:prstGeom>
          <a:ln w="31750">
            <a:solidFill>
              <a:schemeClr val="bg2">
                <a:lumMod val="1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10436" y="2947121"/>
            <a:ext cx="3675789" cy="137160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Syn. - huge, vast Ant. - Tiny, little</a:t>
            </a: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3610979" y="1092633"/>
            <a:ext cx="7919034" cy="414482"/>
          </a:xfrm>
          <a:prstGeom prst="flowChartTerminator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</a:rPr>
              <a:t>(Adj.) Something oversize or massive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86014" y="6142544"/>
            <a:ext cx="9504946" cy="613496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This is a gigantic fresh water fish</a:t>
            </a:r>
            <a:r>
              <a:rPr lang="en-US" sz="32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0978" y="105753"/>
            <a:ext cx="556159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Segoe Print" panose="02000600000000000000" pitchFamily="2" charset="0"/>
              </a:rPr>
              <a:t>Vocabulary Presentation</a:t>
            </a:r>
          </a:p>
        </p:txBody>
      </p:sp>
      <p:sp>
        <p:nvSpPr>
          <p:cNvPr id="3" name="Flowchart: Terminator 2"/>
          <p:cNvSpPr/>
          <p:nvPr/>
        </p:nvSpPr>
        <p:spPr>
          <a:xfrm>
            <a:off x="-142875" y="1052296"/>
            <a:ext cx="3610978" cy="671511"/>
          </a:xfrm>
          <a:prstGeom prst="flowChartTerminator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Autonomous</a:t>
            </a:r>
            <a:endParaRPr lang="en-US" sz="36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3468103" y="950943"/>
            <a:ext cx="7218948" cy="671510"/>
          </a:xfrm>
          <a:prstGeom prst="flowChartTerminator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(Adj.) governing without any interference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5664" y="5694912"/>
            <a:ext cx="7743825" cy="773741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Buryat is an autonomous republic.</a:t>
            </a:r>
          </a:p>
          <a:p>
            <a:pPr algn="ctr"/>
            <a:endParaRPr lang="en-US" sz="32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0937" y="3065105"/>
            <a:ext cx="4588238" cy="95275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Syn.- self-ruling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Ant.- dependent</a:t>
            </a: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164" y="2250519"/>
            <a:ext cx="4505325" cy="284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7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10978" y="105753"/>
            <a:ext cx="5561595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Segoe Print" panose="02000600000000000000" pitchFamily="2" charset="0"/>
              </a:rPr>
              <a:t>Vocabulary Presentation</a:t>
            </a:r>
          </a:p>
        </p:txBody>
      </p:sp>
      <p:sp>
        <p:nvSpPr>
          <p:cNvPr id="3" name="Flowchart: Terminator 2"/>
          <p:cNvSpPr/>
          <p:nvPr/>
        </p:nvSpPr>
        <p:spPr>
          <a:xfrm>
            <a:off x="269512" y="749845"/>
            <a:ext cx="1871664" cy="671511"/>
          </a:xfrm>
          <a:prstGeom prst="flowChartTerminator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Miracle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10977" y="6107450"/>
            <a:ext cx="8076197" cy="57368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Allah has created so many miracles in the world.</a:t>
            </a: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9510" y="2828507"/>
            <a:ext cx="3116626" cy="119564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Syn.- wonder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Ant.- normalcy</a:t>
            </a:r>
          </a:p>
          <a:p>
            <a:pPr algn="ctr"/>
            <a:endParaRPr lang="en-US" sz="4000" b="1" dirty="0" smtClean="0">
              <a:solidFill>
                <a:schemeClr val="tx1"/>
              </a:solidFill>
            </a:endParaRP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269511" y="1357240"/>
            <a:ext cx="8331563" cy="671512"/>
          </a:xfrm>
          <a:prstGeom prst="flowChartTerminator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</a:rPr>
              <a:t>(Noun) Wonderful surprising event or thing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978" y="2066688"/>
            <a:ext cx="8076197" cy="381468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688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44030" y="104286"/>
            <a:ext cx="4002180" cy="759428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  <a:latin typeface="Segoe Print" panose="02000600000000000000" pitchFamily="2" charset="0"/>
              </a:rPr>
              <a:t>Individual Work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347042" y="1093713"/>
            <a:ext cx="10740179" cy="796811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Complete the chart below with appropriate words.</a:t>
            </a:r>
            <a:endParaRPr lang="en-US" sz="32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47042" y="4471131"/>
            <a:ext cx="2796988" cy="479946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Basin</a:t>
            </a:r>
          </a:p>
        </p:txBody>
      </p:sp>
      <p:sp>
        <p:nvSpPr>
          <p:cNvPr id="6" name="Rectangle 5"/>
          <p:cNvSpPr/>
          <p:nvPr/>
        </p:nvSpPr>
        <p:spPr>
          <a:xfrm>
            <a:off x="1347042" y="3066523"/>
            <a:ext cx="2796988" cy="50154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Miracle</a:t>
            </a:r>
          </a:p>
        </p:txBody>
      </p:sp>
      <p:sp>
        <p:nvSpPr>
          <p:cNvPr id="7" name="Rectangle 6"/>
          <p:cNvSpPr/>
          <p:nvPr/>
        </p:nvSpPr>
        <p:spPr>
          <a:xfrm>
            <a:off x="1347042" y="5248331"/>
            <a:ext cx="2796988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Crest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9880" y="3075247"/>
            <a:ext cx="7667343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An act believed to be caused by God</a:t>
            </a:r>
          </a:p>
        </p:txBody>
      </p:sp>
      <p:sp>
        <p:nvSpPr>
          <p:cNvPr id="9" name="Rectangle 8"/>
          <p:cNvSpPr/>
          <p:nvPr/>
        </p:nvSpPr>
        <p:spPr>
          <a:xfrm>
            <a:off x="1347042" y="6009997"/>
            <a:ext cx="2796988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Brook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31647" y="5197662"/>
            <a:ext cx="7655575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top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47042" y="3773625"/>
            <a:ext cx="2796988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exceptional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19879" y="4487717"/>
            <a:ext cx="7667345" cy="479946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Bowl-shaped depression filled </a:t>
            </a:r>
            <a:r>
              <a:rPr lang="en-US" sz="28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with water</a:t>
            </a:r>
            <a:endParaRPr lang="en-US" sz="28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419878" y="6009997"/>
            <a:ext cx="7667343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>
              <a:defRPr/>
            </a:pPr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Small stream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19878" y="3789340"/>
            <a:ext cx="7655576" cy="484094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Segoe Print" panose="02000600000000000000" pitchFamily="2" charset="0"/>
              </a:rPr>
              <a:t>outstanding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47042" y="2368257"/>
            <a:ext cx="2796988" cy="50154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words</a:t>
            </a:r>
            <a:endParaRPr lang="en-US" sz="36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19880" y="2376573"/>
            <a:ext cx="7667343" cy="501542"/>
          </a:xfrm>
          <a:prstGeom prst="rect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Meaning</a:t>
            </a:r>
            <a:endParaRPr lang="en-US" sz="32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965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74" y="6000750"/>
            <a:ext cx="10644187" cy="75723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Strong storms of Lake Baikal</a:t>
            </a:r>
            <a:endParaRPr lang="en-US" sz="3600" b="1" i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2488" y="192882"/>
            <a:ext cx="9043149" cy="771525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The picture below is related to para no. 4 of the passage. 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1157288"/>
            <a:ext cx="10644187" cy="4672012"/>
          </a:xfrm>
          <a:prstGeom prst="rect">
            <a:avLst/>
          </a:prstGeom>
          <a:ln w="412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0586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3873" y="5889769"/>
            <a:ext cx="9571788" cy="8396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Hot springs in the surrounding of Lake Baikal</a:t>
            </a:r>
            <a:endParaRPr lang="en-US" sz="3200" b="1" i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2488" y="192882"/>
            <a:ext cx="8914561" cy="7715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The picture below is related to para no. 4 of the passage. 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487" y="1414464"/>
            <a:ext cx="8914561" cy="4243386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7375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8782" y="1460139"/>
            <a:ext cx="11137526" cy="5242672"/>
          </a:xfrm>
          <a:prstGeom prst="rect">
            <a:avLst/>
          </a:prstGeom>
          <a:solidFill>
            <a:schemeClr val="bg1"/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smtClean="0">
                <a:solidFill>
                  <a:schemeClr val="tx1"/>
                </a:solidFill>
              </a:rPr>
              <a:t>The biggest lake in the world is so (a) 		      that it is called a sea, the Caspian Sea. It is in Asia. It (b) 		            an area </a:t>
            </a:r>
            <a:r>
              <a:rPr lang="en-US" sz="3600" smtClean="0">
                <a:solidFill>
                  <a:schemeClr val="tx1"/>
                </a:solidFill>
              </a:rPr>
              <a:t>of 31,500 </a:t>
            </a:r>
            <a:r>
              <a:rPr lang="en-US" sz="3600" dirty="0" smtClean="0">
                <a:solidFill>
                  <a:schemeClr val="tx1"/>
                </a:solidFill>
              </a:rPr>
              <a:t>square kilometres. This is the (c)				       lake having an (d)			             depth of 730 metres. The weather pattern of Lake Baikal is (e)                		to the direction of the wind-flow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7643530" y="2538979"/>
            <a:ext cx="1181102" cy="38548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Segoe Print" panose="02000600000000000000" pitchFamily="2" charset="0"/>
              </a:rPr>
              <a:t>vast</a:t>
            </a:r>
          </a:p>
        </p:txBody>
      </p:sp>
      <p:sp>
        <p:nvSpPr>
          <p:cNvPr id="4" name="Rectangle 3"/>
          <p:cNvSpPr/>
          <p:nvPr/>
        </p:nvSpPr>
        <p:spPr>
          <a:xfrm>
            <a:off x="9258300" y="3080849"/>
            <a:ext cx="1624849" cy="3989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Segoe Print" panose="02000600000000000000" pitchFamily="2" charset="0"/>
              </a:rPr>
              <a:t>covers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9583829" y="3684788"/>
            <a:ext cx="1965513" cy="39668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Segoe Print" panose="02000600000000000000" pitchFamily="2" charset="0"/>
              </a:rPr>
              <a:t>deepest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059610" y="4298744"/>
            <a:ext cx="2216523" cy="3899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Segoe Print" panose="02000600000000000000" pitchFamily="2" charset="0"/>
              </a:rPr>
              <a:t>average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278778" y="4730868"/>
            <a:ext cx="2305051" cy="44375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Segoe Print" panose="02000600000000000000" pitchFamily="2" charset="0"/>
              </a:rPr>
              <a:t>subject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82034" y="682998"/>
            <a:ext cx="3845859" cy="512108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Pair work</a:t>
            </a:r>
            <a:endParaRPr lang="en-US" sz="32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6918" y="1591261"/>
            <a:ext cx="8961906" cy="693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Fill in the blanks with appropriate words</a:t>
            </a:r>
            <a:endParaRPr lang="en-US" sz="3200" b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327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0113" y="6129338"/>
            <a:ext cx="10401299" cy="62864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Bright and sunny weather of Lake Baikal</a:t>
            </a:r>
            <a:endParaRPr lang="en-US" sz="3600" b="1" i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0176" y="192882"/>
            <a:ext cx="9029699" cy="7715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The picture below is related to para no.5  of the passage</a:t>
            </a:r>
            <a:r>
              <a:rPr lang="en-US" sz="2800" b="1" dirty="0" smtClean="0">
                <a:solidFill>
                  <a:schemeClr val="tx1"/>
                </a:solidFill>
              </a:rPr>
              <a:t>.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76" y="1114424"/>
            <a:ext cx="9330401" cy="46291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628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44485" y="151325"/>
            <a:ext cx="3499597" cy="92023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  <a:latin typeface="Segoe Print" panose="02000600000000000000" pitchFamily="2" charset="0"/>
              </a:rPr>
              <a:t>Group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591671" y="1479176"/>
            <a:ext cx="10972799" cy="4773706"/>
          </a:xfrm>
          <a:prstGeom prst="rect">
            <a:avLst/>
          </a:prstGeom>
          <a:solidFill>
            <a:schemeClr val="bg1"/>
          </a:solidFill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i="1" u="sng" dirty="0" smtClean="0">
                <a:solidFill>
                  <a:schemeClr val="tx1"/>
                </a:solidFill>
              </a:rPr>
              <a:t>Answer the following questions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a)From your reading of the first paragraph, what do you know about Lake Baikal?</a:t>
            </a:r>
          </a:p>
          <a:p>
            <a:pPr algn="ctr"/>
            <a:endParaRPr lang="en-US" sz="3200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b) Do you think the beauty of the Lake Baikal is exceptional?</a:t>
            </a:r>
          </a:p>
          <a:p>
            <a:pPr algn="ctr"/>
            <a:endParaRPr lang="en-US" sz="3200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c) From your reading of the text, mention Baikal’s water-reserving capacity.</a:t>
            </a:r>
            <a:endParaRPr lang="en-US" sz="32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74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89087" y="171450"/>
            <a:ext cx="2995895" cy="794217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Evaluation</a:t>
            </a:r>
            <a:endParaRPr lang="en-US" sz="3600" b="1" i="1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9721" y="1151405"/>
            <a:ext cx="10334626" cy="4827494"/>
          </a:xfrm>
          <a:prstGeom prst="rect">
            <a:avLst/>
          </a:prstGeom>
          <a:solidFill>
            <a:schemeClr val="bg1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Lake covers ------ sq. km.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It is 636 km long and an average of ---- km wide.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widest point is ----- km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water basin occupies ------ sq. km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basin contains ------- cu.km of water.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average water level is never higher than ----- meter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average depth ----- meter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Maximum depth in the middle is ----- meter.</a:t>
            </a:r>
            <a:endParaRPr lang="en-US" sz="28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9721" y="6164637"/>
            <a:ext cx="10681729" cy="608479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0F13C1"/>
                </a:solidFill>
                <a:latin typeface="Segoe Print" panose="02000600000000000000" pitchFamily="2" charset="0"/>
              </a:rPr>
              <a:t>Please match the answers in the next slide.</a:t>
            </a:r>
            <a:endParaRPr lang="en-US" sz="3200" b="1" i="1" dirty="0">
              <a:solidFill>
                <a:srgbClr val="0F13C1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071563" y="6164636"/>
            <a:ext cx="685800" cy="60847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0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97271" y="285750"/>
            <a:ext cx="3408128" cy="794217"/>
          </a:xfrm>
          <a:prstGeom prst="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Answers</a:t>
            </a:r>
            <a:endParaRPr lang="en-US" sz="3200" b="1" i="1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022" y="1380005"/>
            <a:ext cx="10334626" cy="4827494"/>
          </a:xfrm>
          <a:prstGeom prst="rect">
            <a:avLst/>
          </a:prstGeom>
          <a:solidFill>
            <a:schemeClr val="bg1"/>
          </a:solidFill>
          <a:ln w="476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Lake covers 31,500 sq. km.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It is 636 km long and an average of 48 km wide.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widest point is 79.4 km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water basin occupies 557,000 sq. km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basin contains 23,000 cu.km of water.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average water level is never higher than 456 meter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The average depth 730 meter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Maximum depth in the middle is 1,620 meter</a:t>
            </a:r>
            <a:endParaRPr lang="en-US" sz="28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40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6359" y="860613"/>
            <a:ext cx="3800476" cy="470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rgbClr val="003300"/>
                </a:solidFill>
                <a:latin typeface="Segoe Print" panose="02000600000000000000" pitchFamily="2" charset="0"/>
              </a:rPr>
              <a:t>Home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3079373" y="3442447"/>
            <a:ext cx="6414247" cy="2689412"/>
          </a:xfrm>
          <a:prstGeom prst="rect">
            <a:avLst/>
          </a:prstGeom>
          <a:solidFill>
            <a:srgbClr val="00B050"/>
          </a:solidFill>
          <a:ln w="698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Summarize the given text on Lake Baikal within 90 words</a:t>
            </a:r>
            <a:r>
              <a:rPr lang="en-US" sz="4400" dirty="0" smtClean="0">
                <a:solidFill>
                  <a:srgbClr val="002060"/>
                </a:solidFill>
                <a:latin typeface="Segoe Print" panose="02000600000000000000" pitchFamily="2" charset="0"/>
              </a:rPr>
              <a:t>.</a:t>
            </a:r>
            <a:endParaRPr lang="en-US" sz="4400" dirty="0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2496948" y="1627094"/>
            <a:ext cx="7584143" cy="1815353"/>
          </a:xfrm>
          <a:prstGeom prst="triangle">
            <a:avLst/>
          </a:prstGeom>
          <a:solidFill>
            <a:srgbClr val="92D050"/>
          </a:solidFill>
          <a:ln w="857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1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7541" y="484094"/>
            <a:ext cx="11161059" cy="5755341"/>
          </a:xfrm>
          <a:prstGeom prst="rect">
            <a:avLst/>
          </a:prstGeom>
          <a:solidFill>
            <a:schemeClr val="bg1"/>
          </a:solidFill>
          <a:ln w="539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F13C1"/>
                </a:solidFill>
                <a:latin typeface="Segoe Script" panose="030B0504020000000003" pitchFamily="66" charset="0"/>
              </a:rPr>
              <a:t>Thank you all for your cooperation..</a:t>
            </a:r>
            <a:endParaRPr lang="en-US" sz="9600" dirty="0">
              <a:solidFill>
                <a:srgbClr val="0F13C1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11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7017</TotalTime>
  <Words>605</Words>
  <Application>Microsoft Office PowerPoint</Application>
  <PresentationFormat>Widescreen</PresentationFormat>
  <Paragraphs>128</Paragraphs>
  <Slides>19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Gabriola</vt:lpstr>
      <vt:lpstr>Segoe Print</vt:lpstr>
      <vt:lpstr>Segoe Script</vt:lpstr>
      <vt:lpstr>Times New Roman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1941</cp:revision>
  <dcterms:created xsi:type="dcterms:W3CDTF">2019-02-24T18:18:27Z</dcterms:created>
  <dcterms:modified xsi:type="dcterms:W3CDTF">2019-10-19T20:09:59Z</dcterms:modified>
</cp:coreProperties>
</file>