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4" r:id="rId2"/>
    <p:sldId id="270" r:id="rId3"/>
    <p:sldId id="271" r:id="rId4"/>
    <p:sldId id="258" r:id="rId5"/>
    <p:sldId id="259" r:id="rId6"/>
    <p:sldId id="257" r:id="rId7"/>
    <p:sldId id="260" r:id="rId8"/>
    <p:sldId id="262" r:id="rId9"/>
    <p:sldId id="261" r:id="rId10"/>
    <p:sldId id="256" r:id="rId11"/>
    <p:sldId id="273" r:id="rId12"/>
    <p:sldId id="263" r:id="rId13"/>
    <p:sldId id="264" r:id="rId14"/>
    <p:sldId id="275" r:id="rId15"/>
    <p:sldId id="265" r:id="rId16"/>
    <p:sldId id="266" r:id="rId17"/>
    <p:sldId id="267" r:id="rId18"/>
    <p:sldId id="268" r:id="rId19"/>
    <p:sldId id="269" r:id="rId20"/>
    <p:sldId id="272" r:id="rId21"/>
  </p:sldIdLst>
  <p:sldSz cx="11430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74" autoAdjust="0"/>
    <p:restoredTop sz="94660"/>
  </p:normalViewPr>
  <p:slideViewPr>
    <p:cSldViewPr snapToGrid="0">
      <p:cViewPr varScale="1">
        <p:scale>
          <a:sx n="72" d="100"/>
          <a:sy n="72" d="100"/>
        </p:scale>
        <p:origin x="82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8750" y="1122363"/>
            <a:ext cx="8572500" cy="2387600"/>
          </a:xfrm>
        </p:spPr>
        <p:txBody>
          <a:bodyPr anchor="b"/>
          <a:lstStyle>
            <a:lvl1pPr algn="ctr">
              <a:defRPr sz="562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750" y="3602038"/>
            <a:ext cx="8572500" cy="1655762"/>
          </a:xfrm>
        </p:spPr>
        <p:txBody>
          <a:bodyPr/>
          <a:lstStyle>
            <a:lvl1pPr marL="0" indent="0" algn="ctr">
              <a:buNone/>
              <a:defRPr sz="2250"/>
            </a:lvl1pPr>
            <a:lvl2pPr marL="428625" indent="0" algn="ctr">
              <a:buNone/>
              <a:defRPr sz="1875"/>
            </a:lvl2pPr>
            <a:lvl3pPr marL="857250" indent="0" algn="ctr">
              <a:buNone/>
              <a:defRPr sz="1688"/>
            </a:lvl3pPr>
            <a:lvl4pPr marL="1285875" indent="0" algn="ctr">
              <a:buNone/>
              <a:defRPr sz="1500"/>
            </a:lvl4pPr>
            <a:lvl5pPr marL="1714500" indent="0" algn="ctr">
              <a:buNone/>
              <a:defRPr sz="1500"/>
            </a:lvl5pPr>
            <a:lvl6pPr marL="2143125" indent="0" algn="ctr">
              <a:buNone/>
              <a:defRPr sz="1500"/>
            </a:lvl6pPr>
            <a:lvl7pPr marL="2571750" indent="0" algn="ctr">
              <a:buNone/>
              <a:defRPr sz="1500"/>
            </a:lvl7pPr>
            <a:lvl8pPr marL="3000375" indent="0" algn="ctr">
              <a:buNone/>
              <a:defRPr sz="1500"/>
            </a:lvl8pPr>
            <a:lvl9pPr marL="34290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0C94-BCDA-45F2-9A3E-1D42731E9C7F}" type="datetimeFigureOut">
              <a:rPr lang="en-US" smtClean="0"/>
              <a:t>8/24/2019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2B5D2-AFFC-49F9-902D-4AA42BB34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498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0C94-BCDA-45F2-9A3E-1D42731E9C7F}" type="datetimeFigureOut">
              <a:rPr lang="en-US" smtClean="0"/>
              <a:t>8/24/2019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2B5D2-AFFC-49F9-902D-4AA42BB34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83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79594" y="365125"/>
            <a:ext cx="2464594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85813" y="365125"/>
            <a:ext cx="725090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0C94-BCDA-45F2-9A3E-1D42731E9C7F}" type="datetimeFigureOut">
              <a:rPr lang="en-US" smtClean="0"/>
              <a:t>8/24/2019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2B5D2-AFFC-49F9-902D-4AA42BB34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752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0C94-BCDA-45F2-9A3E-1D42731E9C7F}" type="datetimeFigureOut">
              <a:rPr lang="en-US" smtClean="0"/>
              <a:t>8/24/2019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2B5D2-AFFC-49F9-902D-4AA42BB34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328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859" y="1709739"/>
            <a:ext cx="9858375" cy="2852737"/>
          </a:xfrm>
        </p:spPr>
        <p:txBody>
          <a:bodyPr anchor="b"/>
          <a:lstStyle>
            <a:lvl1pPr>
              <a:defRPr sz="562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859" y="4589464"/>
            <a:ext cx="9858375" cy="1500187"/>
          </a:xfrm>
        </p:spPr>
        <p:txBody>
          <a:bodyPr/>
          <a:lstStyle>
            <a:lvl1pPr marL="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1pPr>
            <a:lvl2pPr marL="428625" indent="0">
              <a:buNone/>
              <a:defRPr sz="1875">
                <a:solidFill>
                  <a:schemeClr val="tx1">
                    <a:tint val="75000"/>
                  </a:schemeClr>
                </a:solidFill>
              </a:defRPr>
            </a:lvl2pPr>
            <a:lvl3pPr marL="857250" indent="0">
              <a:buNone/>
              <a:defRPr sz="1688">
                <a:solidFill>
                  <a:schemeClr val="tx1">
                    <a:tint val="75000"/>
                  </a:schemeClr>
                </a:solidFill>
              </a:defRPr>
            </a:lvl3pPr>
            <a:lvl4pPr marL="1285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7145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14312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57175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0003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4290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0C94-BCDA-45F2-9A3E-1D42731E9C7F}" type="datetimeFigureOut">
              <a:rPr lang="en-US" smtClean="0"/>
              <a:t>8/24/2019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2B5D2-AFFC-49F9-902D-4AA42BB34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018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5813" y="1825625"/>
            <a:ext cx="48577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86438" y="1825625"/>
            <a:ext cx="48577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0C94-BCDA-45F2-9A3E-1D42731E9C7F}" type="datetimeFigureOut">
              <a:rPr lang="en-US" smtClean="0"/>
              <a:t>8/24/2019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2B5D2-AFFC-49F9-902D-4AA42BB34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917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1" y="365126"/>
            <a:ext cx="985837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7302" y="1681163"/>
            <a:ext cx="4835425" cy="823912"/>
          </a:xfrm>
        </p:spPr>
        <p:txBody>
          <a:bodyPr anchor="b"/>
          <a:lstStyle>
            <a:lvl1pPr marL="0" indent="0">
              <a:buNone/>
              <a:defRPr sz="2250" b="1"/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7302" y="2505075"/>
            <a:ext cx="4835425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86437" y="1681163"/>
            <a:ext cx="4859239" cy="823912"/>
          </a:xfrm>
        </p:spPr>
        <p:txBody>
          <a:bodyPr anchor="b"/>
          <a:lstStyle>
            <a:lvl1pPr marL="0" indent="0">
              <a:buNone/>
              <a:defRPr sz="2250" b="1"/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86437" y="2505075"/>
            <a:ext cx="4859239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0C94-BCDA-45F2-9A3E-1D42731E9C7F}" type="datetimeFigureOut">
              <a:rPr lang="en-US" smtClean="0"/>
              <a:t>8/24/2019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2B5D2-AFFC-49F9-902D-4AA42BB34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709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0C94-BCDA-45F2-9A3E-1D42731E9C7F}" type="datetimeFigureOut">
              <a:rPr lang="en-US" smtClean="0"/>
              <a:t>8/24/2019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2B5D2-AFFC-49F9-902D-4AA42BB34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272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0C94-BCDA-45F2-9A3E-1D42731E9C7F}" type="datetimeFigureOut">
              <a:rPr lang="en-US" smtClean="0"/>
              <a:t>8/24/2019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2B5D2-AFFC-49F9-902D-4AA42BB34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05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2" y="457200"/>
            <a:ext cx="3686472" cy="1600200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9238" y="987426"/>
            <a:ext cx="5786438" cy="4873625"/>
          </a:xfrm>
        </p:spPr>
        <p:txBody>
          <a:bodyPr/>
          <a:lstStyle>
            <a:lvl1pPr>
              <a:defRPr sz="3000"/>
            </a:lvl1pPr>
            <a:lvl2pPr>
              <a:defRPr sz="2625"/>
            </a:lvl2pPr>
            <a:lvl3pPr>
              <a:defRPr sz="2250"/>
            </a:lvl3pPr>
            <a:lvl4pPr>
              <a:defRPr sz="1875"/>
            </a:lvl4pPr>
            <a:lvl5pPr>
              <a:defRPr sz="1875"/>
            </a:lvl5pPr>
            <a:lvl6pPr>
              <a:defRPr sz="1875"/>
            </a:lvl6pPr>
            <a:lvl7pPr>
              <a:defRPr sz="1875"/>
            </a:lvl7pPr>
            <a:lvl8pPr>
              <a:defRPr sz="1875"/>
            </a:lvl8pPr>
            <a:lvl9pPr>
              <a:defRPr sz="18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302" y="2057400"/>
            <a:ext cx="368647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428625" indent="0">
              <a:buNone/>
              <a:defRPr sz="1313"/>
            </a:lvl2pPr>
            <a:lvl3pPr marL="857250" indent="0">
              <a:buNone/>
              <a:defRPr sz="1125"/>
            </a:lvl3pPr>
            <a:lvl4pPr marL="1285875" indent="0">
              <a:buNone/>
              <a:defRPr sz="938"/>
            </a:lvl4pPr>
            <a:lvl5pPr marL="1714500" indent="0">
              <a:buNone/>
              <a:defRPr sz="938"/>
            </a:lvl5pPr>
            <a:lvl6pPr marL="2143125" indent="0">
              <a:buNone/>
              <a:defRPr sz="938"/>
            </a:lvl6pPr>
            <a:lvl7pPr marL="2571750" indent="0">
              <a:buNone/>
              <a:defRPr sz="938"/>
            </a:lvl7pPr>
            <a:lvl8pPr marL="3000375" indent="0">
              <a:buNone/>
              <a:defRPr sz="938"/>
            </a:lvl8pPr>
            <a:lvl9pPr marL="3429000" indent="0">
              <a:buNone/>
              <a:defRPr sz="93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0C94-BCDA-45F2-9A3E-1D42731E9C7F}" type="datetimeFigureOut">
              <a:rPr lang="en-US" smtClean="0"/>
              <a:t>8/24/2019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2B5D2-AFFC-49F9-902D-4AA42BB34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493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2" y="457200"/>
            <a:ext cx="3686472" cy="1600200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59238" y="987426"/>
            <a:ext cx="5786438" cy="4873625"/>
          </a:xfrm>
        </p:spPr>
        <p:txBody>
          <a:bodyPr anchor="t"/>
          <a:lstStyle>
            <a:lvl1pPr marL="0" indent="0">
              <a:buNone/>
              <a:defRPr sz="3000"/>
            </a:lvl1pPr>
            <a:lvl2pPr marL="428625" indent="0">
              <a:buNone/>
              <a:defRPr sz="2625"/>
            </a:lvl2pPr>
            <a:lvl3pPr marL="857250" indent="0">
              <a:buNone/>
              <a:defRPr sz="2250"/>
            </a:lvl3pPr>
            <a:lvl4pPr marL="1285875" indent="0">
              <a:buNone/>
              <a:defRPr sz="1875"/>
            </a:lvl4pPr>
            <a:lvl5pPr marL="1714500" indent="0">
              <a:buNone/>
              <a:defRPr sz="1875"/>
            </a:lvl5pPr>
            <a:lvl6pPr marL="2143125" indent="0">
              <a:buNone/>
              <a:defRPr sz="1875"/>
            </a:lvl6pPr>
            <a:lvl7pPr marL="2571750" indent="0">
              <a:buNone/>
              <a:defRPr sz="1875"/>
            </a:lvl7pPr>
            <a:lvl8pPr marL="3000375" indent="0">
              <a:buNone/>
              <a:defRPr sz="1875"/>
            </a:lvl8pPr>
            <a:lvl9pPr marL="3429000" indent="0">
              <a:buNone/>
              <a:defRPr sz="187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302" y="2057400"/>
            <a:ext cx="368647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428625" indent="0">
              <a:buNone/>
              <a:defRPr sz="1313"/>
            </a:lvl2pPr>
            <a:lvl3pPr marL="857250" indent="0">
              <a:buNone/>
              <a:defRPr sz="1125"/>
            </a:lvl3pPr>
            <a:lvl4pPr marL="1285875" indent="0">
              <a:buNone/>
              <a:defRPr sz="938"/>
            </a:lvl4pPr>
            <a:lvl5pPr marL="1714500" indent="0">
              <a:buNone/>
              <a:defRPr sz="938"/>
            </a:lvl5pPr>
            <a:lvl6pPr marL="2143125" indent="0">
              <a:buNone/>
              <a:defRPr sz="938"/>
            </a:lvl6pPr>
            <a:lvl7pPr marL="2571750" indent="0">
              <a:buNone/>
              <a:defRPr sz="938"/>
            </a:lvl7pPr>
            <a:lvl8pPr marL="3000375" indent="0">
              <a:buNone/>
              <a:defRPr sz="938"/>
            </a:lvl8pPr>
            <a:lvl9pPr marL="3429000" indent="0">
              <a:buNone/>
              <a:defRPr sz="93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0C94-BCDA-45F2-9A3E-1D42731E9C7F}" type="datetimeFigureOut">
              <a:rPr lang="en-US" smtClean="0"/>
              <a:t>8/24/2019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2B5D2-AFFC-49F9-902D-4AA42BB34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088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85813" y="365126"/>
            <a:ext cx="98583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5813" y="1825625"/>
            <a:ext cx="985837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813" y="6356351"/>
            <a:ext cx="2571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470C94-BCDA-45F2-9A3E-1D42731E9C7F}" type="datetimeFigureOut">
              <a:rPr lang="en-US" smtClean="0"/>
              <a:t>8/24/2019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86188" y="6356351"/>
            <a:ext cx="38576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2438" y="6356351"/>
            <a:ext cx="2571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2B5D2-AFFC-49F9-902D-4AA42BB34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893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57250" rtl="0" eaLnBrk="1" latinLnBrk="0" hangingPunct="1">
        <a:lnSpc>
          <a:spcPct val="90000"/>
        </a:lnSpc>
        <a:spcBef>
          <a:spcPct val="0"/>
        </a:spcBef>
        <a:buNone/>
        <a:defRPr sz="41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4313" indent="-214313" algn="l" defTabSz="857250" rtl="0" eaLnBrk="1" latinLnBrk="0" hangingPunct="1">
        <a:lnSpc>
          <a:spcPct val="90000"/>
        </a:lnSpc>
        <a:spcBef>
          <a:spcPts val="938"/>
        </a:spcBef>
        <a:buFont typeface="Arial" panose="020B0604020202020204" pitchFamily="34" charset="0"/>
        <a:buChar char="•"/>
        <a:defRPr sz="2625" kern="1200">
          <a:solidFill>
            <a:schemeClr val="tx1"/>
          </a:solidFill>
          <a:latin typeface="+mn-lt"/>
          <a:ea typeface="+mn-ea"/>
          <a:cs typeface="+mn-cs"/>
        </a:defRPr>
      </a:lvl1pPr>
      <a:lvl2pPr marL="642938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1071563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875" kern="1200">
          <a:solidFill>
            <a:schemeClr val="tx1"/>
          </a:solidFill>
          <a:latin typeface="+mn-lt"/>
          <a:ea typeface="+mn-ea"/>
          <a:cs typeface="+mn-cs"/>
        </a:defRPr>
      </a:lvl3pPr>
      <a:lvl4pPr marL="1500188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4pPr>
      <a:lvl5pPr marL="1928813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5pPr>
      <a:lvl6pPr marL="2357438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6pPr>
      <a:lvl7pPr marL="2786063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7pPr>
      <a:lvl8pPr marL="3214688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8pPr>
      <a:lvl9pPr marL="3643313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1pPr>
      <a:lvl2pPr marL="4286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3pPr>
      <a:lvl4pPr marL="12858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4pPr>
      <a:lvl5pPr marL="17145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5pPr>
      <a:lvl6pPr marL="21431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6pPr>
      <a:lvl7pPr marL="25717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7pPr>
      <a:lvl8pPr marL="30003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8pPr>
      <a:lvl9pPr marL="34290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56.jpg"/><Relationship Id="rId5" Type="http://schemas.openxmlformats.org/officeDocument/2006/relationships/image" Target="../media/image55.jpg"/><Relationship Id="rId4" Type="http://schemas.openxmlformats.org/officeDocument/2006/relationships/image" Target="../media/image5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58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46.jpg"/><Relationship Id="rId5" Type="http://schemas.openxmlformats.org/officeDocument/2006/relationships/image" Target="../media/image43.jpg"/><Relationship Id="rId4" Type="http://schemas.openxmlformats.org/officeDocument/2006/relationships/image" Target="../media/image40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5.jpg"/><Relationship Id="rId7" Type="http://schemas.openxmlformats.org/officeDocument/2006/relationships/image" Target="../media/image69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jpg"/><Relationship Id="rId4" Type="http://schemas.openxmlformats.org/officeDocument/2006/relationships/image" Target="../media/image66.jpeg"/><Relationship Id="rId9" Type="http://schemas.openxmlformats.org/officeDocument/2006/relationships/image" Target="../media/image71.tm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gif"/><Relationship Id="rId4" Type="http://schemas.openxmlformats.org/officeDocument/2006/relationships/image" Target="../media/image74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.gif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7" Type="http://schemas.openxmlformats.org/officeDocument/2006/relationships/image" Target="../media/image80.jp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23.jpg"/><Relationship Id="rId5" Type="http://schemas.openxmlformats.org/officeDocument/2006/relationships/image" Target="../media/image1.gif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27.png"/><Relationship Id="rId5" Type="http://schemas.openxmlformats.org/officeDocument/2006/relationships/image" Target="../media/image26.jpg"/><Relationship Id="rId10" Type="http://schemas.openxmlformats.org/officeDocument/2006/relationships/image" Target="../media/image31.png"/><Relationship Id="rId4" Type="http://schemas.openxmlformats.org/officeDocument/2006/relationships/image" Target="../media/image25.jpeg"/><Relationship Id="rId9" Type="http://schemas.openxmlformats.org/officeDocument/2006/relationships/image" Target="../media/image3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g"/><Relationship Id="rId4" Type="http://schemas.openxmlformats.org/officeDocument/2006/relationships/image" Target="../media/image3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3" Type="http://schemas.openxmlformats.org/officeDocument/2006/relationships/image" Target="../media/image39.jpeg"/><Relationship Id="rId7" Type="http://schemas.openxmlformats.org/officeDocument/2006/relationships/image" Target="../media/image43.jp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g"/><Relationship Id="rId11" Type="http://schemas.openxmlformats.org/officeDocument/2006/relationships/image" Target="../media/image47.jpg"/><Relationship Id="rId5" Type="http://schemas.openxmlformats.org/officeDocument/2006/relationships/image" Target="../media/image41.jpg"/><Relationship Id="rId10" Type="http://schemas.openxmlformats.org/officeDocument/2006/relationships/image" Target="../media/image46.jpg"/><Relationship Id="rId4" Type="http://schemas.openxmlformats.org/officeDocument/2006/relationships/image" Target="../media/image40.jpg"/><Relationship Id="rId9" Type="http://schemas.openxmlformats.org/officeDocument/2006/relationships/image" Target="../media/image4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4992D7B-E921-4C14-BDBF-89AB1BF050B2}"/>
              </a:ext>
            </a:extLst>
          </p:cNvPr>
          <p:cNvGrpSpPr/>
          <p:nvPr/>
        </p:nvGrpSpPr>
        <p:grpSpPr>
          <a:xfrm>
            <a:off x="0" y="1802296"/>
            <a:ext cx="11430000" cy="5055704"/>
            <a:chOff x="0" y="1802296"/>
            <a:chExt cx="11430000" cy="5055704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F3CF36FE-CC59-4279-82EF-3A2ED63EC8FC}"/>
                </a:ext>
              </a:extLst>
            </p:cNvPr>
            <p:cNvSpPr/>
            <p:nvPr/>
          </p:nvSpPr>
          <p:spPr>
            <a:xfrm>
              <a:off x="0" y="1802296"/>
              <a:ext cx="11430000" cy="5055704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CB20202-2038-418D-B7C7-0CF2B06B83DF}"/>
                </a:ext>
              </a:extLst>
            </p:cNvPr>
            <p:cNvSpPr/>
            <p:nvPr/>
          </p:nvSpPr>
          <p:spPr>
            <a:xfrm>
              <a:off x="0" y="4412974"/>
              <a:ext cx="11430000" cy="244502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3" descr="F:\New folder (2)\Animated gif\img8.gif">
            <a:extLst>
              <a:ext uri="{FF2B5EF4-FFF2-40B4-BE49-F238E27FC236}">
                <a16:creationId xmlns:a16="http://schemas.microsoft.com/office/drawing/2014/main" id="{9A4D5708-D753-4389-A33D-F8B98C23CD4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59" y="710715"/>
            <a:ext cx="3393217" cy="188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F:\New folder (2)\Animated gif\img8.gif">
            <a:extLst>
              <a:ext uri="{FF2B5EF4-FFF2-40B4-BE49-F238E27FC236}">
                <a16:creationId xmlns:a16="http://schemas.microsoft.com/office/drawing/2014/main" id="{5AE28D1E-2C31-4432-90F0-F438576D655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3725" y="4968335"/>
            <a:ext cx="3393217" cy="188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F:\New folder (2)\Animated gif\img8.gif">
            <a:extLst>
              <a:ext uri="{FF2B5EF4-FFF2-40B4-BE49-F238E27FC236}">
                <a16:creationId xmlns:a16="http://schemas.microsoft.com/office/drawing/2014/main" id="{CBC7EAC3-7F9F-4D65-A4E8-377A8D74DA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7116" y="2011751"/>
            <a:ext cx="3393217" cy="188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F:\New folder (2)\Animated gif\img8.gif">
            <a:extLst>
              <a:ext uri="{FF2B5EF4-FFF2-40B4-BE49-F238E27FC236}">
                <a16:creationId xmlns:a16="http://schemas.microsoft.com/office/drawing/2014/main" id="{316C025A-9F93-4B52-B538-AF6469A95DD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499" y="3398464"/>
            <a:ext cx="3393217" cy="188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F:\New folder (2)\Animated gif\img8.gif">
            <a:extLst>
              <a:ext uri="{FF2B5EF4-FFF2-40B4-BE49-F238E27FC236}">
                <a16:creationId xmlns:a16="http://schemas.microsoft.com/office/drawing/2014/main" id="{73948F6B-D624-4713-96CE-A3A80B8D89F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3725" y="555360"/>
            <a:ext cx="3393217" cy="188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F:\New folder (2)\Animated gif\img8.gif">
            <a:extLst>
              <a:ext uri="{FF2B5EF4-FFF2-40B4-BE49-F238E27FC236}">
                <a16:creationId xmlns:a16="http://schemas.microsoft.com/office/drawing/2014/main" id="{DAD87192-30EE-483A-93C8-5D80957D42B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003" y="5377941"/>
            <a:ext cx="3393217" cy="188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3548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0DC03D29-4F07-4DB0-8CFB-F132FCAD2A72}"/>
              </a:ext>
            </a:extLst>
          </p:cNvPr>
          <p:cNvSpPr/>
          <p:nvPr/>
        </p:nvSpPr>
        <p:spPr>
          <a:xfrm>
            <a:off x="182441" y="342900"/>
            <a:ext cx="11065119" cy="5961185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8"/>
          </a:p>
        </p:txBody>
      </p:sp>
      <p:sp>
        <p:nvSpPr>
          <p:cNvPr id="3" name="Flowchart: Decision 2">
            <a:extLst>
              <a:ext uri="{FF2B5EF4-FFF2-40B4-BE49-F238E27FC236}">
                <a16:creationId xmlns:a16="http://schemas.microsoft.com/office/drawing/2014/main" id="{1FE587AB-C6FA-46B8-B910-39979A087B13}"/>
              </a:ext>
            </a:extLst>
          </p:cNvPr>
          <p:cNvSpPr/>
          <p:nvPr/>
        </p:nvSpPr>
        <p:spPr>
          <a:xfrm>
            <a:off x="385142" y="661574"/>
            <a:ext cx="2186608" cy="1602685"/>
          </a:xfrm>
          <a:prstGeom prst="flowChartDecision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 কাজ</a:t>
            </a:r>
            <a:endParaRPr 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D08700-7047-4955-9559-8926BF09A4B9}"/>
              </a:ext>
            </a:extLst>
          </p:cNvPr>
          <p:cNvSpPr txBox="1"/>
          <p:nvPr/>
        </p:nvSpPr>
        <p:spPr>
          <a:xfrm>
            <a:off x="896816" y="2588236"/>
            <a:ext cx="1661746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 নং ১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3798FE-3330-4777-9AE6-C18F482C5B1A}"/>
              </a:ext>
            </a:extLst>
          </p:cNvPr>
          <p:cNvSpPr txBox="1"/>
          <p:nvPr/>
        </p:nvSpPr>
        <p:spPr>
          <a:xfrm>
            <a:off x="2980592" y="2588236"/>
            <a:ext cx="6620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“স্বাস্থ্যসম্মত” খাবারগুলো আমাদের শরীরের কী কী উপকার করে 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1B1381-C55D-4AC0-9D5A-49508376D248}"/>
              </a:ext>
            </a:extLst>
          </p:cNvPr>
          <p:cNvSpPr txBox="1"/>
          <p:nvPr/>
        </p:nvSpPr>
        <p:spPr>
          <a:xfrm>
            <a:off x="896815" y="4172047"/>
            <a:ext cx="1661746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 নং ২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07C6D6-A817-407D-B00E-A15076403E5E}"/>
              </a:ext>
            </a:extLst>
          </p:cNvPr>
          <p:cNvSpPr txBox="1"/>
          <p:nvPr/>
        </p:nvSpPr>
        <p:spPr>
          <a:xfrm>
            <a:off x="2872885" y="4088796"/>
            <a:ext cx="68478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“স্বাস্থ্যসম্মত নয়” খাবারগুলো আমাদের শরীরের কী কী ক্ষতি করে 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7F5C8D9-EABE-4CAA-818D-8CA7C9E368D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10417" y="339303"/>
            <a:ext cx="1981568" cy="23475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86387946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9645559B-CE3F-4531-BCD7-D8413402DC03}"/>
              </a:ext>
            </a:extLst>
          </p:cNvPr>
          <p:cNvSpPr/>
          <p:nvPr/>
        </p:nvSpPr>
        <p:spPr>
          <a:xfrm>
            <a:off x="338504" y="481379"/>
            <a:ext cx="10752992" cy="5895243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8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E7678F-52ED-4AFD-AE08-3823D4A605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63" y="810618"/>
            <a:ext cx="3687630" cy="322112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7E3A1F6-E0F7-47CF-AB39-667A8B056EF9}"/>
              </a:ext>
            </a:extLst>
          </p:cNvPr>
          <p:cNvSpPr txBox="1"/>
          <p:nvPr/>
        </p:nvSpPr>
        <p:spPr>
          <a:xfrm>
            <a:off x="1644325" y="2193583"/>
            <a:ext cx="2158512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125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4125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125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4125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125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উপস্থাপন</a:t>
            </a:r>
            <a:endParaRPr lang="en-US" sz="4125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2167201-FFB3-4A03-A63B-BB2CCC80D69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27195" y="1067132"/>
            <a:ext cx="1998053" cy="29671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7DD2160-DD51-42C9-A008-930848AAB55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22811" y="3451583"/>
            <a:ext cx="1806819" cy="29671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B117832-A305-45C9-B2BA-C7B73409A545}"/>
              </a:ext>
            </a:extLst>
          </p:cNvPr>
          <p:cNvSpPr txBox="1"/>
          <p:nvPr/>
        </p:nvSpPr>
        <p:spPr>
          <a:xfrm rot="20342827">
            <a:off x="5371634" y="2227531"/>
            <a:ext cx="1661746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 নং ১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D342D23-6A94-4013-BBC7-BE9AB5585A54}"/>
              </a:ext>
            </a:extLst>
          </p:cNvPr>
          <p:cNvSpPr txBox="1"/>
          <p:nvPr/>
        </p:nvSpPr>
        <p:spPr>
          <a:xfrm rot="19478887">
            <a:off x="5175124" y="4771072"/>
            <a:ext cx="1661746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 নং ২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7129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E350CE1A-6410-43D9-8208-05B287A66423}"/>
              </a:ext>
            </a:extLst>
          </p:cNvPr>
          <p:cNvSpPr/>
          <p:nvPr/>
        </p:nvSpPr>
        <p:spPr>
          <a:xfrm>
            <a:off x="158262" y="225083"/>
            <a:ext cx="11091496" cy="6386732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8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16F071-568C-4ACF-9F13-634930532FBB}"/>
              </a:ext>
            </a:extLst>
          </p:cNvPr>
          <p:cNvSpPr txBox="1"/>
          <p:nvPr/>
        </p:nvSpPr>
        <p:spPr>
          <a:xfrm>
            <a:off x="3573632" y="455653"/>
            <a:ext cx="3366573" cy="707886"/>
          </a:xfrm>
          <a:prstGeom prst="rect">
            <a:avLst/>
          </a:prstGeom>
          <a:noFill/>
          <a:ln w="7620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ছবিগুলো লক্ষ করো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A7E5FD-2920-4F2C-B7D2-919E5D0F94D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8566" y="1526007"/>
            <a:ext cx="2149718" cy="219130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2079AE8-36F1-4670-AE8D-2144AE8330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415" y="1560197"/>
            <a:ext cx="2426678" cy="219130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2A5E4E0-97A0-4630-A149-64BA72D89A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909" y="1576544"/>
            <a:ext cx="2426678" cy="219130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ADFCC28-B1F7-48C8-BBC8-829EEB50D70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85" y="1586513"/>
            <a:ext cx="2213459" cy="219130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4" name="Flowchart: Alternate Process 13">
            <a:extLst>
              <a:ext uri="{FF2B5EF4-FFF2-40B4-BE49-F238E27FC236}">
                <a16:creationId xmlns:a16="http://schemas.microsoft.com/office/drawing/2014/main" id="{8A5EE1E3-D28D-4C2E-9A1F-448819DD641A}"/>
              </a:ext>
            </a:extLst>
          </p:cNvPr>
          <p:cNvSpPr/>
          <p:nvPr/>
        </p:nvSpPr>
        <p:spPr>
          <a:xfrm>
            <a:off x="646237" y="4004193"/>
            <a:ext cx="9750669" cy="2044211"/>
          </a:xfrm>
          <a:prstGeom prst="flowChartAlternateProcess">
            <a:avLst/>
          </a:prstGeom>
          <a:solidFill>
            <a:schemeClr val="bg1"/>
          </a:solidFill>
          <a:ln w="762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8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0E21D02-5D8B-4CD9-9314-CB40CF92EEDB}"/>
              </a:ext>
            </a:extLst>
          </p:cNvPr>
          <p:cNvSpPr txBox="1"/>
          <p:nvPr/>
        </p:nvSpPr>
        <p:spPr>
          <a:xfrm>
            <a:off x="1463472" y="4102199"/>
            <a:ext cx="86648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ঠিক বলেছো। খাবারগুলোকে আকর্ষণীয় করার জন্য কৃত্রিম রং মেশানো হয়। এছাড়া বিভিন্ন রাসায়নিক পদার্থ মেশানো হয়।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32E6DD6-1786-4B27-8EC5-564C9CACE30B}"/>
              </a:ext>
            </a:extLst>
          </p:cNvPr>
          <p:cNvSpPr txBox="1"/>
          <p:nvPr/>
        </p:nvSpPr>
        <p:spPr>
          <a:xfrm>
            <a:off x="3573632" y="4626271"/>
            <a:ext cx="65546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আকর্ষণীয় ও লোভনীয়।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76263E-7349-4726-A033-4404A2A44563}"/>
              </a:ext>
            </a:extLst>
          </p:cNvPr>
          <p:cNvSpPr txBox="1"/>
          <p:nvPr/>
        </p:nvSpPr>
        <p:spPr>
          <a:xfrm>
            <a:off x="3277778" y="4421683"/>
            <a:ext cx="65546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এই খাবারগুলো দেখতে কেমন লাগে ?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15568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16" grpId="0"/>
      <p:bldP spid="16" grpId="1"/>
      <p:bldP spid="17" grpId="0"/>
      <p:bldP spid="17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6B7DC43F-1949-4CC4-A2CE-1380F401F4C2}"/>
              </a:ext>
            </a:extLst>
          </p:cNvPr>
          <p:cNvSpPr/>
          <p:nvPr/>
        </p:nvSpPr>
        <p:spPr>
          <a:xfrm>
            <a:off x="237393" y="196948"/>
            <a:ext cx="10840916" cy="6400800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8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D8BD14-9D99-44C0-B74B-4CD9FB9AE44F}"/>
              </a:ext>
            </a:extLst>
          </p:cNvPr>
          <p:cNvSpPr txBox="1"/>
          <p:nvPr/>
        </p:nvSpPr>
        <p:spPr>
          <a:xfrm>
            <a:off x="3539511" y="492265"/>
            <a:ext cx="3438063" cy="707886"/>
          </a:xfrm>
          <a:prstGeom prst="rect">
            <a:avLst/>
          </a:prstGeom>
          <a:noFill/>
          <a:ln w="7620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ছবিগুলো লক্ষ করো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BA32C2-2CBB-4EFA-9DF3-B63BFB4F25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124" y="1498716"/>
            <a:ext cx="2171356" cy="21686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E72D98B-FE9F-4949-8120-5F15D81738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175" y="1498716"/>
            <a:ext cx="2455664" cy="21686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6FB00A0-B49F-4EBC-B9BB-1C58670682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62" y="1559537"/>
            <a:ext cx="2357438" cy="21686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A92E30E-4B51-410E-97D1-C4145C6F97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" y="1559537"/>
            <a:ext cx="2194162" cy="21686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Flowchart: Alternate Process 14">
            <a:extLst>
              <a:ext uri="{FF2B5EF4-FFF2-40B4-BE49-F238E27FC236}">
                <a16:creationId xmlns:a16="http://schemas.microsoft.com/office/drawing/2014/main" id="{9D00C546-BA11-4805-99D7-2942F543C142}"/>
              </a:ext>
            </a:extLst>
          </p:cNvPr>
          <p:cNvSpPr/>
          <p:nvPr/>
        </p:nvSpPr>
        <p:spPr>
          <a:xfrm>
            <a:off x="746936" y="4285129"/>
            <a:ext cx="9750669" cy="2080606"/>
          </a:xfrm>
          <a:prstGeom prst="flowChartAlternateProcess">
            <a:avLst/>
          </a:prstGeom>
          <a:solidFill>
            <a:schemeClr val="bg1"/>
          </a:solidFill>
          <a:ln w="762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8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A2BD71A-FD59-4BAC-BD24-13C56446C8D3}"/>
              </a:ext>
            </a:extLst>
          </p:cNvPr>
          <p:cNvSpPr txBox="1"/>
          <p:nvPr/>
        </p:nvSpPr>
        <p:spPr>
          <a:xfrm>
            <a:off x="3395838" y="4786398"/>
            <a:ext cx="55934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এই ফলগুলো খেতে কেমন লাগে ?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1F05BA-858A-4C9D-9D90-E9A93DA4A2F8}"/>
              </a:ext>
            </a:extLst>
          </p:cNvPr>
          <p:cNvSpPr txBox="1"/>
          <p:nvPr/>
        </p:nvSpPr>
        <p:spPr>
          <a:xfrm>
            <a:off x="4602389" y="4720116"/>
            <a:ext cx="28096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সুস্বাদু।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20F723D-8998-4A91-A7C4-80538FCA63B6}"/>
              </a:ext>
            </a:extLst>
          </p:cNvPr>
          <p:cNvSpPr txBox="1"/>
          <p:nvPr/>
        </p:nvSpPr>
        <p:spPr>
          <a:xfrm>
            <a:off x="2183833" y="4789408"/>
            <a:ext cx="7002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এগুলো কী অনেকদিন সংরক্ষণ করা য়ায়  ?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79CD4A-C32E-40AA-A8A0-D49456CDE035}"/>
              </a:ext>
            </a:extLst>
          </p:cNvPr>
          <p:cNvSpPr txBox="1"/>
          <p:nvPr/>
        </p:nvSpPr>
        <p:spPr>
          <a:xfrm>
            <a:off x="3682268" y="4842347"/>
            <a:ext cx="5889593" cy="611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375" dirty="0">
                <a:latin typeface="NikoshBAN" panose="02000000000000000000" pitchFamily="2" charset="0"/>
                <a:cs typeface="NikoshBAN" panose="02000000000000000000" pitchFamily="2" charset="0"/>
              </a:rPr>
              <a:t>বেশিদিন ভালো থাকে না। পচে যায়।</a:t>
            </a:r>
            <a:endParaRPr lang="en-US" sz="3375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3E37E70-29CA-4248-8FAF-509AF99AC76D}"/>
              </a:ext>
            </a:extLst>
          </p:cNvPr>
          <p:cNvSpPr txBox="1"/>
          <p:nvPr/>
        </p:nvSpPr>
        <p:spPr>
          <a:xfrm>
            <a:off x="1125620" y="4497082"/>
            <a:ext cx="91787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হ্যাঁ । এগুলো দীর্ঘদিন তাজা রাখার জন্য ফরমালিন ব্যবহার করা হয়। আবার ফল পাকানোর জন্য কার্বাইড ব্যবহার করা হয়। এসব রাসায়নিক পদার্থ শরীরের ক্ষতি করে।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6849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2FAF4CA7-2ABC-4F88-8D40-7FAB15018E07}"/>
              </a:ext>
            </a:extLst>
          </p:cNvPr>
          <p:cNvSpPr/>
          <p:nvPr/>
        </p:nvSpPr>
        <p:spPr>
          <a:xfrm>
            <a:off x="192157" y="132522"/>
            <a:ext cx="11045686" cy="6522953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524962-06D4-44F6-B6F5-D12501D6EBF5}"/>
              </a:ext>
            </a:extLst>
          </p:cNvPr>
          <p:cNvSpPr txBox="1"/>
          <p:nvPr/>
        </p:nvSpPr>
        <p:spPr>
          <a:xfrm>
            <a:off x="2846921" y="421060"/>
            <a:ext cx="7432177" cy="7078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bn-BD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 </a:t>
            </a:r>
            <a:r>
              <a:rPr lang="bn-BD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bn-BD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bn-BD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bn-BD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bn-BD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থ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bn-BD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ড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ান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পাশের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মিল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2615F8-282D-4AE9-A587-FDDA760FEDA9}"/>
              </a:ext>
            </a:extLst>
          </p:cNvPr>
          <p:cNvSpPr txBox="1"/>
          <p:nvPr/>
        </p:nvSpPr>
        <p:spPr>
          <a:xfrm>
            <a:off x="516195" y="1901880"/>
            <a:ext cx="2734345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কৃত্রিম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রং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679DA1-9A0A-4D75-9183-CEF39DA62DE4}"/>
              </a:ext>
            </a:extLst>
          </p:cNvPr>
          <p:cNvSpPr txBox="1"/>
          <p:nvPr/>
        </p:nvSpPr>
        <p:spPr>
          <a:xfrm>
            <a:off x="516195" y="2875704"/>
            <a:ext cx="2734345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ফল পাকায়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11B734-48C1-4543-914F-3EE981BE9DA8}"/>
              </a:ext>
            </a:extLst>
          </p:cNvPr>
          <p:cNvSpPr txBox="1"/>
          <p:nvPr/>
        </p:nvSpPr>
        <p:spPr>
          <a:xfrm>
            <a:off x="447735" y="3849528"/>
            <a:ext cx="2802805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ক্যান্সার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C2085B-C526-413B-A8D3-D473D51A161D}"/>
              </a:ext>
            </a:extLst>
          </p:cNvPr>
          <p:cNvSpPr txBox="1"/>
          <p:nvPr/>
        </p:nvSpPr>
        <p:spPr>
          <a:xfrm>
            <a:off x="420591" y="4815104"/>
            <a:ext cx="3396035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বৃক্ক ও যকৃৎ অকার্যকর হয়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E34769-411C-4287-ADD7-FB441B0E3BBB}"/>
              </a:ext>
            </a:extLst>
          </p:cNvPr>
          <p:cNvSpPr txBox="1"/>
          <p:nvPr/>
        </p:nvSpPr>
        <p:spPr>
          <a:xfrm>
            <a:off x="6290193" y="3955009"/>
            <a:ext cx="3445566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খাবার সংরক্ষণ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2D1CCE-7FE7-4B64-B733-0F989D66B65F}"/>
              </a:ext>
            </a:extLst>
          </p:cNvPr>
          <p:cNvSpPr txBox="1"/>
          <p:nvPr/>
        </p:nvSpPr>
        <p:spPr>
          <a:xfrm>
            <a:off x="6308923" y="3247550"/>
            <a:ext cx="3445566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পেয়ারা, পেঁপে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FC2A6D-55DB-4BDD-842E-60C43A6ED0A4}"/>
              </a:ext>
            </a:extLst>
          </p:cNvPr>
          <p:cNvSpPr txBox="1"/>
          <p:nvPr/>
        </p:nvSpPr>
        <p:spPr>
          <a:xfrm>
            <a:off x="6290193" y="2440901"/>
            <a:ext cx="3445566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আইসক্রিম, চকলেট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5822F5-C7F7-41A4-B8C5-945492996E42}"/>
              </a:ext>
            </a:extLst>
          </p:cNvPr>
          <p:cNvSpPr txBox="1"/>
          <p:nvPr/>
        </p:nvSpPr>
        <p:spPr>
          <a:xfrm>
            <a:off x="6308923" y="1626478"/>
            <a:ext cx="3445566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কার্বাইড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88A88C-1773-47F6-95E2-CF92AD851372}"/>
              </a:ext>
            </a:extLst>
          </p:cNvPr>
          <p:cNvSpPr txBox="1"/>
          <p:nvPr/>
        </p:nvSpPr>
        <p:spPr>
          <a:xfrm>
            <a:off x="6279300" y="4761658"/>
            <a:ext cx="3528393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কৃত্রিম রং মেশানো খাবার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4A1E9D-CB9F-4067-8184-72EBEEE3ADF8}"/>
              </a:ext>
            </a:extLst>
          </p:cNvPr>
          <p:cNvSpPr txBox="1"/>
          <p:nvPr/>
        </p:nvSpPr>
        <p:spPr>
          <a:xfrm>
            <a:off x="6279300" y="5678977"/>
            <a:ext cx="4176665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রাসায়নিক পদার্থ মিশ্রিত খাবার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Flowchart: Decision 14">
            <a:extLst>
              <a:ext uri="{FF2B5EF4-FFF2-40B4-BE49-F238E27FC236}">
                <a16:creationId xmlns:a16="http://schemas.microsoft.com/office/drawing/2014/main" id="{DEABFBD1-9FA7-491E-8723-FB3208260601}"/>
              </a:ext>
            </a:extLst>
          </p:cNvPr>
          <p:cNvSpPr/>
          <p:nvPr/>
        </p:nvSpPr>
        <p:spPr>
          <a:xfrm>
            <a:off x="479245" y="202525"/>
            <a:ext cx="2012164" cy="1602685"/>
          </a:xfrm>
          <a:prstGeom prst="flowChartDecision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একককাজ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54EFEDA1-4A34-4923-BAE6-84F67D651D78}"/>
              </a:ext>
            </a:extLst>
          </p:cNvPr>
          <p:cNvSpPr/>
          <p:nvPr/>
        </p:nvSpPr>
        <p:spPr>
          <a:xfrm rot="16848067">
            <a:off x="4685094" y="1114385"/>
            <a:ext cx="109268" cy="3085361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AF2727DC-8291-4532-B2C1-FBED414FE7CE}"/>
              </a:ext>
            </a:extLst>
          </p:cNvPr>
          <p:cNvSpPr/>
          <p:nvPr/>
        </p:nvSpPr>
        <p:spPr>
          <a:xfrm rot="17071345">
            <a:off x="4652423" y="2911440"/>
            <a:ext cx="171766" cy="3165733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A84E5B8C-A08F-4AAB-8531-34F05FC9006B}"/>
              </a:ext>
            </a:extLst>
          </p:cNvPr>
          <p:cNvSpPr/>
          <p:nvPr/>
        </p:nvSpPr>
        <p:spPr>
          <a:xfrm rot="17208910">
            <a:off x="5013409" y="4292808"/>
            <a:ext cx="159680" cy="2570801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ADD292D1-BFB6-4DBB-A26B-2BA17E3A878D}"/>
              </a:ext>
            </a:extLst>
          </p:cNvPr>
          <p:cNvSpPr/>
          <p:nvPr/>
        </p:nvSpPr>
        <p:spPr>
          <a:xfrm rot="14766670">
            <a:off x="4724383" y="781106"/>
            <a:ext cx="133855" cy="3463150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8504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59C7534D-C506-4AAD-9680-53B49D53744C}"/>
              </a:ext>
            </a:extLst>
          </p:cNvPr>
          <p:cNvSpPr/>
          <p:nvPr/>
        </p:nvSpPr>
        <p:spPr>
          <a:xfrm>
            <a:off x="215411" y="180553"/>
            <a:ext cx="10999177" cy="6304653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8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028195-A250-4641-8561-BA729D9D0686}"/>
              </a:ext>
            </a:extLst>
          </p:cNvPr>
          <p:cNvSpPr txBox="1"/>
          <p:nvPr/>
        </p:nvSpPr>
        <p:spPr>
          <a:xfrm>
            <a:off x="3351513" y="2054806"/>
            <a:ext cx="41404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নিচের প্রশ্নটির উত্তর লিখ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E7DB1F-49B6-4D65-8B12-F64E0E309DFF}"/>
              </a:ext>
            </a:extLst>
          </p:cNvPr>
          <p:cNvSpPr txBox="1"/>
          <p:nvPr/>
        </p:nvSpPr>
        <p:spPr>
          <a:xfrm>
            <a:off x="1460837" y="3485258"/>
            <a:ext cx="7965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25" indent="-428625">
              <a:buFont typeface="Wingdings" panose="05000000000000000000" pitchFamily="2" charset="2"/>
              <a:buChar char="Ø"/>
            </a:pP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রাসায়নিক দ্রব্য দিয়ে ফল পাকালে কী  কী ক্ষতি হয় 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58FBD8-F8E4-423B-8CF3-2C9EBABC7C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773" y="805305"/>
            <a:ext cx="1711824" cy="1803413"/>
          </a:xfrm>
          <a:prstGeom prst="rect">
            <a:avLst/>
          </a:prstGeom>
        </p:spPr>
      </p:pic>
      <p:sp>
        <p:nvSpPr>
          <p:cNvPr id="5" name="Flowchart: Decision 4">
            <a:extLst>
              <a:ext uri="{FF2B5EF4-FFF2-40B4-BE49-F238E27FC236}">
                <a16:creationId xmlns:a16="http://schemas.microsoft.com/office/drawing/2014/main" id="{BCF046B7-C65E-464E-9E57-0C1F9571DBDF}"/>
              </a:ext>
            </a:extLst>
          </p:cNvPr>
          <p:cNvSpPr/>
          <p:nvPr/>
        </p:nvSpPr>
        <p:spPr>
          <a:xfrm>
            <a:off x="671276" y="696420"/>
            <a:ext cx="1987518" cy="1602685"/>
          </a:xfrm>
          <a:prstGeom prst="flowChartDecision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একককাজ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3BC8FCE-AE58-433A-B8CE-FBB31B5240D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6" y="5332964"/>
            <a:ext cx="757475" cy="8286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F2896A-7648-4EB9-A7BE-86D1DDBA8BF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017" y="5448285"/>
            <a:ext cx="1171581" cy="737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965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C80746E4-796A-4A6E-BC16-AC1E8E8DF036}"/>
              </a:ext>
            </a:extLst>
          </p:cNvPr>
          <p:cNvSpPr/>
          <p:nvPr/>
        </p:nvSpPr>
        <p:spPr>
          <a:xfrm>
            <a:off x="254976" y="186397"/>
            <a:ext cx="10920047" cy="6485206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8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8E53AB-382E-4CF1-8E18-0C22F302C30A}"/>
              </a:ext>
            </a:extLst>
          </p:cNvPr>
          <p:cNvSpPr txBox="1"/>
          <p:nvPr/>
        </p:nvSpPr>
        <p:spPr>
          <a:xfrm>
            <a:off x="2425576" y="628431"/>
            <a:ext cx="6578846" cy="707886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পাঠ্যবইর ৪৪ ও ৪৫ পৃষ্ঠা খুলে নিরবে পড়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A9C117-867D-4B5B-8514-0788E463E77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952" y="1778351"/>
            <a:ext cx="3460154" cy="43116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58DD26-FBB6-45C0-9522-34A23FE1311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422" y="1751559"/>
            <a:ext cx="3460154" cy="43116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93834817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A85C82B4-B842-4F2C-8B76-3B89B642FFBF}"/>
              </a:ext>
            </a:extLst>
          </p:cNvPr>
          <p:cNvSpPr/>
          <p:nvPr/>
        </p:nvSpPr>
        <p:spPr>
          <a:xfrm>
            <a:off x="408842" y="385763"/>
            <a:ext cx="10722219" cy="6145823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8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4F03C5-A95B-4516-A1EE-2CFBA9A846F4}"/>
              </a:ext>
            </a:extLst>
          </p:cNvPr>
          <p:cNvSpPr txBox="1"/>
          <p:nvPr/>
        </p:nvSpPr>
        <p:spPr>
          <a:xfrm>
            <a:off x="3369485" y="598622"/>
            <a:ext cx="5310281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পাঠের সারসংক্ষেপ আলোচনা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043C24C-597B-4A6F-9313-358CD21E67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485" y="1486723"/>
            <a:ext cx="2455664" cy="15894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96EFDB2-FED9-4826-8802-CA42CBBBED7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693" y="4477661"/>
            <a:ext cx="2115636" cy="1651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60F2CE9-9E58-48CA-BADF-77B0B7F4EE1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845" y="2992268"/>
            <a:ext cx="2455664" cy="1634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C254CA1-DBBA-4833-A28D-A40DD1B72CA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388" y="2817502"/>
            <a:ext cx="2009180" cy="2009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D2A8502-88BB-4980-B63F-A9DC00719E2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286" y="4626401"/>
            <a:ext cx="2009181" cy="13869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5D5457-234C-4CBF-A64A-39D8EAAEEBE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317" y="1605283"/>
            <a:ext cx="2262150" cy="14709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CEC852E-6BAF-4C99-8A79-8ECDD0CAB4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5201" y="1744394"/>
            <a:ext cx="4202011" cy="454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197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13186075-B1D7-4249-B2DB-855E22CEF548}"/>
              </a:ext>
            </a:extLst>
          </p:cNvPr>
          <p:cNvSpPr/>
          <p:nvPr/>
        </p:nvSpPr>
        <p:spPr>
          <a:xfrm>
            <a:off x="206621" y="196948"/>
            <a:ext cx="11016760" cy="6215941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8" dirty="0"/>
          </a:p>
        </p:txBody>
      </p:sp>
      <p:sp>
        <p:nvSpPr>
          <p:cNvPr id="5" name="Ribbon: Tilted Down 4">
            <a:extLst>
              <a:ext uri="{FF2B5EF4-FFF2-40B4-BE49-F238E27FC236}">
                <a16:creationId xmlns:a16="http://schemas.microsoft.com/office/drawing/2014/main" id="{EE7F2E70-5D61-4672-9741-5FD936F66EA0}"/>
              </a:ext>
            </a:extLst>
          </p:cNvPr>
          <p:cNvSpPr/>
          <p:nvPr/>
        </p:nvSpPr>
        <p:spPr>
          <a:xfrm>
            <a:off x="1872761" y="610844"/>
            <a:ext cx="7477858" cy="975946"/>
          </a:xfrm>
          <a:prstGeom prst="ribbon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5625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5625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3E56F2-4FE7-4F2D-BF0A-DF7E48951AA8}"/>
              </a:ext>
            </a:extLst>
          </p:cNvPr>
          <p:cNvSpPr txBox="1"/>
          <p:nvPr/>
        </p:nvSpPr>
        <p:spPr>
          <a:xfrm>
            <a:off x="527538" y="2459504"/>
            <a:ext cx="104030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১। কৃত্রিম রং মেশানো খাবার আমাদের কী কী রোগ সৃষ্টি করতে পারে ?</a:t>
            </a:r>
          </a:p>
          <a:p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২। ফল পাকানোর জন্য ব্যবহৃত রাসায়নিক পদার্থের নাম কী ?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FBE26C-22FA-49ED-8C02-01D5FE54E8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96520"/>
            <a:ext cx="11223380" cy="2040724"/>
          </a:xfrm>
          <a:prstGeom prst="rect">
            <a:avLst/>
          </a:prstGeom>
        </p:spPr>
      </p:pic>
      <p:pic>
        <p:nvPicPr>
          <p:cNvPr id="8" name="Picture 3" descr="F:\New folder (2)\Animated gif\img8.gif">
            <a:extLst>
              <a:ext uri="{FF2B5EF4-FFF2-40B4-BE49-F238E27FC236}">
                <a16:creationId xmlns:a16="http://schemas.microsoft.com/office/drawing/2014/main" id="{BF2C8BCA-7986-4A56-A4ED-A4F57E5BE2A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674" y="5140150"/>
            <a:ext cx="3393217" cy="188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F:\New folder (2)\Animated gif\img8.gif">
            <a:extLst>
              <a:ext uri="{FF2B5EF4-FFF2-40B4-BE49-F238E27FC236}">
                <a16:creationId xmlns:a16="http://schemas.microsoft.com/office/drawing/2014/main" id="{49C61560-A678-46A6-929C-EF2D8F507F0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0716" y="4968335"/>
            <a:ext cx="3393217" cy="188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0125026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5986F48C-CDC9-40C3-86AB-7C8BC20A9E97}"/>
              </a:ext>
            </a:extLst>
          </p:cNvPr>
          <p:cNvSpPr/>
          <p:nvPr/>
        </p:nvSpPr>
        <p:spPr>
          <a:xfrm>
            <a:off x="268165" y="387204"/>
            <a:ext cx="10893669" cy="5910287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8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96D010-D441-48D8-9791-C3AF4F38013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280" y="710632"/>
            <a:ext cx="2750344" cy="146446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AE6D016-AEE7-4802-B9E5-4589AC5703F8}"/>
              </a:ext>
            </a:extLst>
          </p:cNvPr>
          <p:cNvSpPr txBox="1"/>
          <p:nvPr/>
        </p:nvSpPr>
        <p:spPr>
          <a:xfrm>
            <a:off x="4326739" y="1655631"/>
            <a:ext cx="3246973" cy="78483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CC473E-705C-460A-990F-91743333947B}"/>
              </a:ext>
            </a:extLst>
          </p:cNvPr>
          <p:cNvSpPr txBox="1"/>
          <p:nvPr/>
        </p:nvSpPr>
        <p:spPr>
          <a:xfrm>
            <a:off x="1375123" y="3197786"/>
            <a:ext cx="86797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তুমি যেসব খাবার খাও তার মধ্য থেকে কৃত্রিম রং মেশানো খাবারের তালিকা তৈরি করে আনবে।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3842D8-C8DA-475E-9D23-7381AD0A24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155" y="4754440"/>
            <a:ext cx="4996071" cy="15430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5FE972C-E1EF-48A4-BBBC-601A7CDBCE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974" y="4754439"/>
            <a:ext cx="4525618" cy="1543050"/>
          </a:xfrm>
          <a:prstGeom prst="rect">
            <a:avLst/>
          </a:prstGeom>
        </p:spPr>
      </p:pic>
      <p:pic>
        <p:nvPicPr>
          <p:cNvPr id="10" name="Picture 3" descr="F:\New folder (2)\Animated gif\img8.gif">
            <a:extLst>
              <a:ext uri="{FF2B5EF4-FFF2-40B4-BE49-F238E27FC236}">
                <a16:creationId xmlns:a16="http://schemas.microsoft.com/office/drawing/2014/main" id="{B33E6655-3722-48AF-84BC-B7203A6E84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7339" y="4758437"/>
            <a:ext cx="3074834" cy="1712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F:\New folder (2)\Animated gif\img8.gif">
            <a:extLst>
              <a:ext uri="{FF2B5EF4-FFF2-40B4-BE49-F238E27FC236}">
                <a16:creationId xmlns:a16="http://schemas.microsoft.com/office/drawing/2014/main" id="{016920B5-F9D2-499E-8F58-01B3B398507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360" y="4493718"/>
            <a:ext cx="3393217" cy="188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6013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0DB9342-EC57-4568-938F-1AB70AB283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00" y="236578"/>
            <a:ext cx="7026154" cy="63237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BD8BDE-0887-4163-AD7F-76357C1AC9C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543" y="3746163"/>
            <a:ext cx="1117227" cy="5653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32C745D-5BCA-4C8A-9CC9-EF1DA46885F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523" y="3805970"/>
            <a:ext cx="1035743" cy="6198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8E471E8-C872-4E7F-982D-399B19612D0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77720">
            <a:off x="1318899" y="3449783"/>
            <a:ext cx="1265679" cy="6198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F5C131F-6E59-45B3-947F-F6A8C2B6196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303479">
            <a:off x="4646510" y="3693783"/>
            <a:ext cx="974848" cy="100459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2A03316-9B95-4604-8543-9E8C7417E3DF}"/>
              </a:ext>
            </a:extLst>
          </p:cNvPr>
          <p:cNvSpPr txBox="1"/>
          <p:nvPr/>
        </p:nvSpPr>
        <p:spPr>
          <a:xfrm>
            <a:off x="7138687" y="492577"/>
            <a:ext cx="3930161" cy="47089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7500" dirty="0">
                <a:latin typeface="NikoshBAN" panose="02000000000000000000" pitchFamily="2" charset="0"/>
                <a:cs typeface="NikoshBAN" panose="02000000000000000000" pitchFamily="2" charset="0"/>
              </a:rPr>
              <a:t>আজকের পাঠে সবাইকে স্বাগতম</a:t>
            </a:r>
            <a:endParaRPr lang="en-US" sz="7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AA4962D-0123-45A8-BE98-A1084874C92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841" y="3146182"/>
            <a:ext cx="906109" cy="4502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7D4640F-3CE8-4DF8-8CD5-568240BDC3B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652" y="4136960"/>
            <a:ext cx="599143" cy="39870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A0737A0-F240-4D54-90E8-42864BF8F389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328" y="3304660"/>
            <a:ext cx="812717" cy="5408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26E5AA7-C409-4311-AB1D-3C3B48715B9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7496"/>
            <a:ext cx="11363950" cy="17492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112951-140B-43EF-8D4F-BE0DA87FA05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6787" y="136601"/>
            <a:ext cx="1451113" cy="7119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216D6D0-C738-4939-BD9A-F273D276C4A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9" y="84840"/>
            <a:ext cx="1662113" cy="815474"/>
          </a:xfrm>
          <a:prstGeom prst="rect">
            <a:avLst/>
          </a:prstGeom>
        </p:spPr>
      </p:pic>
      <p:pic>
        <p:nvPicPr>
          <p:cNvPr id="18" name="Picture 3" descr="F:\New folder (2)\Animated gif\img8.gif">
            <a:extLst>
              <a:ext uri="{FF2B5EF4-FFF2-40B4-BE49-F238E27FC236}">
                <a16:creationId xmlns:a16="http://schemas.microsoft.com/office/drawing/2014/main" id="{C139A73B-4085-44F6-9EFB-0FA883E2BBA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4493" y="4757528"/>
            <a:ext cx="3393217" cy="188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F:\New folder (2)\Animated gif\img8.gif">
            <a:extLst>
              <a:ext uri="{FF2B5EF4-FFF2-40B4-BE49-F238E27FC236}">
                <a16:creationId xmlns:a16="http://schemas.microsoft.com/office/drawing/2014/main" id="{2BFBF686-2304-4415-8253-5A411F7496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14" y="4817083"/>
            <a:ext cx="3393217" cy="188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F:\New folder (2)\Animated gif\img8.gif">
            <a:extLst>
              <a:ext uri="{FF2B5EF4-FFF2-40B4-BE49-F238E27FC236}">
                <a16:creationId xmlns:a16="http://schemas.microsoft.com/office/drawing/2014/main" id="{8E2E8F0F-0762-4580-A599-8375A69944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093" y="4805891"/>
            <a:ext cx="3393217" cy="188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58313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AB5518B-6E1F-4214-8D5C-E949C3988405}"/>
              </a:ext>
            </a:extLst>
          </p:cNvPr>
          <p:cNvSpPr/>
          <p:nvPr/>
        </p:nvSpPr>
        <p:spPr>
          <a:xfrm>
            <a:off x="410817" y="185530"/>
            <a:ext cx="10641496" cy="6297939"/>
          </a:xfrm>
          <a:prstGeom prst="rect">
            <a:avLst/>
          </a:prstGeom>
          <a:solidFill>
            <a:schemeClr val="bg1"/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CEF1A0C-4DA2-429F-A42A-F20557E4D293}"/>
              </a:ext>
            </a:extLst>
          </p:cNvPr>
          <p:cNvSpPr txBox="1"/>
          <p:nvPr/>
        </p:nvSpPr>
        <p:spPr>
          <a:xfrm>
            <a:off x="730940" y="334774"/>
            <a:ext cx="1000125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7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5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75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7089916-FC28-4022-B9D2-86666D9D127B}"/>
              </a:ext>
            </a:extLst>
          </p:cNvPr>
          <p:cNvGrpSpPr/>
          <p:nvPr/>
        </p:nvGrpSpPr>
        <p:grpSpPr>
          <a:xfrm>
            <a:off x="1988000" y="1574127"/>
            <a:ext cx="7128863" cy="4099082"/>
            <a:chOff x="225287" y="132522"/>
            <a:chExt cx="11728174" cy="650681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BDCD264-C3F8-479D-B1E2-6EA5DA315E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287" y="132522"/>
              <a:ext cx="11728174" cy="6506817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6F2215C-141A-4D38-B022-C2EC432E0C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5077" y="1665659"/>
              <a:ext cx="3272003" cy="261479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20F4872-650A-4538-AB32-40F6B90104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7082" y="3871290"/>
              <a:ext cx="448918" cy="44891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8F098ED-C477-421C-AE22-50616973DB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6857" y="4939069"/>
              <a:ext cx="761199" cy="506543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29938FF-02F7-45C5-88D9-D20837C463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94626" y="3633579"/>
              <a:ext cx="448918" cy="44891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CFD8979-F0C3-44E5-B272-2B039AE469A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0744" y="1987825"/>
              <a:ext cx="393573" cy="393573"/>
            </a:xfrm>
            <a:prstGeom prst="rect">
              <a:avLst/>
            </a:prstGeom>
          </p:spPr>
        </p:pic>
      </p:grpSp>
      <p:sp>
        <p:nvSpPr>
          <p:cNvPr id="3" name="Minus Sign 2">
            <a:extLst>
              <a:ext uri="{FF2B5EF4-FFF2-40B4-BE49-F238E27FC236}">
                <a16:creationId xmlns:a16="http://schemas.microsoft.com/office/drawing/2014/main" id="{342AA0F4-C7A6-4B9F-B0E6-07097B1FC111}"/>
              </a:ext>
            </a:extLst>
          </p:cNvPr>
          <p:cNvSpPr/>
          <p:nvPr/>
        </p:nvSpPr>
        <p:spPr>
          <a:xfrm rot="19007628">
            <a:off x="50986" y="429784"/>
            <a:ext cx="1587501" cy="422539"/>
          </a:xfrm>
          <a:prstGeom prst="mathMinus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Minus Sign 16">
            <a:extLst>
              <a:ext uri="{FF2B5EF4-FFF2-40B4-BE49-F238E27FC236}">
                <a16:creationId xmlns:a16="http://schemas.microsoft.com/office/drawing/2014/main" id="{C3325223-5B9F-4359-8795-F0D39F26BA53}"/>
              </a:ext>
            </a:extLst>
          </p:cNvPr>
          <p:cNvSpPr/>
          <p:nvPr/>
        </p:nvSpPr>
        <p:spPr>
          <a:xfrm rot="2322233">
            <a:off x="9604243" y="443236"/>
            <a:ext cx="1810176" cy="390926"/>
          </a:xfrm>
          <a:prstGeom prst="mathMinus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Minus Sign 17">
            <a:extLst>
              <a:ext uri="{FF2B5EF4-FFF2-40B4-BE49-F238E27FC236}">
                <a16:creationId xmlns:a16="http://schemas.microsoft.com/office/drawing/2014/main" id="{9D84E410-85AA-4658-AC0B-BCCE70011677}"/>
              </a:ext>
            </a:extLst>
          </p:cNvPr>
          <p:cNvSpPr/>
          <p:nvPr/>
        </p:nvSpPr>
        <p:spPr>
          <a:xfrm rot="2730381">
            <a:off x="-100354" y="5705803"/>
            <a:ext cx="2068377" cy="532862"/>
          </a:xfrm>
          <a:prstGeom prst="mathMinus">
            <a:avLst>
              <a:gd name="adj1" fmla="val 18989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Minus Sign 18">
            <a:extLst>
              <a:ext uri="{FF2B5EF4-FFF2-40B4-BE49-F238E27FC236}">
                <a16:creationId xmlns:a16="http://schemas.microsoft.com/office/drawing/2014/main" id="{BDCDD553-D097-4B1E-9FB2-BA8C1C3F7DF3}"/>
              </a:ext>
            </a:extLst>
          </p:cNvPr>
          <p:cNvSpPr/>
          <p:nvPr/>
        </p:nvSpPr>
        <p:spPr>
          <a:xfrm rot="7849601">
            <a:off x="9447663" y="5731227"/>
            <a:ext cx="2190982" cy="386322"/>
          </a:xfrm>
          <a:prstGeom prst="mathMinus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B334880-9B00-4F73-BE02-5444117E76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52" y="334774"/>
            <a:ext cx="591557" cy="56830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1211880-DC78-4CF6-8B10-FB95C85805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68014">
            <a:off x="10256366" y="350902"/>
            <a:ext cx="638771" cy="61366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409B922-5517-4893-8330-0A9DBF3F27E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98493">
            <a:off x="574141" y="5722543"/>
            <a:ext cx="686611" cy="65962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FBD32A6-62E9-42AF-947F-25C96344982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22236">
            <a:off x="10160773" y="5598160"/>
            <a:ext cx="656693" cy="63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344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69DEAB2-35F1-4F75-A1C4-5DF8FF32B206}"/>
              </a:ext>
            </a:extLst>
          </p:cNvPr>
          <p:cNvSpPr txBox="1"/>
          <p:nvPr/>
        </p:nvSpPr>
        <p:spPr>
          <a:xfrm>
            <a:off x="1296922" y="3358727"/>
            <a:ext cx="2776887" cy="61170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bn-IN" sz="33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শাহরিণা বিণ সুইটি</a:t>
            </a:r>
            <a:endParaRPr lang="en-US" sz="33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A92834-3A0C-4E60-81C1-8A32EBF1C784}"/>
              </a:ext>
            </a:extLst>
          </p:cNvPr>
          <p:cNvSpPr txBox="1"/>
          <p:nvPr/>
        </p:nvSpPr>
        <p:spPr>
          <a:xfrm>
            <a:off x="1671709" y="3877248"/>
            <a:ext cx="25908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FD5B82-920C-43C8-88F2-B4D64C4594C8}"/>
              </a:ext>
            </a:extLst>
          </p:cNvPr>
          <p:cNvSpPr txBox="1"/>
          <p:nvPr/>
        </p:nvSpPr>
        <p:spPr>
          <a:xfrm>
            <a:off x="340703" y="4358239"/>
            <a:ext cx="4862568" cy="1304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625" b="1" dirty="0">
                <a:latin typeface="NikoshBAN" panose="02000000000000000000" pitchFamily="2" charset="0"/>
                <a:cs typeface="NikoshBAN" panose="02000000000000000000" pitchFamily="2" charset="0"/>
              </a:rPr>
              <a:t>চরমোনাই মাদ্রাসা সরকারি প্রাথমিক বিদ্যালয়</a:t>
            </a:r>
          </a:p>
          <a:p>
            <a:pPr algn="ctr"/>
            <a:r>
              <a:rPr lang="bn-IN" sz="2625" b="1" dirty="0">
                <a:latin typeface="NikoshBAN" panose="02000000000000000000" pitchFamily="2" charset="0"/>
                <a:cs typeface="NikoshBAN" panose="02000000000000000000" pitchFamily="2" charset="0"/>
              </a:rPr>
              <a:t>বরিশাল সদর,</a:t>
            </a:r>
          </a:p>
          <a:p>
            <a:pPr algn="ctr"/>
            <a:r>
              <a:rPr lang="bn-IN" sz="2625" b="1" dirty="0">
                <a:latin typeface="NikoshBAN" panose="02000000000000000000" pitchFamily="2" charset="0"/>
                <a:cs typeface="NikoshBAN" panose="02000000000000000000" pitchFamily="2" charset="0"/>
              </a:rPr>
              <a:t>বরিশাল</a:t>
            </a:r>
            <a:r>
              <a:rPr lang="en-US" sz="2625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F921D8-6613-41AF-BCE0-89227B2E5CDF}"/>
              </a:ext>
            </a:extLst>
          </p:cNvPr>
          <p:cNvSpPr txBox="1"/>
          <p:nvPr/>
        </p:nvSpPr>
        <p:spPr>
          <a:xfrm>
            <a:off x="6928890" y="3072288"/>
            <a:ext cx="3302668" cy="611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375" b="1" dirty="0">
                <a:ln w="11430"/>
                <a:latin typeface="NikoshBAN" pitchFamily="2" charset="0"/>
                <a:cs typeface="NikoshBAN" pitchFamily="2" charset="0"/>
              </a:rPr>
              <a:t>বিষয়: </a:t>
            </a:r>
            <a:r>
              <a:rPr lang="en-US" sz="3375" b="1" dirty="0" err="1">
                <a:ln w="11430"/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3375" b="1" dirty="0">
                <a:ln w="11430"/>
                <a:latin typeface="NikoshBAN" pitchFamily="2" charset="0"/>
                <a:cs typeface="NikoshBAN" pitchFamily="2" charset="0"/>
              </a:rPr>
              <a:t> </a:t>
            </a:r>
            <a:r>
              <a:rPr lang="en-US" sz="3375" b="1" dirty="0" err="1">
                <a:ln w="11430"/>
                <a:latin typeface="NikoshBAN" pitchFamily="2" charset="0"/>
                <a:cs typeface="NikoshBAN" pitchFamily="2" charset="0"/>
              </a:rPr>
              <a:t>বিজ্ঞান</a:t>
            </a:r>
            <a:endParaRPr lang="en-US" sz="3375" b="1" dirty="0">
              <a:ln w="11430"/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48E790-CFE9-4B15-8665-00867513993A}"/>
              </a:ext>
            </a:extLst>
          </p:cNvPr>
          <p:cNvSpPr txBox="1"/>
          <p:nvPr/>
        </p:nvSpPr>
        <p:spPr>
          <a:xfrm>
            <a:off x="7265986" y="3643047"/>
            <a:ext cx="24049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0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শ্রেণি: </a:t>
            </a:r>
            <a:r>
              <a:rPr lang="bn-IN" sz="30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পঞ্চম</a:t>
            </a:r>
            <a:endParaRPr lang="en-US" sz="3000" b="1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B7F7D5-BCDA-475A-99CE-7398DFEFAC75}"/>
              </a:ext>
            </a:extLst>
          </p:cNvPr>
          <p:cNvSpPr txBox="1"/>
          <p:nvPr/>
        </p:nvSpPr>
        <p:spPr>
          <a:xfrm>
            <a:off x="6812125" y="4092902"/>
            <a:ext cx="3536198" cy="496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altLang="en-US" sz="2625" b="1" dirty="0">
                <a:ln w="11430"/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altLang="en-US" sz="2625" b="1" dirty="0">
                <a:ln w="11430"/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bn-IN" altLang="en-US" sz="2625" b="1" dirty="0">
                <a:ln w="11430"/>
                <a:latin typeface="NikoshBAN" panose="02000000000000000000" pitchFamily="2" charset="0"/>
                <a:cs typeface="NikoshBAN" panose="02000000000000000000" pitchFamily="2" charset="0"/>
              </a:rPr>
              <a:t>৬</a:t>
            </a:r>
            <a:r>
              <a:rPr lang="en-US" altLang="en-US" sz="2625" b="1" dirty="0">
                <a:ln w="1143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625" b="1" dirty="0">
              <a:ln w="11430"/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C9608F-6A6A-483A-BD6C-E728886DE539}"/>
              </a:ext>
            </a:extLst>
          </p:cNvPr>
          <p:cNvSpPr txBox="1"/>
          <p:nvPr/>
        </p:nvSpPr>
        <p:spPr>
          <a:xfrm>
            <a:off x="6853009" y="4532971"/>
            <a:ext cx="3536198" cy="496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625" b="1" dirty="0">
                <a:ln w="11430"/>
                <a:latin typeface="NikoshBAN" panose="02000000000000000000" pitchFamily="2" charset="0"/>
                <a:cs typeface="NikoshBAN" panose="02000000000000000000" pitchFamily="2" charset="0"/>
              </a:rPr>
              <a:t>সুস্থ জীবনের জন্য খাদ্য</a:t>
            </a:r>
            <a:endParaRPr lang="en-US" sz="2625" b="1" dirty="0">
              <a:ln w="11430"/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C84DF5-9A4B-45F4-8F76-05A2C810200F}"/>
              </a:ext>
            </a:extLst>
          </p:cNvPr>
          <p:cNvSpPr txBox="1"/>
          <p:nvPr/>
        </p:nvSpPr>
        <p:spPr>
          <a:xfrm>
            <a:off x="6401979" y="4932216"/>
            <a:ext cx="4423942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625" b="1" dirty="0">
                <a:ln w="11430"/>
                <a:latin typeface="NikoshBAN" panose="02000000000000000000" pitchFamily="2" charset="0"/>
                <a:cs typeface="NikoshBAN" panose="02000000000000000000" pitchFamily="2" charset="0"/>
              </a:rPr>
              <a:t>পাঠ্যাংশ : প্রয়োজনীয়  পুষ্টি...</a:t>
            </a:r>
            <a:r>
              <a:rPr lang="en-US" sz="2625" b="1" dirty="0">
                <a:ln w="11430"/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sz="2625" b="1" dirty="0">
                <a:ln w="11430"/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sz="2625" b="1" dirty="0">
                <a:ln w="11430"/>
                <a:latin typeface="NikoshBAN" panose="02000000000000000000" pitchFamily="2" charset="0"/>
                <a:cs typeface="NikoshBAN" panose="02000000000000000000" pitchFamily="2" charset="0"/>
              </a:rPr>
              <a:t>গ </a:t>
            </a:r>
            <a:r>
              <a:rPr lang="en-US" sz="2625" b="1" dirty="0" err="1">
                <a:ln w="11430"/>
                <a:latin typeface="NikoshBAN" panose="02000000000000000000" pitchFamily="2" charset="0"/>
                <a:cs typeface="NikoshBAN" panose="02000000000000000000" pitchFamily="2" charset="0"/>
              </a:rPr>
              <a:t>হতে</a:t>
            </a:r>
            <a:r>
              <a:rPr lang="en-US" sz="2625" b="1" dirty="0">
                <a:ln w="1143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25" b="1" dirty="0" err="1">
                <a:ln w="11430"/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2625" b="1" dirty="0">
                <a:ln w="11430"/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D898B16-E17B-4FAA-AC22-5DBDEC8FBD7F}"/>
              </a:ext>
            </a:extLst>
          </p:cNvPr>
          <p:cNvSpPr txBox="1"/>
          <p:nvPr/>
        </p:nvSpPr>
        <p:spPr>
          <a:xfrm>
            <a:off x="6779570" y="5786447"/>
            <a:ext cx="3536198" cy="496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625" b="1" dirty="0">
                <a:ln w="11430"/>
                <a:latin typeface="NikoshBAN" panose="02000000000000000000" pitchFamily="2" charset="0"/>
                <a:cs typeface="NikoshBAN" panose="02000000000000000000" pitchFamily="2" charset="0"/>
              </a:rPr>
              <a:t>পৃষ্ঠা নং ৪৪, ৪৫</a:t>
            </a:r>
            <a:endParaRPr lang="en-US" sz="2625" b="1" dirty="0">
              <a:ln w="11430"/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387AF3-A18D-464A-AB49-14C3901C560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463" y="1236676"/>
            <a:ext cx="1844698" cy="19177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433952-7D1A-4194-9F51-0A867E20164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190" y="1480995"/>
            <a:ext cx="1098790" cy="44423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18412C4-446E-437C-8EB8-13ADEEF66F9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759" y="1006154"/>
            <a:ext cx="1844698" cy="19177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B661FE5-CE3A-4588-82A4-A510D93AAFD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56" y="361729"/>
            <a:ext cx="688946" cy="70788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2AFED55-C563-4307-8038-EA07775B61C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519473" y="5908844"/>
            <a:ext cx="736601" cy="75685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AB629FA-D812-4A2A-A418-96D6065BE82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83657" y="5948074"/>
            <a:ext cx="707890" cy="7273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3A364A3-DFB3-4214-8796-59F91FE7944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493697" y="220962"/>
            <a:ext cx="707887" cy="72734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6428869-AA0C-4FC7-9FE3-B83C00703351}"/>
              </a:ext>
            </a:extLst>
          </p:cNvPr>
          <p:cNvSpPr txBox="1"/>
          <p:nvPr/>
        </p:nvSpPr>
        <p:spPr>
          <a:xfrm>
            <a:off x="3774313" y="130626"/>
            <a:ext cx="2857917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21560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671D201D-A1ED-4809-895A-C87D66C9C32C}"/>
              </a:ext>
            </a:extLst>
          </p:cNvPr>
          <p:cNvSpPr/>
          <p:nvPr/>
        </p:nvSpPr>
        <p:spPr>
          <a:xfrm>
            <a:off x="182441" y="198783"/>
            <a:ext cx="11065119" cy="6400799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75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93C4776-3C84-4954-A112-94420131D3B6}"/>
              </a:ext>
            </a:extLst>
          </p:cNvPr>
          <p:cNvGrpSpPr/>
          <p:nvPr/>
        </p:nvGrpSpPr>
        <p:grpSpPr>
          <a:xfrm>
            <a:off x="2770533" y="854510"/>
            <a:ext cx="5317435" cy="1155424"/>
            <a:chOff x="2902226" y="543339"/>
            <a:chExt cx="5671931" cy="1232452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D717CE8-034D-4004-86C6-2C81E686F085}"/>
                </a:ext>
              </a:extLst>
            </p:cNvPr>
            <p:cNvSpPr/>
            <p:nvPr/>
          </p:nvSpPr>
          <p:spPr>
            <a:xfrm>
              <a:off x="2902226" y="543339"/>
              <a:ext cx="5671931" cy="1232452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5063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শিখনফল</a:t>
              </a:r>
              <a:endParaRPr lang="en-US" sz="5063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B77337A7-3919-4A58-8DBE-80EA3747B7D3}"/>
                </a:ext>
              </a:extLst>
            </p:cNvPr>
            <p:cNvSpPr/>
            <p:nvPr/>
          </p:nvSpPr>
          <p:spPr>
            <a:xfrm>
              <a:off x="2902226" y="702365"/>
              <a:ext cx="1656522" cy="914400"/>
            </a:xfrm>
            <a:prstGeom prst="homePlat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25"/>
            </a:p>
          </p:txBody>
        </p:sp>
        <p:sp>
          <p:nvSpPr>
            <p:cNvPr id="8" name="Arrow: Pentagon 7">
              <a:extLst>
                <a:ext uri="{FF2B5EF4-FFF2-40B4-BE49-F238E27FC236}">
                  <a16:creationId xmlns:a16="http://schemas.microsoft.com/office/drawing/2014/main" id="{F357F4E7-DCB5-48F0-B757-E22F7EE7233B}"/>
                </a:ext>
              </a:extLst>
            </p:cNvPr>
            <p:cNvSpPr/>
            <p:nvPr/>
          </p:nvSpPr>
          <p:spPr>
            <a:xfrm rot="10800000">
              <a:off x="6917635" y="742122"/>
              <a:ext cx="1656522" cy="914400"/>
            </a:xfrm>
            <a:prstGeom prst="homePlat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25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CA8B267E-0285-4619-B180-E169770139D0}"/>
              </a:ext>
            </a:extLst>
          </p:cNvPr>
          <p:cNvSpPr txBox="1"/>
          <p:nvPr/>
        </p:nvSpPr>
        <p:spPr>
          <a:xfrm>
            <a:off x="882100" y="2422614"/>
            <a:ext cx="9914281" cy="2227533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bn-IN" sz="3375" b="1" dirty="0"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শিক্ষার্থীরা......</a:t>
            </a:r>
            <a:endParaRPr lang="en-US" sz="3375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625" dirty="0">
                <a:latin typeface="NikoshBAN" panose="02000000000000000000" pitchFamily="2" charset="0"/>
                <a:cs typeface="NikoshBAN" panose="02000000000000000000" pitchFamily="2" charset="0"/>
              </a:rPr>
              <a:t>৮</a:t>
            </a:r>
            <a:r>
              <a:rPr lang="bn-IN" sz="2625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sz="2625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IN" sz="2625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sz="2625" dirty="0">
                <a:latin typeface="NikoshBAN" panose="02000000000000000000" pitchFamily="2" charset="0"/>
                <a:cs typeface="NikoshBAN" panose="02000000000000000000" pitchFamily="2" charset="0"/>
              </a:rPr>
              <a:t>১ </a:t>
            </a:r>
            <a:r>
              <a:rPr lang="bn-IN" sz="2625" dirty="0">
                <a:latin typeface="NikoshBAN" panose="02000000000000000000" pitchFamily="2" charset="0"/>
                <a:cs typeface="NikoshBAN" panose="02000000000000000000" pitchFamily="2" charset="0"/>
              </a:rPr>
              <a:t>কৃত্রিম রং ব্যবহার করা খাদ্যের নাম বলতে পারবে।</a:t>
            </a:r>
          </a:p>
          <a:p>
            <a:r>
              <a:rPr lang="bn-IN" sz="2625" dirty="0">
                <a:latin typeface="NikoshBAN" panose="02000000000000000000" pitchFamily="2" charset="0"/>
                <a:cs typeface="NikoshBAN" panose="02000000000000000000" pitchFamily="2" charset="0"/>
              </a:rPr>
              <a:t>৮.৩.২ যেসব খাদ্যে রাসায়নিক দ্রব্য মেশানো হয় তাদের নাম বলতে পারবে।</a:t>
            </a:r>
          </a:p>
          <a:p>
            <a:r>
              <a:rPr lang="bn-IN" sz="2625" dirty="0">
                <a:latin typeface="NikoshBAN" panose="02000000000000000000" pitchFamily="2" charset="0"/>
                <a:cs typeface="NikoshBAN" panose="02000000000000000000" pitchFamily="2" charset="0"/>
              </a:rPr>
              <a:t>৮.৩.৩ খাদ্যে কৃ</a:t>
            </a:r>
            <a:r>
              <a:rPr lang="en-US" sz="2625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bn-BD" sz="2625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2625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sz="2625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2625" dirty="0">
                <a:latin typeface="NikoshBAN" panose="02000000000000000000" pitchFamily="2" charset="0"/>
                <a:cs typeface="NikoshBAN" panose="02000000000000000000" pitchFamily="2" charset="0"/>
              </a:rPr>
              <a:t>ম </a:t>
            </a:r>
            <a:r>
              <a:rPr lang="bn-BD" sz="2625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2625" dirty="0">
                <a:latin typeface="NikoshBAN" panose="02000000000000000000" pitchFamily="2" charset="0"/>
                <a:cs typeface="NikoshBAN" panose="02000000000000000000" pitchFamily="2" charset="0"/>
              </a:rPr>
              <a:t>ং </a:t>
            </a:r>
            <a:r>
              <a:rPr lang="bn-BD" sz="2625" dirty="0">
                <a:latin typeface="NikoshBAN" panose="02000000000000000000" pitchFamily="2" charset="0"/>
                <a:cs typeface="NikoshBAN" panose="02000000000000000000" pitchFamily="2" charset="0"/>
              </a:rPr>
              <a:t>ও</a:t>
            </a:r>
            <a:r>
              <a:rPr lang="en-US" sz="2625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625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2625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2625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2625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2625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sz="2625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bn-BD" sz="2625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2625" dirty="0">
                <a:latin typeface="NikoshBAN" panose="02000000000000000000" pitchFamily="2" charset="0"/>
                <a:cs typeface="NikoshBAN" panose="02000000000000000000" pitchFamily="2" charset="0"/>
              </a:rPr>
              <a:t>ক </a:t>
            </a:r>
            <a:r>
              <a:rPr lang="bn-IN" sz="2625" dirty="0">
                <a:latin typeface="NikoshBAN" panose="02000000000000000000" pitchFamily="2" charset="0"/>
                <a:cs typeface="NikoshBAN" panose="02000000000000000000" pitchFamily="2" charset="0"/>
              </a:rPr>
              <a:t>দ্রব্যের ব্যবহারের ক্ষতিকর দিক বর্ণনা করতে পারবে।</a:t>
            </a:r>
          </a:p>
          <a:p>
            <a:r>
              <a:rPr lang="bn-IN" sz="2625" dirty="0">
                <a:latin typeface="NikoshBAN" panose="02000000000000000000" pitchFamily="2" charset="0"/>
                <a:cs typeface="NikoshBAN" panose="02000000000000000000" pitchFamily="2" charset="0"/>
              </a:rPr>
              <a:t>৮.৩.৪ রাসায়নিক দ্রব্য ব্যবহার করে ফল পাকানোর অপকারিতা বর্ণনা করতে  পারবে</a:t>
            </a:r>
            <a:r>
              <a:rPr lang="en-US" sz="2625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38EBFD-67F3-4FFE-B332-F126B8C96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00" y="5433392"/>
            <a:ext cx="5044110" cy="1187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A5F9CCA-DFEF-40E8-A05D-72B145CFFF7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240" y="5526158"/>
            <a:ext cx="4795629" cy="1072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57A6765-940C-4DC5-9490-0D23E39FF31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653451" y="648558"/>
            <a:ext cx="1142930" cy="1142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091B738-F25A-4536-BB67-294C6993631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15753">
            <a:off x="493997" y="704458"/>
            <a:ext cx="1142930" cy="1142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0775949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139C2B80-8036-43EB-AE6C-21B5208B6758}"/>
              </a:ext>
            </a:extLst>
          </p:cNvPr>
          <p:cNvSpPr/>
          <p:nvPr/>
        </p:nvSpPr>
        <p:spPr>
          <a:xfrm>
            <a:off x="182441" y="256733"/>
            <a:ext cx="11065119" cy="6147842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8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394F40-3024-4977-85A0-6B5FCFD683CD}"/>
              </a:ext>
            </a:extLst>
          </p:cNvPr>
          <p:cNvSpPr txBox="1"/>
          <p:nvPr/>
        </p:nvSpPr>
        <p:spPr>
          <a:xfrm>
            <a:off x="1145484" y="2569396"/>
            <a:ext cx="87141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গত পাঠে তোমরা শিখেছিলে খাদ্য সংরক্ষণের উপায়। বলতো খাদ্য সংরক্ষণের উপায়গুলো কী কী 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819C48-4041-4664-87B1-A11C4DF538BE}"/>
              </a:ext>
            </a:extLst>
          </p:cNvPr>
          <p:cNvSpPr txBox="1"/>
          <p:nvPr/>
        </p:nvSpPr>
        <p:spPr>
          <a:xfrm>
            <a:off x="2514897" y="1880259"/>
            <a:ext cx="601317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খাদ্য সংরক্ষণের উপায়গুলো হলো- </a:t>
            </a:r>
          </a:p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১। রোদে শুকিয়ে</a:t>
            </a:r>
          </a:p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২। ফ্রিজে রেখে</a:t>
            </a:r>
          </a:p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৩। হিমাগারে রেখে</a:t>
            </a:r>
          </a:p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৪। জ্যাম, জেলি, আচার বানিয়ে</a:t>
            </a:r>
          </a:p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৫। লবণ দিয়ে</a:t>
            </a:r>
          </a:p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৬। বরফ দিয়ে</a:t>
            </a:r>
          </a:p>
          <a:p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4B3DE-40C2-4310-B940-1510FAA97232}"/>
              </a:ext>
            </a:extLst>
          </p:cNvPr>
          <p:cNvSpPr txBox="1"/>
          <p:nvPr/>
        </p:nvSpPr>
        <p:spPr>
          <a:xfrm>
            <a:off x="2332457" y="3370569"/>
            <a:ext cx="3399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খুব ভালো হয়েছে।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3790D4-1A66-4334-843E-F7BAEEADF201}"/>
              </a:ext>
            </a:extLst>
          </p:cNvPr>
          <p:cNvSpPr txBox="1"/>
          <p:nvPr/>
        </p:nvSpPr>
        <p:spPr>
          <a:xfrm>
            <a:off x="3872943" y="931330"/>
            <a:ext cx="2857917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পূর্ব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2E1F5AE-6FF4-4752-994B-C0B4FE36C59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21356"/>
            <a:ext cx="11430000" cy="1636647"/>
          </a:xfrm>
          <a:prstGeom prst="rect">
            <a:avLst/>
          </a:prstGeom>
        </p:spPr>
      </p:pic>
      <p:pic>
        <p:nvPicPr>
          <p:cNvPr id="11" name="Picture 3" descr="F:\New folder (2)\Animated gif\img8.gif">
            <a:extLst>
              <a:ext uri="{FF2B5EF4-FFF2-40B4-BE49-F238E27FC236}">
                <a16:creationId xmlns:a16="http://schemas.microsoft.com/office/drawing/2014/main" id="{6828CC20-9909-450F-8E22-228E19D2C46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494" y="5327373"/>
            <a:ext cx="3393217" cy="1200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F:\New folder (2)\Animated gif\img8.gif">
            <a:extLst>
              <a:ext uri="{FF2B5EF4-FFF2-40B4-BE49-F238E27FC236}">
                <a16:creationId xmlns:a16="http://schemas.microsoft.com/office/drawing/2014/main" id="{1D1650E0-606F-40E7-B288-BEEC60A4F5F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478" y="5327373"/>
            <a:ext cx="3393217" cy="1273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0F1E83-4851-4CF8-9886-417A264BEE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92" y="545429"/>
            <a:ext cx="934486" cy="77180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E930807-0CA5-453C-A765-416A8E1D507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83466">
            <a:off x="9992588" y="504457"/>
            <a:ext cx="852379" cy="7718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542218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10" grpId="0"/>
      <p:bldP spid="10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38D0E3F-50C1-4617-A9E5-7D2824B702A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34" y="1519537"/>
            <a:ext cx="10043880" cy="45771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3426A0A5-1C38-41DB-836A-F8FDF753A3B2}"/>
              </a:ext>
            </a:extLst>
          </p:cNvPr>
          <p:cNvSpPr/>
          <p:nvPr/>
        </p:nvSpPr>
        <p:spPr>
          <a:xfrm>
            <a:off x="137531" y="198783"/>
            <a:ext cx="11065119" cy="6427304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8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5E344F-9ADA-4551-A6F3-41BB3ACC458B}"/>
              </a:ext>
            </a:extLst>
          </p:cNvPr>
          <p:cNvSpPr txBox="1"/>
          <p:nvPr/>
        </p:nvSpPr>
        <p:spPr>
          <a:xfrm>
            <a:off x="4077644" y="469811"/>
            <a:ext cx="3184293" cy="7078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এই ছবিগুলো দেখো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661962-8FBD-44C8-B51D-161B9D5121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548" y="1547590"/>
            <a:ext cx="8094089" cy="45423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FB1090-53F3-4E00-B56E-F33E234EFC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983" y="1532757"/>
            <a:ext cx="8175030" cy="45571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1BFEB85-D1B8-45C0-94C0-C43D0136AB6B}"/>
              </a:ext>
            </a:extLst>
          </p:cNvPr>
          <p:cNvSpPr txBox="1"/>
          <p:nvPr/>
        </p:nvSpPr>
        <p:spPr>
          <a:xfrm>
            <a:off x="9660999" y="2832312"/>
            <a:ext cx="4075171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25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C4B1981-8BAA-4B16-BB5D-27D4AB63019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982" y="1547589"/>
            <a:ext cx="8112356" cy="45423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DCDBB5C-FC70-4663-8FCD-8868C87D3F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329" y="1532758"/>
            <a:ext cx="8034185" cy="45798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DF293C-5A23-4D73-BA2F-33FAE35C2BA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548" y="1516765"/>
            <a:ext cx="7969402" cy="45571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B7DC38C-993B-4DCC-81D7-8D562530A14B}"/>
              </a:ext>
            </a:extLst>
          </p:cNvPr>
          <p:cNvSpPr/>
          <p:nvPr/>
        </p:nvSpPr>
        <p:spPr>
          <a:xfrm>
            <a:off x="1127385" y="3554266"/>
            <a:ext cx="8772632" cy="110800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8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3CB6D1-A0B5-43B8-8E48-CBC892BEC7F3}"/>
              </a:ext>
            </a:extLst>
          </p:cNvPr>
          <p:cNvSpPr txBox="1"/>
          <p:nvPr/>
        </p:nvSpPr>
        <p:spPr>
          <a:xfrm>
            <a:off x="2567423" y="3818472"/>
            <a:ext cx="5694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খাবারগুলো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খেতে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কেমন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লাগে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B67D5A-5805-4567-8AAA-F877325BB847}"/>
              </a:ext>
            </a:extLst>
          </p:cNvPr>
          <p:cNvSpPr txBox="1"/>
          <p:nvPr/>
        </p:nvSpPr>
        <p:spPr>
          <a:xfrm>
            <a:off x="4830152" y="3888066"/>
            <a:ext cx="1900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বেশ মজা 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941160-3802-4FE7-9D11-E4391EB8AFB7}"/>
              </a:ext>
            </a:extLst>
          </p:cNvPr>
          <p:cNvSpPr txBox="1"/>
          <p:nvPr/>
        </p:nvSpPr>
        <p:spPr>
          <a:xfrm>
            <a:off x="3035387" y="3713990"/>
            <a:ext cx="6002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এগুলো কী আমাদের শরীরের জন্য ভালো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6282174-AB43-4454-BEDA-1AB4CB490305}"/>
              </a:ext>
            </a:extLst>
          </p:cNvPr>
          <p:cNvSpPr txBox="1"/>
          <p:nvPr/>
        </p:nvSpPr>
        <p:spPr>
          <a:xfrm>
            <a:off x="1631375" y="3661543"/>
            <a:ext cx="8073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ঠিক বলেছো। কিছু খাবার আমাদের শরীরের ক্ষতি করে।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C9A36C-D3F1-4ADD-876E-956DF0872D21}"/>
              </a:ext>
            </a:extLst>
          </p:cNvPr>
          <p:cNvSpPr txBox="1"/>
          <p:nvPr/>
        </p:nvSpPr>
        <p:spPr>
          <a:xfrm>
            <a:off x="1316245" y="3697998"/>
            <a:ext cx="84342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কয়েকটি খাবার আমাদের শরীরের জন্য ভালো।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খারাপ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CAC03A5-9E6D-40F2-A019-B1437B81117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89489">
            <a:off x="456904" y="727997"/>
            <a:ext cx="1019850" cy="84817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F659CD0-9AB1-42A7-9345-7142FB0F2904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55442">
            <a:off x="9865570" y="664268"/>
            <a:ext cx="1019850" cy="84817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699AC19-0352-4E3D-A1CF-38C53A94C2B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2369">
            <a:off x="276788" y="5281057"/>
            <a:ext cx="1019850" cy="84817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88E9228-4EB2-43C0-8B57-67BB68BED1E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943758">
            <a:off x="10153859" y="5319030"/>
            <a:ext cx="1019850" cy="8481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577216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2" grpId="0"/>
      <p:bldP spid="2" grpId="1"/>
      <p:bldP spid="12" grpId="0"/>
      <p:bldP spid="12" grpId="1"/>
      <p:bldP spid="14" grpId="0"/>
      <p:bldP spid="14" grpId="1"/>
      <p:bldP spid="19" grpId="0"/>
      <p:bldP spid="19" grpId="1"/>
      <p:bldP spid="16" grpId="0"/>
      <p:bldP spid="1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1ED138AD-FE4A-46DB-9DA2-76CEF16B535C}"/>
              </a:ext>
            </a:extLst>
          </p:cNvPr>
          <p:cNvSpPr/>
          <p:nvPr/>
        </p:nvSpPr>
        <p:spPr>
          <a:xfrm>
            <a:off x="182440" y="292615"/>
            <a:ext cx="11065119" cy="6280463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8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E6A57C-5E9B-40B9-921E-66A4135D29BF}"/>
              </a:ext>
            </a:extLst>
          </p:cNvPr>
          <p:cNvSpPr txBox="1"/>
          <p:nvPr/>
        </p:nvSpPr>
        <p:spPr>
          <a:xfrm>
            <a:off x="1942226" y="1209361"/>
            <a:ext cx="75455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সুস্বাস্থ্যের জন্য আমাদের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খাবার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খাওয়া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উচিত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ন</a:t>
            </a:r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আজ আমরা কোন কোন খাবার পরিহার করা উচিত তা নিয়ে আলোচনা করব।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4F753A54-2967-4333-B0EA-97475D27B1D4}"/>
              </a:ext>
            </a:extLst>
          </p:cNvPr>
          <p:cNvSpPr/>
          <p:nvPr/>
        </p:nvSpPr>
        <p:spPr>
          <a:xfrm>
            <a:off x="2919176" y="3035468"/>
            <a:ext cx="5326897" cy="2246702"/>
          </a:xfrm>
          <a:prstGeom prst="cloudCallou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75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 কোন খাবার পরিহার করা উচিত ?</a:t>
            </a:r>
            <a:endParaRPr lang="en-US" sz="375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8DD61C5-2900-447B-8633-183079CCC5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11" y="521878"/>
            <a:ext cx="842455" cy="8145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3A87EC-9CBD-4997-AF7F-050C49C936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43" y="5521568"/>
            <a:ext cx="842455" cy="8145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50FBC20-C51D-4F69-8F84-811334A29E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6438" y="521878"/>
            <a:ext cx="842455" cy="814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D8B261A-0CC4-4E34-843C-C6FCE8E0E9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6437" y="5494120"/>
            <a:ext cx="842455" cy="81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7613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6282FB36-C616-46E8-9319-3201817255FA}"/>
              </a:ext>
            </a:extLst>
          </p:cNvPr>
          <p:cNvSpPr/>
          <p:nvPr/>
        </p:nvSpPr>
        <p:spPr>
          <a:xfrm>
            <a:off x="211015" y="154745"/>
            <a:ext cx="11051931" cy="6527409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8"/>
          </a:p>
        </p:txBody>
      </p:sp>
      <p:sp>
        <p:nvSpPr>
          <p:cNvPr id="5" name="Flowchart: Decision 4">
            <a:extLst>
              <a:ext uri="{FF2B5EF4-FFF2-40B4-BE49-F238E27FC236}">
                <a16:creationId xmlns:a16="http://schemas.microsoft.com/office/drawing/2014/main" id="{970314FE-6D29-4258-A5A9-CA071D42324A}"/>
              </a:ext>
            </a:extLst>
          </p:cNvPr>
          <p:cNvSpPr/>
          <p:nvPr/>
        </p:nvSpPr>
        <p:spPr>
          <a:xfrm>
            <a:off x="466166" y="314288"/>
            <a:ext cx="2473982" cy="1744604"/>
          </a:xfrm>
          <a:prstGeom prst="flowChartDecision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271610-BE62-490C-AD62-761A8BF46C63}"/>
              </a:ext>
            </a:extLst>
          </p:cNvPr>
          <p:cNvSpPr txBox="1"/>
          <p:nvPr/>
        </p:nvSpPr>
        <p:spPr>
          <a:xfrm>
            <a:off x="2385283" y="1895269"/>
            <a:ext cx="7375663" cy="646331"/>
          </a:xfrm>
          <a:prstGeom prst="rect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নিচের ছকের মতো খাতায় একটি ছক তৈরি করো।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87AC179-4E49-42C3-88A8-491BFEB1E9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860382"/>
              </p:ext>
            </p:extLst>
          </p:nvPr>
        </p:nvGraphicFramePr>
        <p:xfrm>
          <a:off x="2385283" y="3040321"/>
          <a:ext cx="7620000" cy="24179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810000">
                  <a:extLst>
                    <a:ext uri="{9D8B030D-6E8A-4147-A177-3AD203B41FA5}">
                      <a16:colId xmlns:a16="http://schemas.microsoft.com/office/drawing/2014/main" val="3534659937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34532560"/>
                    </a:ext>
                  </a:extLst>
                </a:gridCol>
              </a:tblGrid>
              <a:tr h="946561">
                <a:tc>
                  <a:txBody>
                    <a:bodyPr/>
                    <a:lstStyle/>
                    <a:p>
                      <a:pPr algn="ctr"/>
                      <a:r>
                        <a:rPr lang="bn-IN" sz="34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স্বাস্থ্যসম্মত</a:t>
                      </a:r>
                      <a:endParaRPr lang="en-US" sz="34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34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স্বাস্থ্যসম্মত নয়</a:t>
                      </a:r>
                      <a:endParaRPr lang="en-US" sz="34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85725" marR="85725" marT="42863" marB="42863"/>
                </a:tc>
                <a:extLst>
                  <a:ext uri="{0D108BD9-81ED-4DB2-BD59-A6C34878D82A}">
                    <a16:rowId xmlns:a16="http://schemas.microsoft.com/office/drawing/2014/main" val="4015836713"/>
                  </a:ext>
                </a:extLst>
              </a:tr>
              <a:tr h="1471383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5725" marR="85725" marT="42863" marB="42863"/>
                </a:tc>
                <a:extLst>
                  <a:ext uri="{0D108BD9-81ED-4DB2-BD59-A6C34878D82A}">
                    <a16:rowId xmlns:a16="http://schemas.microsoft.com/office/drawing/2014/main" val="78946247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DFF97C23-7C78-42F7-9F33-8B0C832DBDB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3195" y="5652863"/>
            <a:ext cx="829879" cy="6136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FC98A43-24C1-453C-A37F-CE9FBD58E3B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26" y="5582762"/>
            <a:ext cx="829879" cy="6136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96737F5-1FFC-4B58-801D-019F76B13A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770" y="377661"/>
            <a:ext cx="1267239" cy="10816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4211472-DFBB-4F8E-8254-D2B92AD5DC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081" y="382360"/>
            <a:ext cx="1140260" cy="1081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763872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6282FB36-C616-46E8-9319-3201817255FA}"/>
              </a:ext>
            </a:extLst>
          </p:cNvPr>
          <p:cNvSpPr/>
          <p:nvPr/>
        </p:nvSpPr>
        <p:spPr>
          <a:xfrm>
            <a:off x="182440" y="211016"/>
            <a:ext cx="11065119" cy="6485206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8"/>
          </a:p>
        </p:txBody>
      </p:sp>
      <p:sp>
        <p:nvSpPr>
          <p:cNvPr id="5" name="Flowchart: Decision 4">
            <a:extLst>
              <a:ext uri="{FF2B5EF4-FFF2-40B4-BE49-F238E27FC236}">
                <a16:creationId xmlns:a16="http://schemas.microsoft.com/office/drawing/2014/main" id="{970314FE-6D29-4258-A5A9-CA071D42324A}"/>
              </a:ext>
            </a:extLst>
          </p:cNvPr>
          <p:cNvSpPr/>
          <p:nvPr/>
        </p:nvSpPr>
        <p:spPr>
          <a:xfrm>
            <a:off x="427424" y="310202"/>
            <a:ext cx="2470600" cy="1602685"/>
          </a:xfrm>
          <a:prstGeom prst="flowChartDecision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57B9EF-0DE8-4E82-B69A-7698B7D64951}"/>
              </a:ext>
            </a:extLst>
          </p:cNvPr>
          <p:cNvSpPr txBox="1"/>
          <p:nvPr/>
        </p:nvSpPr>
        <p:spPr>
          <a:xfrm>
            <a:off x="3256413" y="603712"/>
            <a:ext cx="72240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নিচের ছবিগুলো লক্ষ করো। কোনগুলো স্বাস্থ্যসম্মত এবং স্বাস্থ্যসম্মত নয় এই দুই শ্রেণিতে ভাগ করে ছকে লিখ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5910D58-168F-4116-A3C0-01C638CA04E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89" y="2610243"/>
            <a:ext cx="2009180" cy="18100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8344E82-5014-4C90-A18A-9B7B1AEAB8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449" y="4502438"/>
            <a:ext cx="1980108" cy="17859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85EC506-137C-40A9-8964-CE706A93E8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509" y="4480912"/>
            <a:ext cx="2050982" cy="18289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8CD6A47-7665-4793-AF29-C6BF94DDB3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286" y="2610243"/>
            <a:ext cx="2050983" cy="18100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A86C190-B463-468E-916F-7CEB3BB08A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670" y="4540131"/>
            <a:ext cx="2070827" cy="17661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ED557A3-F658-4B07-BC13-7330A39CA6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743" y="4513748"/>
            <a:ext cx="1967378" cy="18188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5950565-6422-4938-BEE9-71A228E0F3C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6952" y="2594805"/>
            <a:ext cx="2009180" cy="17738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8C7F9B5-3458-4E54-AAAA-12F69B78FACA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3532" y="2610243"/>
            <a:ext cx="2009180" cy="17859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2BAB4E2-2663-4971-9860-9379D008457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974" y="2586885"/>
            <a:ext cx="2112629" cy="18334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77636232"/>
      </p:ext>
    </p:extLst>
  </p:cSld>
  <p:clrMapOvr>
    <a:masterClrMapping/>
  </p:clrMapOvr>
  <p:transition spd="slow">
    <p:push dir="u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1|1.9|1.6|1.5|1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2|0.9|1.5|1.1|1.2|1.3|1.4|1|1.1|0.9|1|1|1.6|0.9|1|0.9|1|0.8|0.9|1|0.9|0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3|1|1|1|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8|0.9|0.8|0.9|0.9|1|0.8|0.8|1.6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804</TotalTime>
  <Words>527</Words>
  <Application>Microsoft Office PowerPoint</Application>
  <PresentationFormat>Custom</PresentationFormat>
  <Paragraphs>84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NikoshBAN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Shahrina Bin Sweety</dc:creator>
  <cp:lastModifiedBy>Shahrina Bin Sweety</cp:lastModifiedBy>
  <cp:revision>148</cp:revision>
  <dcterms:created xsi:type="dcterms:W3CDTF">2019-08-16T14:06:41Z</dcterms:created>
  <dcterms:modified xsi:type="dcterms:W3CDTF">2019-08-24T05:21:25Z</dcterms:modified>
</cp:coreProperties>
</file>